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7" r:id="rId2"/>
    <p:sldId id="310" r:id="rId3"/>
    <p:sldId id="311" r:id="rId4"/>
    <p:sldId id="312" r:id="rId5"/>
    <p:sldId id="318" r:id="rId6"/>
    <p:sldId id="313" r:id="rId7"/>
    <p:sldId id="314" r:id="rId8"/>
    <p:sldId id="315" r:id="rId9"/>
    <p:sldId id="316" r:id="rId10"/>
    <p:sldId id="305" r:id="rId11"/>
    <p:sldId id="286" r:id="rId12"/>
    <p:sldId id="281" r:id="rId13"/>
    <p:sldId id="256" r:id="rId14"/>
    <p:sldId id="259" r:id="rId15"/>
    <p:sldId id="260" r:id="rId16"/>
    <p:sldId id="309" r:id="rId17"/>
    <p:sldId id="287" r:id="rId18"/>
    <p:sldId id="262" r:id="rId19"/>
    <p:sldId id="261" r:id="rId20"/>
    <p:sldId id="268" r:id="rId21"/>
    <p:sldId id="300" r:id="rId22"/>
    <p:sldId id="306" r:id="rId23"/>
    <p:sldId id="290" r:id="rId24"/>
    <p:sldId id="270" r:id="rId25"/>
    <p:sldId id="271" r:id="rId26"/>
    <p:sldId id="294" r:id="rId27"/>
    <p:sldId id="296" r:id="rId28"/>
    <p:sldId id="295" r:id="rId29"/>
    <p:sldId id="308" r:id="rId30"/>
    <p:sldId id="307" r:id="rId31"/>
    <p:sldId id="277" r:id="rId32"/>
    <p:sldId id="282" r:id="rId33"/>
    <p:sldId id="301" r:id="rId34"/>
    <p:sldId id="319" r:id="rId35"/>
    <p:sldId id="320" r:id="rId36"/>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8313" autoAdjust="0"/>
  </p:normalViewPr>
  <p:slideViewPr>
    <p:cSldViewPr snapToGrid="0">
      <p:cViewPr varScale="1">
        <p:scale>
          <a:sx n="73" d="100"/>
          <a:sy n="73" d="100"/>
        </p:scale>
        <p:origin x="-11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890665" cy="490823"/>
          </a:xfrm>
          <a:prstGeom prst="rect">
            <a:avLst/>
          </a:prstGeom>
        </p:spPr>
        <p:txBody>
          <a:bodyPr vert="horz" lIns="89904" tIns="44952" rIns="89904" bIns="44952" rtlCol="0"/>
          <a:lstStyle>
            <a:lvl1pPr algn="l">
              <a:defRPr sz="1200"/>
            </a:lvl1pPr>
          </a:lstStyle>
          <a:p>
            <a:endParaRPr lang="it-IT"/>
          </a:p>
        </p:txBody>
      </p:sp>
      <p:sp>
        <p:nvSpPr>
          <p:cNvPr id="3" name="Segnaposto data 2"/>
          <p:cNvSpPr>
            <a:spLocks noGrp="1"/>
          </p:cNvSpPr>
          <p:nvPr>
            <p:ph type="dt" sz="quarter" idx="1"/>
          </p:nvPr>
        </p:nvSpPr>
        <p:spPr>
          <a:xfrm>
            <a:off x="3776866" y="1"/>
            <a:ext cx="2890665" cy="490823"/>
          </a:xfrm>
          <a:prstGeom prst="rect">
            <a:avLst/>
          </a:prstGeom>
        </p:spPr>
        <p:txBody>
          <a:bodyPr vert="horz" lIns="89904" tIns="44952" rIns="89904" bIns="44952" rtlCol="0"/>
          <a:lstStyle>
            <a:lvl1pPr algn="r">
              <a:defRPr sz="1200"/>
            </a:lvl1pPr>
          </a:lstStyle>
          <a:p>
            <a:fld id="{CC1582F8-A0B9-47AA-B5EC-D482FDD2E990}" type="datetimeFigureOut">
              <a:rPr lang="it-IT" smtClean="0"/>
              <a:t>22/06/2018</a:t>
            </a:fld>
            <a:endParaRPr lang="it-IT"/>
          </a:p>
        </p:txBody>
      </p:sp>
      <p:sp>
        <p:nvSpPr>
          <p:cNvPr id="4" name="Segnaposto piè di pagina 3"/>
          <p:cNvSpPr>
            <a:spLocks noGrp="1"/>
          </p:cNvSpPr>
          <p:nvPr>
            <p:ph type="ftr" sz="quarter" idx="2"/>
          </p:nvPr>
        </p:nvSpPr>
        <p:spPr>
          <a:xfrm>
            <a:off x="0" y="9285002"/>
            <a:ext cx="2890665" cy="490823"/>
          </a:xfrm>
          <a:prstGeom prst="rect">
            <a:avLst/>
          </a:prstGeom>
        </p:spPr>
        <p:txBody>
          <a:bodyPr vert="horz" lIns="89904" tIns="44952" rIns="89904" bIns="44952" rtlCol="0" anchor="b"/>
          <a:lstStyle>
            <a:lvl1pPr algn="l">
              <a:defRPr sz="1200"/>
            </a:lvl1pPr>
          </a:lstStyle>
          <a:p>
            <a:endParaRPr lang="it-IT"/>
          </a:p>
        </p:txBody>
      </p:sp>
      <p:sp>
        <p:nvSpPr>
          <p:cNvPr id="5" name="Segnaposto numero diapositiva 4"/>
          <p:cNvSpPr>
            <a:spLocks noGrp="1"/>
          </p:cNvSpPr>
          <p:nvPr>
            <p:ph type="sldNum" sz="quarter" idx="3"/>
          </p:nvPr>
        </p:nvSpPr>
        <p:spPr>
          <a:xfrm>
            <a:off x="3776866" y="9285002"/>
            <a:ext cx="2890665" cy="490823"/>
          </a:xfrm>
          <a:prstGeom prst="rect">
            <a:avLst/>
          </a:prstGeom>
        </p:spPr>
        <p:txBody>
          <a:bodyPr vert="horz" lIns="89904" tIns="44952" rIns="89904" bIns="44952" rtlCol="0" anchor="b"/>
          <a:lstStyle>
            <a:lvl1pPr algn="r">
              <a:defRPr sz="1200"/>
            </a:lvl1pPr>
          </a:lstStyle>
          <a:p>
            <a:fld id="{17B7D09C-5CD2-40DC-934F-60418EC0D128}" type="slidenum">
              <a:rPr lang="it-IT" smtClean="0"/>
              <a:t>‹N›</a:t>
            </a:fld>
            <a:endParaRPr lang="it-IT"/>
          </a:p>
        </p:txBody>
      </p:sp>
    </p:spTree>
    <p:extLst>
      <p:ext uri="{BB962C8B-B14F-4D97-AF65-F5344CB8AC3E}">
        <p14:creationId xmlns:p14="http://schemas.microsoft.com/office/powerpoint/2010/main" val="107545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0538"/>
          </a:xfrm>
          <a:prstGeom prst="rect">
            <a:avLst/>
          </a:prstGeom>
        </p:spPr>
        <p:txBody>
          <a:bodyPr vert="horz" lIns="91432" tIns="45716" rIns="91432" bIns="45716" rtlCol="0"/>
          <a:lstStyle>
            <a:lvl1pPr algn="l">
              <a:defRPr sz="1200"/>
            </a:lvl1pPr>
          </a:lstStyle>
          <a:p>
            <a:endParaRPr lang="it-IT"/>
          </a:p>
        </p:txBody>
      </p:sp>
      <p:sp>
        <p:nvSpPr>
          <p:cNvPr id="3" name="Segnaposto data 2"/>
          <p:cNvSpPr>
            <a:spLocks noGrp="1"/>
          </p:cNvSpPr>
          <p:nvPr>
            <p:ph type="dt" idx="1"/>
          </p:nvPr>
        </p:nvSpPr>
        <p:spPr>
          <a:xfrm>
            <a:off x="3778250" y="0"/>
            <a:ext cx="2889250" cy="490538"/>
          </a:xfrm>
          <a:prstGeom prst="rect">
            <a:avLst/>
          </a:prstGeom>
        </p:spPr>
        <p:txBody>
          <a:bodyPr vert="horz" lIns="91432" tIns="45716" rIns="91432" bIns="45716" rtlCol="0"/>
          <a:lstStyle>
            <a:lvl1pPr algn="r">
              <a:defRPr sz="1200"/>
            </a:lvl1pPr>
          </a:lstStyle>
          <a:p>
            <a:fld id="{CE4CF49B-BC9B-48BE-9928-7951DD1BD3D3}" type="datetimeFigureOut">
              <a:rPr lang="it-IT" smtClean="0"/>
              <a:t>22/06/2018</a:t>
            </a:fld>
            <a:endParaRPr lang="it-IT"/>
          </a:p>
        </p:txBody>
      </p:sp>
      <p:sp>
        <p:nvSpPr>
          <p:cNvPr id="4" name="Segnaposto immagine diapositiva 3"/>
          <p:cNvSpPr>
            <a:spLocks noGrp="1" noRot="1" noChangeAspect="1"/>
          </p:cNvSpPr>
          <p:nvPr>
            <p:ph type="sldImg" idx="2"/>
          </p:nvPr>
        </p:nvSpPr>
        <p:spPr>
          <a:xfrm>
            <a:off x="1136650" y="1222375"/>
            <a:ext cx="4395788" cy="3298825"/>
          </a:xfrm>
          <a:prstGeom prst="rect">
            <a:avLst/>
          </a:prstGeom>
          <a:noFill/>
          <a:ln w="12700">
            <a:solidFill>
              <a:prstClr val="black"/>
            </a:solidFill>
          </a:ln>
        </p:spPr>
        <p:txBody>
          <a:bodyPr vert="horz" lIns="91432" tIns="45716" rIns="91432" bIns="45716" rtlCol="0" anchor="ctr"/>
          <a:lstStyle/>
          <a:p>
            <a:endParaRPr lang="it-IT"/>
          </a:p>
        </p:txBody>
      </p:sp>
      <p:sp>
        <p:nvSpPr>
          <p:cNvPr id="5" name="Segnaposto note 4"/>
          <p:cNvSpPr>
            <a:spLocks noGrp="1"/>
          </p:cNvSpPr>
          <p:nvPr>
            <p:ph type="body" sz="quarter" idx="3"/>
          </p:nvPr>
        </p:nvSpPr>
        <p:spPr>
          <a:xfrm>
            <a:off x="666750" y="4705350"/>
            <a:ext cx="5335588" cy="3848100"/>
          </a:xfrm>
          <a:prstGeom prst="rect">
            <a:avLst/>
          </a:prstGeom>
        </p:spPr>
        <p:txBody>
          <a:bodyPr vert="horz" lIns="91432" tIns="45716" rIns="91432" bIns="45716"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5288"/>
            <a:ext cx="2889250" cy="490537"/>
          </a:xfrm>
          <a:prstGeom prst="rect">
            <a:avLst/>
          </a:prstGeom>
        </p:spPr>
        <p:txBody>
          <a:bodyPr vert="horz" lIns="91432" tIns="45716" rIns="91432" bIns="45716" rtlCol="0" anchor="b"/>
          <a:lstStyle>
            <a:lvl1pPr algn="l">
              <a:defRPr sz="1200"/>
            </a:lvl1pPr>
          </a:lstStyle>
          <a:p>
            <a:endParaRPr lang="it-IT"/>
          </a:p>
        </p:txBody>
      </p:sp>
      <p:sp>
        <p:nvSpPr>
          <p:cNvPr id="7" name="Segnaposto numero diapositiva 6"/>
          <p:cNvSpPr>
            <a:spLocks noGrp="1"/>
          </p:cNvSpPr>
          <p:nvPr>
            <p:ph type="sldNum" sz="quarter" idx="5"/>
          </p:nvPr>
        </p:nvSpPr>
        <p:spPr>
          <a:xfrm>
            <a:off x="3778250" y="9285288"/>
            <a:ext cx="2889250" cy="490537"/>
          </a:xfrm>
          <a:prstGeom prst="rect">
            <a:avLst/>
          </a:prstGeom>
        </p:spPr>
        <p:txBody>
          <a:bodyPr vert="horz" lIns="91432" tIns="45716" rIns="91432" bIns="45716" rtlCol="0" anchor="b"/>
          <a:lstStyle>
            <a:lvl1pPr algn="r">
              <a:defRPr sz="1200"/>
            </a:lvl1pPr>
          </a:lstStyle>
          <a:p>
            <a:fld id="{3CF83953-5470-438C-B5AB-419E6CA0A092}" type="slidenum">
              <a:rPr lang="it-IT" smtClean="0"/>
              <a:t>‹N›</a:t>
            </a:fld>
            <a:endParaRPr lang="it-IT"/>
          </a:p>
        </p:txBody>
      </p:sp>
    </p:spTree>
    <p:extLst>
      <p:ext uri="{BB962C8B-B14F-4D97-AF65-F5344CB8AC3E}">
        <p14:creationId xmlns:p14="http://schemas.microsoft.com/office/powerpoint/2010/main" val="13037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1</a:t>
            </a:fld>
            <a:endParaRPr lang="it-IT"/>
          </a:p>
        </p:txBody>
      </p:sp>
    </p:spTree>
    <p:extLst>
      <p:ext uri="{BB962C8B-B14F-4D97-AF65-F5344CB8AC3E}">
        <p14:creationId xmlns:p14="http://schemas.microsoft.com/office/powerpoint/2010/main" val="37118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10</a:t>
            </a:fld>
            <a:endParaRPr lang="it-IT"/>
          </a:p>
        </p:txBody>
      </p:sp>
    </p:spTree>
    <p:extLst>
      <p:ext uri="{BB962C8B-B14F-4D97-AF65-F5344CB8AC3E}">
        <p14:creationId xmlns:p14="http://schemas.microsoft.com/office/powerpoint/2010/main" val="260261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a:t>In gran parte delle branche economiche che ospitano le attività ICC il ruolo delle imprese è assolutamente prevalente, con un peso in termini di addetti pari o superiore al 99%. </a:t>
            </a:r>
          </a:p>
          <a:p>
            <a:pPr marL="171436" indent="-171436">
              <a:buFont typeface="Wingdings" panose="05000000000000000000" pitchFamily="2" charset="2"/>
              <a:buChar char="§"/>
            </a:pPr>
            <a:r>
              <a:rPr lang="it-IT" dirty="0"/>
              <a:t>In altre branche risulta invece significativa la presenza di altre forme organizzative. In particolare le istituzioni non profit hanno un peso rilevante nelle branche delle Attività creative, artistiche e di intrattenimento (25,8% degli addetti in Emilia-Romagna), nelle Attività sportive, di intrattenimento e di divertimento (11,8% degli addetti) e nelle Attività di biblioteche, archivi, musei ed altre attività culturali (11,4%). Queste ultime poi evidenziano un peso rilevante delle istituzioni pubbliche, con una quota degli addetti pari al 77,9%.</a:t>
            </a:r>
          </a:p>
        </p:txBody>
      </p:sp>
      <p:sp>
        <p:nvSpPr>
          <p:cNvPr id="4" name="Segnaposto numero diapositiva 3"/>
          <p:cNvSpPr>
            <a:spLocks noGrp="1"/>
          </p:cNvSpPr>
          <p:nvPr>
            <p:ph type="sldNum" sz="quarter" idx="10"/>
          </p:nvPr>
        </p:nvSpPr>
        <p:spPr/>
        <p:txBody>
          <a:bodyPr/>
          <a:lstStyle/>
          <a:p>
            <a:fld id="{3CF83953-5470-438C-B5AB-419E6CA0A092}" type="slidenum">
              <a:rPr lang="it-IT" smtClean="0"/>
              <a:t>11</a:t>
            </a:fld>
            <a:endParaRPr lang="it-IT"/>
          </a:p>
        </p:txBody>
      </p:sp>
    </p:spTree>
    <p:extLst>
      <p:ext uri="{BB962C8B-B14F-4D97-AF65-F5344CB8AC3E}">
        <p14:creationId xmlns:p14="http://schemas.microsoft.com/office/powerpoint/2010/main" val="312661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12</a:t>
            </a:fld>
            <a:endParaRPr lang="it-IT"/>
          </a:p>
        </p:txBody>
      </p:sp>
    </p:spTree>
    <p:extLst>
      <p:ext uri="{BB962C8B-B14F-4D97-AF65-F5344CB8AC3E}">
        <p14:creationId xmlns:p14="http://schemas.microsoft.com/office/powerpoint/2010/main" val="388799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In Emilia-Romagna nel 2017 erano occupate in settori creativi circa 80 mila persone distribuite su quasi 30 mila unità locali, pari al 6,4% delle U.L. e al 4,9% degli addetti totali a livello regionale. Se consideriamo anche la distribuzione specialistica di beni culturali questi valori salgono a 34,7 mila UL  per oltre 89 mila addetti (rispettivamente il 7,6% ed il 5,4% dei totali dell’Emilia-Romagna). In termini occupazionali la parte del leone la fanno i Servizi creativi (Architettura, progettazione e design; Fotografia; Software, </a:t>
            </a:r>
            <a:r>
              <a:rPr lang="it-IT" dirty="0" err="1" smtClean="0"/>
              <a:t>gaming</a:t>
            </a:r>
            <a:r>
              <a:rPr lang="it-IT" dirty="0" smtClean="0"/>
              <a:t> e consulenza informatica; Pubblicità e informazione): con 46,7 mila addetti , il 52,3% del totale; seguono i Media e l’industria culturale (Cinema e </a:t>
            </a:r>
            <a:r>
              <a:rPr lang="it-IT" dirty="0" err="1" smtClean="0"/>
              <a:t>audiovideo</a:t>
            </a:r>
            <a:r>
              <a:rPr lang="it-IT" dirty="0" smtClean="0"/>
              <a:t>; Editoria e stampa; Musica; Trasmissioni radio-TV): 17,1 mila addetti, il 19,2% del totale;  quindi le Attività culturali, artistiche e di intrattenimento (Spettacolo dal vivo e altre attività creative e artistiche; Attività ricreative e di divertimento; Patrimonio storico, artistico e culturale): circa 13,8 mila addetti, il 15,4% del totale delle ICC, anche se come detto precedentemente questo dato è con ogni probabilità sottostimato a causa del peso dell’occupazione nel settore pubblico nella parte “Heritage”. </a:t>
            </a:r>
          </a:p>
        </p:txBody>
      </p:sp>
      <p:sp>
        <p:nvSpPr>
          <p:cNvPr id="4" name="Segnaposto numero diapositiva 3"/>
          <p:cNvSpPr>
            <a:spLocks noGrp="1"/>
          </p:cNvSpPr>
          <p:nvPr>
            <p:ph type="sldNum" sz="quarter" idx="10"/>
          </p:nvPr>
        </p:nvSpPr>
        <p:spPr/>
        <p:txBody>
          <a:bodyPr/>
          <a:lstStyle/>
          <a:p>
            <a:fld id="{3CF83953-5470-438C-B5AB-419E6CA0A092}" type="slidenum">
              <a:rPr lang="it-IT" smtClean="0"/>
              <a:t>13</a:t>
            </a:fld>
            <a:endParaRPr lang="it-IT"/>
          </a:p>
        </p:txBody>
      </p:sp>
    </p:spTree>
    <p:extLst>
      <p:ext uri="{BB962C8B-B14F-4D97-AF65-F5344CB8AC3E}">
        <p14:creationId xmlns:p14="http://schemas.microsoft.com/office/powerpoint/2010/main" val="56002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14</a:t>
            </a:fld>
            <a:endParaRPr lang="it-IT"/>
          </a:p>
        </p:txBody>
      </p:sp>
    </p:spTree>
    <p:extLst>
      <p:ext uri="{BB962C8B-B14F-4D97-AF65-F5344CB8AC3E}">
        <p14:creationId xmlns:p14="http://schemas.microsoft.com/office/powerpoint/2010/main" val="374395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defTabSz="914322">
              <a:buFont typeface="Wingdings" panose="05000000000000000000" pitchFamily="2" charset="2"/>
              <a:buChar char="§"/>
            </a:pPr>
            <a:r>
              <a:rPr lang="it-IT" dirty="0" smtClean="0"/>
              <a:t>Nel periodo 2008-2017 si registra una variazione positiva del numero degli addetti, pari al +1,8%, a cui corrisponde una crescita di oltre 1,6 mila addetti, mentre il numero delle unità locali è leggermente negativo (-0,5%) pari ad un decremento di 176 unità locali; la variazione percentuale nella media della regione risulta pari a -4,7% nelle unità locali e +0,4% negli addetti. Nei settori ICC la variazione positiva degli addetti nel periodo 2008-2017 è risultata dunque superiore di oltre quattro volte rispetto alla media regionale, soprattutto grazie alla miglior tenuta nel periodo di maggior crisi occupazionale (2008-2015) e ad una crescita di poco inferiore alla media durante il successivo periodo 2015-2017, quando si registra una generale ripresa occupazionale su scala regionale. </a:t>
            </a:r>
          </a:p>
          <a:p>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15</a:t>
            </a:fld>
            <a:endParaRPr lang="it-IT"/>
          </a:p>
        </p:txBody>
      </p:sp>
    </p:spTree>
    <p:extLst>
      <p:ext uri="{BB962C8B-B14F-4D97-AF65-F5344CB8AC3E}">
        <p14:creationId xmlns:p14="http://schemas.microsoft.com/office/powerpoint/2010/main" val="257844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Wingdings" panose="05000000000000000000" pitchFamily="2" charset="2"/>
              <a:buChar char="§"/>
            </a:pPr>
            <a:r>
              <a:rPr lang="it-IT" sz="1200" kern="1200" dirty="0" smtClean="0">
                <a:solidFill>
                  <a:schemeClr val="tx1"/>
                </a:solidFill>
                <a:effectLst/>
                <a:latin typeface="+mn-lt"/>
                <a:ea typeface="+mn-ea"/>
                <a:cs typeface="+mn-cs"/>
              </a:rPr>
              <a:t>Tra le categorie della produzione di ICC la più importante in valore assoluto è quella dei “Servizi creativi”, che risulta in continua crescita nel periodo 2008-2017, anche durante gli anni della crisi economica, rappresentando il 62,2% delle unità locali dei settori ICC e il 52,3% degli addetti. In particolare risulta significativa la crescita del numero degli addetti nel periodo 2008-2017, pari a +15,7%, che corrispondono a 4,4 mila addetti in più.</a:t>
            </a:r>
          </a:p>
          <a:p>
            <a:pPr marL="171450" indent="-171450">
              <a:buFont typeface="Wingdings" panose="05000000000000000000" pitchFamily="2" charset="2"/>
              <a:buChar char="§"/>
            </a:pPr>
            <a:r>
              <a:rPr lang="it-IT" sz="1200" kern="1200" dirty="0" smtClean="0">
                <a:solidFill>
                  <a:schemeClr val="tx1"/>
                </a:solidFill>
                <a:effectLst/>
                <a:latin typeface="+mn-lt"/>
                <a:ea typeface="+mn-ea"/>
                <a:cs typeface="+mn-cs"/>
              </a:rPr>
              <a:t>La seconda categoria in termini di peso percentuale sul totale dei settori ICC è quella dei “Media e industrie culturali”, che rappresenta l’11,0% del totale delle unità locali e il 19,2% degli addetti. Nel periodo 2008-2017 questa categoria registra una contrazione sia del numero delle unità locali (-12%) che degli addetti (-16,9%). La variazione risulta negativa anche nel periodo 2015-2017.</a:t>
            </a:r>
          </a:p>
          <a:p>
            <a:pPr marL="171450" indent="-171450">
              <a:buFont typeface="Wingdings" panose="05000000000000000000" pitchFamily="2" charset="2"/>
              <a:buChar char="§"/>
            </a:pPr>
            <a:r>
              <a:rPr lang="it-IT" sz="1200" kern="1200" dirty="0" smtClean="0">
                <a:solidFill>
                  <a:schemeClr val="tx1"/>
                </a:solidFill>
                <a:effectLst/>
                <a:latin typeface="+mn-lt"/>
                <a:ea typeface="+mn-ea"/>
                <a:cs typeface="+mn-cs"/>
              </a:rPr>
              <a:t>Le “Attività culturali, artistiche e di intrattenimento” rappresentano oltre il 9,2% del totale delle unità locali e il 15,4% degli addetti. Nel periodo 2008-2017 registra una crescita sia del numero delle unità locali (+11,3%) che degli addetti (+7,7%). In particolare risulta significativa la crescita del numero degli addetti nel periodo 2015-2017, pari a +20,3%, che corrispondono a 2,3 mila addetti in più.</a:t>
            </a:r>
          </a:p>
          <a:p>
            <a:pPr marL="171450" indent="-171450">
              <a:buFont typeface="Wingdings" panose="05000000000000000000" pitchFamily="2" charset="2"/>
              <a:buChar char="§"/>
            </a:pPr>
            <a:r>
              <a:rPr lang="it-IT" sz="1200" kern="1200" dirty="0" smtClean="0">
                <a:solidFill>
                  <a:schemeClr val="tx1"/>
                </a:solidFill>
                <a:effectLst/>
                <a:latin typeface="+mn-lt"/>
                <a:ea typeface="+mn-ea"/>
                <a:cs typeface="+mn-cs"/>
              </a:rPr>
              <a:t>Le “Lavorazioni artigianali” rappresentano circa l’1,7% del totale delle unità locali e il 2,8% degli addetti. Nel periodo 2008-2017 registrano una netta contrazione del numero delle unità locali (-18%) e degli addetti (-31,1%). La dinamica si mantiene negativa, anche se in misura minore, nel periodo 2015-2017.</a:t>
            </a:r>
          </a:p>
          <a:p>
            <a:pPr marL="171450" indent="-171450">
              <a:buFont typeface="Wingdings" panose="05000000000000000000" pitchFamily="2" charset="2"/>
              <a:buChar char="§"/>
            </a:pPr>
            <a:r>
              <a:rPr lang="it-IT" sz="1200" kern="1200" dirty="0" smtClean="0">
                <a:solidFill>
                  <a:schemeClr val="tx1"/>
                </a:solidFill>
                <a:effectLst/>
                <a:latin typeface="+mn-lt"/>
                <a:ea typeface="+mn-ea"/>
                <a:cs typeface="+mn-cs"/>
              </a:rPr>
              <a:t>Infine, i due settori relativi alla distribuzione dei prodotti ICC vedono registrare movimenti contrastanti nel periodo 2008-2017. Il settore della “Distribuzione dell’Artigianato artistico”, il più consistente con 2,9 mila unità locali e 5 mila addetti, segna, coerentemente con un andamento regionale del commercio che vede i piccoli negozi sempre più in difficoltà, una variazione negativa del numero delle unità locali (-3,5%) e un incremento del +6% nel numero degli addetti. La categoria della “Distribuzione dei Prodotti culturali”, che conta oltre 2,6 mila unità locali e 4,3 mila addetti, registra variazioni molto negative, pari rispettivamente a -22,4% e -24,9%, dovute in modo particolare alla contrazione del numero delle edicole e dei negozi di fotografia, soprattutto di sviluppo e stampa. </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16</a:t>
            </a:fld>
            <a:endParaRPr lang="it-IT"/>
          </a:p>
        </p:txBody>
      </p:sp>
    </p:spTree>
    <p:extLst>
      <p:ext uri="{BB962C8B-B14F-4D97-AF65-F5344CB8AC3E}">
        <p14:creationId xmlns:p14="http://schemas.microsoft.com/office/powerpoint/2010/main" val="200659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Da un punto di vista territoriale le province di Bologna e Modena concentrano rispettivamente il 29,2% ed il 15% degli addetti complessivi. Seguono, allineate su valori intorno al 10% del totale, le province di Parma, Reggio-Emilia, Rimini e Ravenna. In generale si evidenziano delle specializzazioni provinciali che sono collegate alle caratteristiche sociali, storiche e soprattutto imprenditoriali dei singoli contesti locali: sinteticamente è possibile affermare che le province di Bologna, Parma e Modena sono specializzate nei Servizi creativi (grazie soprattutto al contributo dei settori del design e dell'informatica), le province di Ravenna e Rimini nei settori delle Attività culturali, artistiche e di intrattenimento (grazie soprattutto alle attività ricreative e di divertimento). </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17</a:t>
            </a:fld>
            <a:endParaRPr lang="it-IT"/>
          </a:p>
        </p:txBody>
      </p:sp>
    </p:spTree>
    <p:extLst>
      <p:ext uri="{BB962C8B-B14F-4D97-AF65-F5344CB8AC3E}">
        <p14:creationId xmlns:p14="http://schemas.microsoft.com/office/powerpoint/2010/main" val="177725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580" indent="-228580">
              <a:buFont typeface="Wingdings" panose="05000000000000000000" pitchFamily="2" charset="2"/>
              <a:buChar char="§"/>
            </a:pPr>
            <a:r>
              <a:rPr lang="it-IT" dirty="0" smtClean="0"/>
              <a:t>I dati relativi alla forma giuridica prevalente delle imprese ICC confermano l’elevata quota di lavoro autonomo presente, nella tipologia delle ditte individuali e dei liberi professionisti che valgono complessivamente oltre il 70% del totale (contro il 60% del sistema produttivo a livello regionale). Anche in termini di addetti impiegati, queste forme d’impresa sono le più diffuse e contano oltre il 30% degli addetti totali (a fronte del 21,3% medio regionale), con una maggior concentrazione relativa nei comparti dell’Architettura (con l’85,8% del totale del comparto) e della Progettazione (71% del totale del comparto). Le società a responsabilità limitata costituiscono la forma giuridica più diffusa dopo le ditte individuali ed i liberi professionisti, sia in termini di imprese pari all'11,5% e soprattutto in termini di addetti, con il 27,6% del totale.</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18</a:t>
            </a:fld>
            <a:endParaRPr lang="it-IT"/>
          </a:p>
        </p:txBody>
      </p:sp>
    </p:spTree>
    <p:extLst>
      <p:ext uri="{BB962C8B-B14F-4D97-AF65-F5344CB8AC3E}">
        <p14:creationId xmlns:p14="http://schemas.microsoft.com/office/powerpoint/2010/main" val="259050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b="1" dirty="0" smtClean="0"/>
              <a:t>Dimensione di impre</a:t>
            </a:r>
            <a:r>
              <a:rPr lang="it-IT" b="1" baseline="0" dirty="0" smtClean="0"/>
              <a:t>sa per addetto: </a:t>
            </a:r>
            <a:r>
              <a:rPr lang="it-IT" dirty="0" smtClean="0"/>
              <a:t>I dati relativi alla dimensione d’impresa fanno emergere una struttura per classi di addetti caratterizzata da una maggior propensione delle imprese ICC, rispetto alla struttura produttiva regionale, a concentrarsi nella fascia più piccola (1-2 addetti) ed in quella intermedia (tra 10 e 249 addetti). Nettamente inferiore alla media regionale risulta invece la quota di addetti concentrati nelle imprese grandi (oltre i 250 addetti).</a:t>
            </a:r>
          </a:p>
          <a:p>
            <a:pPr marL="171436" indent="-171436">
              <a:buFont typeface="Wingdings" panose="05000000000000000000" pitchFamily="2" charset="2"/>
              <a:buChar char="§"/>
            </a:pPr>
            <a:r>
              <a:rPr lang="it-IT" b="1" dirty="0" smtClean="0"/>
              <a:t>Dimensione di impresa</a:t>
            </a:r>
            <a:r>
              <a:rPr lang="it-IT" b="1" baseline="0" dirty="0" smtClean="0"/>
              <a:t> per fatturato: </a:t>
            </a:r>
            <a:r>
              <a:rPr lang="it-IT" dirty="0" smtClean="0"/>
              <a:t>Il quadro complessivo caratterizzato da una dimensione d’impresa inferiore rispetto alla media regionale, viene confermato ed anzi si rinforza, guardando alla dimensione d’impresa in termini di fatturato. Il 29% circa delle imprese ICC rientra nella classe di fatturato più bassa (0 – 19mila euro), a cui corrisponde una quota del 14,7% degli addetti totali (a fronte di una media regionale, pari al 18,6% di imprese e al 5,9% di addetti). Se consideriamo unitariamente la soglia fino a 100 mila euro di fatturato - che risulta compatibile con l’attività di professionisti o imprese individuali, che lavorano autonomamente o con qualche collaboratore esterno – si rileva come tra le imprese ICC si concentri in questa classe quasi il 78% delle imprese attive (sopra la media dell’economia regionale, pari al 63,4%) e il 39% degli addetti (superiore al 19,9% medio dell’economia regionale). All’estremo opposto, nei settori ICC le imprese con un fatturato superiore a 2 milioni di euro rappresentano poco meno del 2% del totale, che impiegano il 28% degli addetti del settore nel suo complesso (contro una media regionale pari al 3,7% e 48,5% rispettivamente). </a:t>
            </a:r>
          </a:p>
          <a:p>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19</a:t>
            </a:fld>
            <a:endParaRPr lang="it-IT"/>
          </a:p>
        </p:txBody>
      </p:sp>
    </p:spTree>
    <p:extLst>
      <p:ext uri="{BB962C8B-B14F-4D97-AF65-F5344CB8AC3E}">
        <p14:creationId xmlns:p14="http://schemas.microsoft.com/office/powerpoint/2010/main" val="9406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2</a:t>
            </a:fld>
            <a:endParaRPr lang="it-IT"/>
          </a:p>
        </p:txBody>
      </p:sp>
    </p:spTree>
    <p:extLst>
      <p:ext uri="{BB962C8B-B14F-4D97-AF65-F5344CB8AC3E}">
        <p14:creationId xmlns:p14="http://schemas.microsoft.com/office/powerpoint/2010/main" val="2166765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L’universo delle ICC considerato fino a qui, può essere esteso adottando un approccio maggiormente inclusivo che, sulla scia di una crescente letteratura internazionale, ricomprenda tutta una serie di altre attività economiche culture-</a:t>
            </a:r>
            <a:r>
              <a:rPr lang="it-IT" dirty="0" err="1" smtClean="0"/>
              <a:t>driven</a:t>
            </a:r>
            <a:r>
              <a:rPr lang="it-IT" dirty="0" smtClean="0"/>
              <a:t>, ovvero rispetto alle quali la creatività rappresenta un input (o più propriamente un bene intermedio). Si tratta principalmente dei settori dell’Arredamento e dei prodotti per la casa, con relativo settore della distribuzione, della Moda (compresi calzature e accessori) e relativa distribuzione e del settore del </a:t>
            </a:r>
            <a:r>
              <a:rPr lang="it-IT" dirty="0" err="1" smtClean="0"/>
              <a:t>Food</a:t>
            </a:r>
            <a:r>
              <a:rPr lang="it-IT" dirty="0" smtClean="0"/>
              <a:t>. Tale rappresentazione “allargata” delle industrie culturali e creative, tale cioè da ricomprendere sia i settori standard, sia quelli della cultura materiale, arriva a contare nel 2017 più di 66 mila unità locali e quasi 212 mila addetti, cioè il 14,6% dell’economia regionale in termini di unità locali e il 12,8% in termini di addetti.</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20</a:t>
            </a:fld>
            <a:endParaRPr lang="it-IT"/>
          </a:p>
        </p:txBody>
      </p:sp>
    </p:spTree>
    <p:extLst>
      <p:ext uri="{BB962C8B-B14F-4D97-AF65-F5344CB8AC3E}">
        <p14:creationId xmlns:p14="http://schemas.microsoft.com/office/powerpoint/2010/main" val="2045957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In base ad un approccio ancora più inclusivo, il perimetro dell’ecosistema creativo potrebbe estendersi ai cosiddetti settori “high-end”, come definiti nel rapporto “</a:t>
            </a:r>
            <a:r>
              <a:rPr lang="it-IT" dirty="0" err="1" smtClean="0"/>
              <a:t>Boosting</a:t>
            </a:r>
            <a:r>
              <a:rPr lang="it-IT" dirty="0" smtClean="0"/>
              <a:t> the </a:t>
            </a:r>
            <a:r>
              <a:rPr lang="it-IT" dirty="0" err="1" smtClean="0"/>
              <a:t>competitiveness</a:t>
            </a:r>
            <a:r>
              <a:rPr lang="it-IT" dirty="0" smtClean="0"/>
              <a:t> of cultural and creative </a:t>
            </a:r>
            <a:r>
              <a:rPr lang="it-IT" dirty="0" err="1" smtClean="0"/>
              <a:t>industries</a:t>
            </a:r>
            <a:r>
              <a:rPr lang="it-IT" dirty="0" smtClean="0"/>
              <a:t> for </a:t>
            </a:r>
            <a:r>
              <a:rPr lang="it-IT" dirty="0" err="1" smtClean="0"/>
              <a:t>growth</a:t>
            </a:r>
            <a:r>
              <a:rPr lang="it-IT" dirty="0" smtClean="0"/>
              <a:t> and </a:t>
            </a:r>
            <a:r>
              <a:rPr lang="it-IT" dirty="0" err="1" smtClean="0"/>
              <a:t>jobs</a:t>
            </a:r>
            <a:r>
              <a:rPr lang="it-IT" dirty="0" smtClean="0"/>
              <a:t>” pubblicato dalla Commissione Europea nel 2016. Una quota di questi comparti sono già ricompresi nell’ambito della cultura materiale: vedi  High-end fashion, </a:t>
            </a:r>
            <a:r>
              <a:rPr lang="it-IT" dirty="0" err="1" smtClean="0"/>
              <a:t>Jewellery</a:t>
            </a:r>
            <a:r>
              <a:rPr lang="it-IT" dirty="0" smtClean="0"/>
              <a:t> &amp; </a:t>
            </a:r>
            <a:r>
              <a:rPr lang="it-IT" dirty="0" err="1" smtClean="0"/>
              <a:t>watches</a:t>
            </a:r>
            <a:r>
              <a:rPr lang="it-IT" dirty="0" smtClean="0"/>
              <a:t>, Accessories e </a:t>
            </a:r>
            <a:r>
              <a:rPr lang="it-IT" dirty="0" err="1" smtClean="0"/>
              <a:t>Leather</a:t>
            </a:r>
            <a:r>
              <a:rPr lang="it-IT" dirty="0" smtClean="0"/>
              <a:t> </a:t>
            </a:r>
            <a:r>
              <a:rPr lang="it-IT" dirty="0" err="1" smtClean="0"/>
              <a:t>goods</a:t>
            </a:r>
            <a:r>
              <a:rPr lang="it-IT" dirty="0" smtClean="0"/>
              <a:t> nel settore “Moda”; </a:t>
            </a:r>
            <a:r>
              <a:rPr lang="it-IT" dirty="0" err="1" smtClean="0"/>
              <a:t>Furniture</a:t>
            </a:r>
            <a:r>
              <a:rPr lang="it-IT" dirty="0" smtClean="0"/>
              <a:t> &amp; </a:t>
            </a:r>
            <a:r>
              <a:rPr lang="it-IT" dirty="0" err="1" smtClean="0"/>
              <a:t>household</a:t>
            </a:r>
            <a:r>
              <a:rPr lang="it-IT" dirty="0" smtClean="0"/>
              <a:t> </a:t>
            </a:r>
            <a:r>
              <a:rPr lang="it-IT" dirty="0" err="1" smtClean="0"/>
              <a:t>appliances</a:t>
            </a:r>
            <a:r>
              <a:rPr lang="it-IT" dirty="0" smtClean="0"/>
              <a:t>  nel settore “Arredamento e prodotti per la casa”, ad esclusione della parte di Fabbricazione di elettrodomestici (che conta 103 imprese con 4.888 addetti nel 2017); </a:t>
            </a:r>
            <a:r>
              <a:rPr lang="it-IT" dirty="0" err="1" smtClean="0"/>
              <a:t>Pubblishing</a:t>
            </a:r>
            <a:r>
              <a:rPr lang="it-IT" dirty="0" smtClean="0"/>
              <a:t> rientra invece tra i settori ICC standard, specificamente in “Media e industrie culturali”. Altri codici rimangono invece fuori dal campo di osservazione: il settore </a:t>
            </a:r>
            <a:r>
              <a:rPr lang="it-IT" dirty="0" err="1" smtClean="0"/>
              <a:t>Cars</a:t>
            </a:r>
            <a:r>
              <a:rPr lang="it-IT" dirty="0" smtClean="0"/>
              <a:t>, ad esempio, che conta nel 413 imprese e 14.762 addetti; </a:t>
            </a:r>
            <a:r>
              <a:rPr lang="it-IT" dirty="0" err="1" smtClean="0"/>
              <a:t>Boats</a:t>
            </a:r>
            <a:r>
              <a:rPr lang="it-IT" dirty="0" smtClean="0"/>
              <a:t> (138 imprese e 1.472 addetti); Hotels (5.266 imprese e 35.906 addetti) e </a:t>
            </a:r>
            <a:r>
              <a:rPr lang="it-IT" dirty="0" err="1" smtClean="0"/>
              <a:t>Perfums</a:t>
            </a:r>
            <a:r>
              <a:rPr lang="it-IT" dirty="0" smtClean="0"/>
              <a:t> &amp; </a:t>
            </a:r>
            <a:r>
              <a:rPr lang="it-IT" dirty="0" err="1" smtClean="0"/>
              <a:t>cosmetics</a:t>
            </a:r>
            <a:r>
              <a:rPr lang="it-IT" dirty="0" smtClean="0"/>
              <a:t> (116 imprese e 1.638 addetti). I valori di imprese e addetti sono relativi sempre al 2017 . </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21</a:t>
            </a:fld>
            <a:endParaRPr lang="it-IT"/>
          </a:p>
        </p:txBody>
      </p:sp>
    </p:spTree>
    <p:extLst>
      <p:ext uri="{BB962C8B-B14F-4D97-AF65-F5344CB8AC3E}">
        <p14:creationId xmlns:p14="http://schemas.microsoft.com/office/powerpoint/2010/main" val="3562074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22</a:t>
            </a:fld>
            <a:endParaRPr lang="it-IT"/>
          </a:p>
        </p:txBody>
      </p:sp>
    </p:spTree>
    <p:extLst>
      <p:ext uri="{BB962C8B-B14F-4D97-AF65-F5344CB8AC3E}">
        <p14:creationId xmlns:p14="http://schemas.microsoft.com/office/powerpoint/2010/main" val="3945889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Il recupero dei livelli occupazionali pre-crisi è tanto più vero se si considera la componente di lavoro dipendente, che rappresenta comunque la quota preponderante del mercato del lavoro regionale. Nel 2017 gli occupati dipendenti sono stimati da ISTAT in circa 1.526 mila unità (il 77% del totale). </a:t>
            </a:r>
          </a:p>
          <a:p>
            <a:pPr marL="171436" indent="-171436">
              <a:buFont typeface="Wingdings" panose="05000000000000000000" pitchFamily="2" charset="2"/>
              <a:buChar char="§"/>
            </a:pPr>
            <a:r>
              <a:rPr lang="it-IT" dirty="0" smtClean="0"/>
              <a:t>In progressivo calo gli occupati indipendenti, stimati nel 2017 in 447 mila unità circa (il 23% degli occupati totali), che comprendono: imprenditori, liberi professionisti, lavoratori autonomi, coadiuvanti nell’azienda di un familiare (se prestano lavoro nell’impresa senza il corrispettivo di una retribuzione contrattuale come dipendenti), soci di cooperativa, collaboratori (con e senza progetto) e prestatori d’opera occasionali.</a:t>
            </a:r>
          </a:p>
          <a:p>
            <a:pPr marL="171436" indent="-171436">
              <a:buFont typeface="Wingdings" panose="05000000000000000000" pitchFamily="2" charset="2"/>
              <a:buChar char="§"/>
            </a:pPr>
            <a:r>
              <a:rPr lang="it-IT" dirty="0" smtClean="0"/>
              <a:t>Tra i </a:t>
            </a:r>
            <a:r>
              <a:rPr lang="it-IT" dirty="0" err="1" smtClean="0"/>
              <a:t>macrosettori</a:t>
            </a:r>
            <a:r>
              <a:rPr lang="it-IT" dirty="0" smtClean="0"/>
              <a:t> di attività economica, l’Industria in senso stretto si caratterizza per avere la quota preponderante di occupati dipendenti (pari al 91% dell’occupazione stimata per il settore), seguita dalle Altre attività dei servizi (80%) , dal Commercio, alberghi e ristorazione (67%), dalle Costruzioni (53%) e l’Agricoltura (45%).</a:t>
            </a:r>
          </a:p>
          <a:p>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23</a:t>
            </a:fld>
            <a:endParaRPr lang="it-IT"/>
          </a:p>
        </p:txBody>
      </p:sp>
    </p:spTree>
    <p:extLst>
      <p:ext uri="{BB962C8B-B14F-4D97-AF65-F5344CB8AC3E}">
        <p14:creationId xmlns:p14="http://schemas.microsoft.com/office/powerpoint/2010/main" val="2024618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Dal punto di vista analitico, un tentativo di trovare una sintesi fra l’approccio che domina l’analisi sui settori ICC, di tipo prettamente settoriale (che abbiamo seguito fino a qui) e la necessità di rappresentare compiutamente il lavoro creativo, in termini di mansioni e professioni svolte, è quello proposto dal cosiddetto “modello del tridente creativo”, maturato da studiosi australiani e sviluppato da ricercatori britannici nel primo decennio dei duemila. Secondo questo modello la forza lavoro culturale e creativa si suddivide in tre gruppi. Gruppo A: la popolazione occupata che svolge una professione culturale e creativa e lavora in questo settore (ad esempio un giornalista occupato nella redazione di un quotidiano o un ballerino che lavora in una determinata compagnia). Questo gruppo rappresenta la quintessenza del lavoro creativo, quello in cui la dimensione settoriale e quella lavorativa coincidono senza alcun dubbio; Gruppo B: la popolazione occupata che svolge una professione culturale e creativa, ma lavora in un settore diverso da quelli ICC (ad es. un designer di moda che lavora in un’azienda di abbigliamento). L’esistenza stessa di questo gruppo conferma la pervasività della dimensione creativa che non si limita a concentrarsi nei settori creativi, ma si propaga verso imprese di altri settori e con caratteristiche spesso molto diverse da quelle a cui siamo abituati nei settori creativi; Gruppo C: la popolazione occupata in un settore ICC, ma che non svolge una professione creativa (ad es. il responsabile amministrativo di un teatro). Queste professioni sono funzionali all’esercizio del lavoro creativo, ma non sarebbero coinvolte direttamente nel processo creativo stesso.</a:t>
            </a:r>
          </a:p>
          <a:p>
            <a:pPr marL="171436" indent="-171436">
              <a:buFont typeface="Wingdings" panose="05000000000000000000" pitchFamily="2" charset="2"/>
              <a:buChar char="§"/>
            </a:pPr>
            <a:r>
              <a:rPr lang="it-IT" dirty="0" smtClean="0"/>
              <a:t>Nel 2017 in Emilia-Romagna il tridente creativo, sulla base delle stime elaborate a partire dai </a:t>
            </a:r>
            <a:r>
              <a:rPr lang="it-IT" dirty="0" err="1" smtClean="0"/>
              <a:t>microdati</a:t>
            </a:r>
            <a:r>
              <a:rPr lang="it-IT" dirty="0" smtClean="0"/>
              <a:t> ad uso pubblico della Rilevazione sulle forze di lavoro dell’ISTAT, conta circa 141-160mila occupati, una quota compresa tra il 7-8% dell’occupazione totale regionale. Come è evidente si tratta di una prima stima indicativa del peso del lavoro culturale e creativo soggetta ad ulteriori perfezionamenti ed affinamenti, che ha il solo scopo di evidenziare aspetti importanti per il dibattito in questo ambito. </a:t>
            </a:r>
          </a:p>
          <a:p>
            <a:pPr marL="171436" indent="-171436">
              <a:buFont typeface="Wingdings" panose="05000000000000000000" pitchFamily="2" charset="2"/>
              <a:buChar char="§"/>
            </a:pPr>
            <a:r>
              <a:rPr lang="it-IT" dirty="0" smtClean="0"/>
              <a:t>Nell’ambito del tridente, le professioni creative (A+B) rappresentano una quota compresa tra il 5-6% dell’occupazione totale regionale (102-121mila occupati) e il 72-76% dell’occupazione del tridente culturale/creativo, la maggior parte dei quali impiegati nei settori non creativi. Gli occupati nei settori creativi (A+C) sono stimati attorno ai 79mila (4% dell’occupazione regionale; il 49-56% dell’occupazione del tridente culturale/creativo), distribuiti più o meno equamente tra professioni creative e non creative. Pur considerando le diverse metodologie, vale la pena sottolineare che l’ordine di grandezza degli occupati nei settori creativi (A+C) è in linea con il valore degli addetti nei settori delle ICC standard (senza il comparto della distribuzione) visti in precedenza, in entrambi i casi attorno alle 80 mila unità.  </a:t>
            </a:r>
          </a:p>
          <a:p>
            <a:pPr marL="171436" indent="-171436">
              <a:buFont typeface="Wingdings" panose="05000000000000000000" pitchFamily="2" charset="2"/>
              <a:buChar char="§"/>
            </a:pPr>
            <a:r>
              <a:rPr lang="it-IT" dirty="0" smtClean="0"/>
              <a:t>In termini dinamici, rispetto al 2014 si evidenzia in regione una dinamica occupazionale positiva. Se in termini di quota % sull’occupazione totale, il peso del tridente culturale/creativo – considerato nella sua perimetrazione più ampia - resta sostanzialmente stabile, come numerosità sono stimati in crescita di circa il +5,6%, dinamica positiva più intensa di quanto osservato sull’occupazione complessiva (+3,2%). All’interno del tridente, si osserva una crescita sostenuta in particolare degli occupati in professioni non creative impiegati nei settori creativi (gruppo C), seguita dagli occupati con professioni creative impiegati in settori creativi (gruppo A). In diminuzione, invece gli occupati con professioni creative nei settori non creativi.</a:t>
            </a:r>
          </a:p>
        </p:txBody>
      </p:sp>
      <p:sp>
        <p:nvSpPr>
          <p:cNvPr id="4" name="Segnaposto numero diapositiva 3"/>
          <p:cNvSpPr>
            <a:spLocks noGrp="1"/>
          </p:cNvSpPr>
          <p:nvPr>
            <p:ph type="sldNum" sz="quarter" idx="10"/>
          </p:nvPr>
        </p:nvSpPr>
        <p:spPr/>
        <p:txBody>
          <a:bodyPr/>
          <a:lstStyle/>
          <a:p>
            <a:fld id="{3CF83953-5470-438C-B5AB-419E6CA0A092}" type="slidenum">
              <a:rPr lang="it-IT" smtClean="0"/>
              <a:t>24</a:t>
            </a:fld>
            <a:endParaRPr lang="it-IT"/>
          </a:p>
        </p:txBody>
      </p:sp>
    </p:spTree>
    <p:extLst>
      <p:ext uri="{BB962C8B-B14F-4D97-AF65-F5344CB8AC3E}">
        <p14:creationId xmlns:p14="http://schemas.microsoft.com/office/powerpoint/2010/main" val="1052825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25</a:t>
            </a:fld>
            <a:endParaRPr lang="it-IT"/>
          </a:p>
        </p:txBody>
      </p:sp>
    </p:spTree>
    <p:extLst>
      <p:ext uri="{BB962C8B-B14F-4D97-AF65-F5344CB8AC3E}">
        <p14:creationId xmlns:p14="http://schemas.microsoft.com/office/powerpoint/2010/main" val="111953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68570" indent="-168570">
              <a:buFont typeface="Wingdings" panose="05000000000000000000" pitchFamily="2" charset="2"/>
              <a:buChar char="§"/>
            </a:pPr>
            <a:r>
              <a:rPr lang="it-IT" dirty="0" smtClean="0"/>
              <a:t>Nell’ambito del lavoro dipendente, del lavoro parasubordinato e del lavoro autonomo nello spettacolo, in Emilia-Romagna nel corso del 2017 sono circa 181,5 mila  – pari al 10% del totale - i lavoratori titolari di almeno un contratto di lavoro presso imprese attive in regione riconducibili nell’ambito del tridente culturale e creativo, considerato nel suo modello più ampio (includendo cioè anche le professioni artigianali e digitali).</a:t>
            </a:r>
          </a:p>
          <a:p>
            <a:pPr marL="168570" indent="-168570">
              <a:buFont typeface="Wingdings" panose="05000000000000000000" pitchFamily="2" charset="2"/>
              <a:buChar char="§"/>
            </a:pPr>
            <a:r>
              <a:rPr lang="it-IT" dirty="0" smtClean="0"/>
              <a:t>Il numero di lavoratori è elaborato a partire dalle comunicazioni obbligatorie archiviate nel Sistema informativo lavoro dell’Emilia-Romagna (SILER) e si riferisce a tutti i lavoratori che anno avuto almeno una giornata di contratto nel corso del 2017, prendendo in considerazione le seguenti tipologie contrattuali: contratti a tempo indeterminato, a tempo determinato, apprendistato, somministrazione, lavoro intermittente, lavoro parasubordinato, lavoro autonomo nello spettacolo. A queste si aggiungono anche i tirocini.</a:t>
            </a:r>
          </a:p>
          <a:p>
            <a:pPr marL="168570" indent="-168570">
              <a:buFont typeface="Wingdings" panose="05000000000000000000" pitchFamily="2" charset="2"/>
              <a:buChar char="§"/>
            </a:pPr>
            <a:r>
              <a:rPr lang="it-IT" dirty="0" smtClean="0"/>
              <a:t>Nell’ambito del tridente culturale e creativo, il numero maggiore di lavoratori si concentra – come già osservato anche con le stime elaborate a partire dei </a:t>
            </a:r>
            <a:r>
              <a:rPr lang="it-IT" dirty="0" err="1" smtClean="0"/>
              <a:t>microdati</a:t>
            </a:r>
            <a:r>
              <a:rPr lang="it-IT" dirty="0" smtClean="0"/>
              <a:t> ISTAT – nelle professioni creative impiegate nei settori non creativi: si tratta di circa 87,4 mila lavoratori (includendo anche le professioni artigianali e digitali), il 48% circa dei lavoratori del tridente, il 4,8% di tutti i lavoratori titolari di almeno un contratto in Emilia-Romagna. Seguono i lavoratori con professioni non creative impiegati in settori creativi: si tratta di 51,5 mila persone circa, il 23% del tridente e il 2,8% dei lavoratori totali. Il terzo gruppo per numerosità è invece quello dei lavoratori con professioni creative impiegati in settori creativi: 42,6 mila lavoratori, pari al 23% del tridente e al 2,3% dei lavoratori totali. </a:t>
            </a:r>
          </a:p>
          <a:p>
            <a:pPr marL="168570" indent="-168570">
              <a:buFont typeface="Wingdings" panose="05000000000000000000" pitchFamily="2" charset="2"/>
              <a:buChar char="§"/>
            </a:pPr>
            <a:r>
              <a:rPr lang="it-IT" dirty="0" smtClean="0"/>
              <a:t>Rispetto al 2014, nel corso del 2017 il numero dei lavoratori attivi nell’ambito del tridente culturale e creativo è cresciuto di circa 11,1 mila unità, una variazione pari a +6,5%, più intensa di quella osservata sull’intero universo dei lavoratori tracciati attraverso i </a:t>
            </a:r>
            <a:r>
              <a:rPr lang="it-IT" dirty="0" err="1" smtClean="0"/>
              <a:t>microdati</a:t>
            </a:r>
            <a:r>
              <a:rPr lang="it-IT" dirty="0" smtClean="0"/>
              <a:t> ISTAT (+5,6%). Una crescita maggiore a quella media del tridente si osserva nel gruppo di Professioni creative/Settori creative (gruppo A, +11,8%) e nel gruppo Professioni non creative/Settori non creativi (gruppo C, +9,2%).</a:t>
            </a:r>
          </a:p>
          <a:p>
            <a:pPr marL="168570" indent="-168570">
              <a:buFont typeface="Wingdings" panose="05000000000000000000" pitchFamily="2" charset="2"/>
              <a:buChar cha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26</a:t>
            </a:fld>
            <a:endParaRPr lang="it-IT"/>
          </a:p>
        </p:txBody>
      </p:sp>
    </p:spTree>
    <p:extLst>
      <p:ext uri="{BB962C8B-B14F-4D97-AF65-F5344CB8AC3E}">
        <p14:creationId xmlns:p14="http://schemas.microsoft.com/office/powerpoint/2010/main" val="278521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L’analisi dei flussi delle Comunicazioni Obbligatorie, derivanti dall’archivio SILER , ci consente di ottenere ulteriori informazioni. Nell’ambito del lavoro dipendente e del lavoro parasubordinato, in Emilia-Romagna, nel corso del 2017 si contano in tutto 38,7 milioni di giornate di contratto – pari a circa l’8,5% delle giornate di contratto dell’intero sistema produttivo regionale -  riconducibili al tridente culturale e creativo. Il numero maggiore di giornate si concentra – come già osservato per i lavoratori– nelle professioni creative impiegate nei settori non creativi (gruppo B): circa 22,2 milioni di giornate, il 57,4% delle giornate del tridente, il 4,9% delle giornate di contratto totali. Seguono le giornate abbinate alle professioni non creative impiegati in settori creativi (gruppo C): 9,5 milioni, il 24,5% del tridente e il 2,1% delle giornate totali. Il terzo gruppo per numerosità è invece quello delle professioni creative impiegati in settori creativi (gruppo A): 7,0 milioni di giornate, pari al 18,1% del tridente e all’1,5% dei lavoratori totali.</a:t>
            </a:r>
          </a:p>
          <a:p>
            <a:pPr marL="171436" indent="-171436">
              <a:buFont typeface="Wingdings" panose="05000000000000000000" pitchFamily="2" charset="2"/>
              <a:buChar char="§"/>
            </a:pPr>
            <a:r>
              <a:rPr lang="it-IT" dirty="0" smtClean="0"/>
              <a:t>Rispetto al 2014, nel corso del 2017 il numero di giornate di contratto nell’ambito del tridente culturale e creativo è cresciuto di circa 83,8 mila unità, una variazione pari allo 0,2%, inferiore quindi a quella rilevata in termini di lavoratori (+5,6% con ISTAT).  Al netto delle differenti fonti informative utilizzate, questo dato sembra suggerire un aumento del turnover dei lavoratori ovvero della parcellizzazione del volume di lavoro svolto in capo ad un numero crescente di lavoratori. </a:t>
            </a:r>
          </a:p>
        </p:txBody>
      </p:sp>
      <p:sp>
        <p:nvSpPr>
          <p:cNvPr id="4" name="Segnaposto numero diapositiva 3"/>
          <p:cNvSpPr>
            <a:spLocks noGrp="1"/>
          </p:cNvSpPr>
          <p:nvPr>
            <p:ph type="sldNum" sz="quarter" idx="10"/>
          </p:nvPr>
        </p:nvSpPr>
        <p:spPr/>
        <p:txBody>
          <a:bodyPr/>
          <a:lstStyle/>
          <a:p>
            <a:fld id="{3CF83953-5470-438C-B5AB-419E6CA0A092}" type="slidenum">
              <a:rPr lang="it-IT" smtClean="0"/>
              <a:t>27</a:t>
            </a:fld>
            <a:endParaRPr lang="it-IT"/>
          </a:p>
        </p:txBody>
      </p:sp>
    </p:spTree>
    <p:extLst>
      <p:ext uri="{BB962C8B-B14F-4D97-AF65-F5344CB8AC3E}">
        <p14:creationId xmlns:p14="http://schemas.microsoft.com/office/powerpoint/2010/main" val="416164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4760" indent="-224760">
              <a:buFont typeface="Wingdings" panose="05000000000000000000" pitchFamily="2" charset="2"/>
              <a:buChar char="§"/>
            </a:pPr>
            <a:r>
              <a:rPr lang="it-IT" dirty="0" smtClean="0"/>
              <a:t>Delle 76 professioni considerare ‘creative’, ben 46 (61%) sono riconducibili al gruppo high </a:t>
            </a:r>
            <a:r>
              <a:rPr lang="it-IT" dirty="0" err="1" smtClean="0"/>
              <a:t>skill</a:t>
            </a:r>
            <a:r>
              <a:rPr lang="it-IT" dirty="0" smtClean="0"/>
              <a:t>, a cui è generalmente associato un bagaglio di conoscenze e competenze ottenute come risultato di un percorso di istruzione superiore o di una laurea di primo livello o secondo livello, sostituibile in alcuni casi da una vasta e rilevante esperienza lavorativa nel settore. Rientrano in questo gruppo, ad esempio, le professioni tecniche e specialistiche, istruttori e professori. </a:t>
            </a:r>
          </a:p>
          <a:p>
            <a:pPr marL="224760" indent="-224760">
              <a:buFont typeface="Wingdings" panose="05000000000000000000" pitchFamily="2" charset="2"/>
              <a:buChar char="§"/>
            </a:pPr>
            <a:r>
              <a:rPr lang="it-IT" dirty="0" smtClean="0"/>
              <a:t>Le altre professioni rientrano per la maggior parte (29 professioni, pari al 38% del totale di quelle creative) nel gruppo medium </a:t>
            </a:r>
            <a:r>
              <a:rPr lang="it-IT" dirty="0" err="1" smtClean="0"/>
              <a:t>skill</a:t>
            </a:r>
            <a:r>
              <a:rPr lang="it-IT" dirty="0" smtClean="0"/>
              <a:t>, a cui è generalmente associato il completamento del primo o secondo livello di istruzione secondaria, così come la partecipazione a corsi di formazione professionale dopo il ciclo di istruzione secondaria. Si tratta, in questo caso, di operatori e artigiani. </a:t>
            </a:r>
          </a:p>
          <a:p>
            <a:pPr marL="224760" indent="-224760">
              <a:buFont typeface="Wingdings" panose="05000000000000000000" pitchFamily="2" charset="2"/>
              <a:buChar char="§"/>
            </a:pPr>
            <a:r>
              <a:rPr lang="it-IT" dirty="0" smtClean="0"/>
              <a:t>Solo una delle professioni cosiddette creative può essere associata, infine, al gruppo </a:t>
            </a:r>
            <a:r>
              <a:rPr lang="it-IT" dirty="0" err="1" smtClean="0"/>
              <a:t>low</a:t>
            </a:r>
            <a:r>
              <a:rPr lang="it-IT" dirty="0" smtClean="0"/>
              <a:t> </a:t>
            </a:r>
            <a:r>
              <a:rPr lang="it-IT" dirty="0" err="1" smtClean="0"/>
              <a:t>skill</a:t>
            </a:r>
            <a:r>
              <a:rPr lang="it-IT" dirty="0" smtClean="0"/>
              <a:t>, per il quale non è richiesta una specifica formazione, se non quella primaria. Si tratta nello specifico del Personale non qualificato nei servizi ricreativi e culturali. </a:t>
            </a:r>
          </a:p>
          <a:p>
            <a:pPr marL="224760" indent="-224760">
              <a:buFont typeface="Wingdings" panose="05000000000000000000" pitchFamily="2" charset="2"/>
              <a:buChar char="§"/>
            </a:pPr>
            <a:r>
              <a:rPr lang="it-IT" dirty="0" smtClean="0"/>
              <a:t>Tra tutti i lavoratori che nel 2017 in Emilia-Romagna hanno avuto almeno un contratto di lavoro nell’ambito delle professioni creative (gruppi A + B), quelli riconducibili al gruppo high </a:t>
            </a:r>
            <a:r>
              <a:rPr lang="it-IT" dirty="0" err="1" smtClean="0"/>
              <a:t>skill</a:t>
            </a:r>
            <a:r>
              <a:rPr lang="it-IT" dirty="0" smtClean="0"/>
              <a:t> rappresentano il 67%, a fronte di un valore medio per l’economia regionale del 23%. </a:t>
            </a:r>
          </a:p>
          <a:p>
            <a:pPr marL="224760" indent="-224760">
              <a:buFont typeface="Wingdings" panose="05000000000000000000" pitchFamily="2" charset="2"/>
              <a:buChar char="§"/>
            </a:pPr>
            <a:r>
              <a:rPr lang="it-IT" dirty="0" smtClean="0"/>
              <a:t>Tale proporzione viene confermata anche analizzando le giornate di contratto le quali lavoratori high </a:t>
            </a:r>
            <a:r>
              <a:rPr lang="it-IT" dirty="0" err="1" smtClean="0"/>
              <a:t>skill</a:t>
            </a:r>
            <a:r>
              <a:rPr lang="it-IT" dirty="0" smtClean="0"/>
              <a:t> rappresentano una quota del 68% del totale delle professioni creative (a fronte del 26% per l’economia complessiva). </a:t>
            </a:r>
          </a:p>
        </p:txBody>
      </p:sp>
      <p:sp>
        <p:nvSpPr>
          <p:cNvPr id="4" name="Segnaposto numero diapositiva 3"/>
          <p:cNvSpPr>
            <a:spLocks noGrp="1"/>
          </p:cNvSpPr>
          <p:nvPr>
            <p:ph type="sldNum" sz="quarter" idx="10"/>
          </p:nvPr>
        </p:nvSpPr>
        <p:spPr/>
        <p:txBody>
          <a:bodyPr/>
          <a:lstStyle/>
          <a:p>
            <a:fld id="{3CF83953-5470-438C-B5AB-419E6CA0A092}" type="slidenum">
              <a:rPr lang="it-IT" smtClean="0"/>
              <a:t>28</a:t>
            </a:fld>
            <a:endParaRPr lang="it-IT"/>
          </a:p>
        </p:txBody>
      </p:sp>
    </p:spTree>
    <p:extLst>
      <p:ext uri="{BB962C8B-B14F-4D97-AF65-F5344CB8AC3E}">
        <p14:creationId xmlns:p14="http://schemas.microsoft.com/office/powerpoint/2010/main" val="742661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L’età media dei lavoratori risulta essere più bassa tra i lavoratori impiegati nei settori creativi (A e C), sia in professioni creative che non creative</a:t>
            </a:r>
            <a:r>
              <a:rPr lang="it-IT" baseline="0" dirty="0" smtClean="0"/>
              <a:t>. </a:t>
            </a:r>
            <a:endParaRPr lang="it-IT" dirty="0" smtClean="0"/>
          </a:p>
          <a:p>
            <a:endParaRPr lang="it-IT" dirty="0" smtClean="0"/>
          </a:p>
          <a:p>
            <a:r>
              <a:rPr lang="it-IT" b="1" dirty="0"/>
              <a:t>Gruppo A – Professioni creative/Settori creativi</a:t>
            </a:r>
            <a:endParaRPr lang="it-IT" dirty="0"/>
          </a:p>
          <a:p>
            <a:pPr marL="168570" indent="-168570">
              <a:buFont typeface="Wingdings" panose="05000000000000000000" pitchFamily="2" charset="2"/>
              <a:buChar char="§"/>
            </a:pPr>
            <a:r>
              <a:rPr lang="it-IT" dirty="0" smtClean="0"/>
              <a:t>24,1% rappresentato dai lavoratori autonomi dello spettacolo,</a:t>
            </a:r>
            <a:r>
              <a:rPr lang="it-IT" baseline="0" dirty="0" smtClean="0"/>
              <a:t> quota più elevata tra i tre gruppi del tridente.</a:t>
            </a:r>
          </a:p>
          <a:p>
            <a:pPr marL="168570" indent="-168570">
              <a:buFont typeface="Wingdings" panose="05000000000000000000" pitchFamily="2" charset="2"/>
              <a:buChar char="§"/>
            </a:pPr>
            <a:r>
              <a:rPr lang="it-IT" dirty="0" smtClean="0"/>
              <a:t>Oltre un terzo dei lavoratori del gruppo sono Specialisti in discipline artistico-espressive (35%), seguiti da Tecnici informatici, telematici e delle telecomunicazioni (13%) e Specialisti in scienze matematiche, informatiche, chimiche, fisiche e naturali (13%). Con quote inferiori, gli Artigiani ed operai specializzati delle attività poligrafiche (6%), i Tecnici in campo ingegneristico (5%) e i Tecnici dei servizi ricreativi (5%). </a:t>
            </a:r>
          </a:p>
          <a:p>
            <a:pPr marL="168570" indent="-168570">
              <a:buFont typeface="Wingdings" panose="05000000000000000000" pitchFamily="2" charset="2"/>
              <a:buChar char="§"/>
            </a:pPr>
            <a:r>
              <a:rPr lang="it-IT" dirty="0" smtClean="0"/>
              <a:t>A livello settoriale, infine, si evidenzia una maggiore concentrazione di lavoratori nelle Attività creative, artistiche e di intrattenimento (27%), Produzione di software, consulenza informatica e attività connesse (23%), Attività sportive, di intrattenimento e di divertimento (16%).</a:t>
            </a:r>
            <a:r>
              <a:rPr lang="it-IT" baseline="0" dirty="0" smtClean="0"/>
              <a:t> </a:t>
            </a:r>
            <a:endParaRPr lang="it-IT" dirty="0" smtClean="0"/>
          </a:p>
          <a:p>
            <a:endParaRPr lang="it-IT" dirty="0" smtClean="0"/>
          </a:p>
          <a:p>
            <a:r>
              <a:rPr lang="it-IT" b="1" dirty="0" smtClean="0"/>
              <a:t>Gruppo B – Professioni creative/Settori non creativi</a:t>
            </a:r>
          </a:p>
          <a:p>
            <a:pPr marL="168570" indent="-168570">
              <a:buFont typeface="Wingdings" panose="05000000000000000000" pitchFamily="2" charset="2"/>
              <a:buChar char="§"/>
            </a:pPr>
            <a:r>
              <a:rPr lang="it-IT" dirty="0" smtClean="0"/>
              <a:t>I due terzi degli 87 mila lavoratori che rientrano nel gruppo delle “Professioni creative nei settori non creativi".</a:t>
            </a:r>
          </a:p>
          <a:p>
            <a:pPr marL="168570" indent="-168570">
              <a:buFont typeface="Wingdings" panose="05000000000000000000" pitchFamily="2" charset="2"/>
              <a:buChar char="§"/>
            </a:pPr>
            <a:r>
              <a:rPr lang="it-IT" dirty="0" smtClean="0"/>
              <a:t>A livello di tipologie contrattuali, si rileva che in questo gruppo è maggiormente diffuso il lavoro dipendente a tempo indeterminato, che rappresenta il 61% del totale, dato anche più elevato della media dell’economia regionale (54%). </a:t>
            </a:r>
          </a:p>
          <a:p>
            <a:pPr marL="168570" indent="-168570">
              <a:buFont typeface="Wingdings" panose="05000000000000000000" pitchFamily="2" charset="2"/>
              <a:buChar char="§"/>
            </a:pPr>
            <a:r>
              <a:rPr lang="it-IT" dirty="0" smtClean="0"/>
              <a:t>In termini di settori,</a:t>
            </a:r>
            <a:r>
              <a:rPr lang="it-IT" baseline="0" dirty="0" smtClean="0"/>
              <a:t> </a:t>
            </a:r>
            <a:r>
              <a:rPr lang="it-IT" dirty="0" smtClean="0"/>
              <a:t>il maggiore numero di lavoratori si rileva nel settore della Confezione di articoli di abbigliamento, di articoli in pelle e pelliccia (11%), in quello della Fabbricazione di macchinari ed apparecchiature (9%), della Fabbricazione di altri prodotti della lavorazione di minerali non metalliferi (7%) e nell’Istruzione (5%).</a:t>
            </a:r>
          </a:p>
          <a:p>
            <a:endParaRPr lang="it-IT" b="1" dirty="0"/>
          </a:p>
          <a:p>
            <a:r>
              <a:rPr lang="it-IT" b="1" dirty="0"/>
              <a:t>Gruppo C – Professioni non creative/Settori creativi</a:t>
            </a:r>
            <a:endParaRPr lang="it-IT" dirty="0"/>
          </a:p>
          <a:p>
            <a:pPr marL="168570" indent="-168570">
              <a:buFont typeface="Wingdings" panose="05000000000000000000" pitchFamily="2" charset="2"/>
              <a:buChar char="§"/>
            </a:pPr>
            <a:r>
              <a:rPr lang="it-IT" dirty="0"/>
              <a:t>Si rileva un maggior equilibro di genere tra i lavoratori del gruppo C, ma con un leggero vantaggio per la componente femminile, che rappresenta il 54% dei titolari di almeno un contratto nel corso del 2017. </a:t>
            </a:r>
          </a:p>
          <a:p>
            <a:pPr marL="168570" indent="-168570">
              <a:buFont typeface="Wingdings" panose="05000000000000000000" pitchFamily="2" charset="2"/>
              <a:buChar char="§"/>
            </a:pPr>
            <a:r>
              <a:rPr lang="it-IT" dirty="0" smtClean="0"/>
              <a:t>Le professioni non creative più diffuse in questo gruppo sono quelle degli Impiegati addetti alla segreteria e agli affari generali (15%), degli Esercenti ed addetti nelle attività di ristorazione (13%), gli Addetti alle vendite (11%), i Tecnici dell'organizzazione e dell'amministrazione delle attività produttive (7%) e i Tecnici dei rapporti con i mercati (5%). </a:t>
            </a:r>
            <a:endParaRPr lang="it-IT" dirty="0"/>
          </a:p>
        </p:txBody>
      </p:sp>
      <p:sp>
        <p:nvSpPr>
          <p:cNvPr id="4" name="Segnaposto numero diapositiva 3"/>
          <p:cNvSpPr>
            <a:spLocks noGrp="1"/>
          </p:cNvSpPr>
          <p:nvPr>
            <p:ph type="sldNum" sz="quarter" idx="10"/>
          </p:nvPr>
        </p:nvSpPr>
        <p:spPr/>
        <p:txBody>
          <a:bodyPr/>
          <a:lstStyle/>
          <a:p>
            <a:fld id="{3CF83953-5470-438C-B5AB-419E6CA0A092}" type="slidenum">
              <a:rPr lang="it-IT" smtClean="0"/>
              <a:t>29</a:t>
            </a:fld>
            <a:endParaRPr lang="it-IT"/>
          </a:p>
        </p:txBody>
      </p:sp>
    </p:spTree>
    <p:extLst>
      <p:ext uri="{BB962C8B-B14F-4D97-AF65-F5344CB8AC3E}">
        <p14:creationId xmlns:p14="http://schemas.microsoft.com/office/powerpoint/2010/main" val="191436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3</a:t>
            </a:fld>
            <a:endParaRPr lang="it-IT"/>
          </a:p>
        </p:txBody>
      </p:sp>
    </p:spTree>
    <p:extLst>
      <p:ext uri="{BB962C8B-B14F-4D97-AF65-F5344CB8AC3E}">
        <p14:creationId xmlns:p14="http://schemas.microsoft.com/office/powerpoint/2010/main" val="80613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30</a:t>
            </a:fld>
            <a:endParaRPr lang="it-IT"/>
          </a:p>
        </p:txBody>
      </p:sp>
    </p:spTree>
    <p:extLst>
      <p:ext uri="{BB962C8B-B14F-4D97-AF65-F5344CB8AC3E}">
        <p14:creationId xmlns:p14="http://schemas.microsoft.com/office/powerpoint/2010/main" val="142424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6" indent="-171436">
              <a:buFont typeface="Wingdings" panose="05000000000000000000" pitchFamily="2" charset="2"/>
              <a:buChar char="§"/>
            </a:pPr>
            <a:r>
              <a:rPr lang="it-IT" dirty="0" smtClean="0"/>
              <a:t>Nel 2017 in Emilia-Romagna il peso delle branche dell’ICC sul totale dell’economia regionale può essere stimato nel 5,4% in termini di valore aggiunto e nel 6,9% in termini di unità di lavoro.</a:t>
            </a:r>
          </a:p>
          <a:p>
            <a:pPr marL="171436" indent="-171436">
              <a:buFont typeface="Wingdings" panose="05000000000000000000" pitchFamily="2" charset="2"/>
              <a:buChar char="§"/>
            </a:pPr>
            <a:r>
              <a:rPr lang="it-IT" dirty="0" smtClean="0"/>
              <a:t>Rispetto invece alla dimensione nazionale, l’insieme delle ICC valgono il 7,8% del totale nazionale in termini di valore aggiunto, al di sotto dunque del contributo medio regionale, pari al 9,0%. Nondimeno alcune branche racchiudono produzioni rispetto alle quali l’Emilia-Romagna vanta una specializzazione su scala nazionale, quali le Attività sportive, di intrattenimento e di divertimento (11,8% del V.A. totale nazionale), il Design, fotografia e altre attività professionali (10,7%), le Attività editoriali (9,5%) e la Stampa (9,3%). Nel complesso il settore delle ICC ha avuto un grande periodo di sviluppo nella seconda metà degli anni ‘90, seguito da una fase di consolidamento durante gli anni 2000. La crisi ha pesato molto negativamente, anche se in modo differenziato tra i diversi comparti; a partire dal 2015 si è registrata tuttavia una inversione di tendenza con un recupero dei valori.</a:t>
            </a:r>
          </a:p>
          <a:p>
            <a:pPr marL="171436" indent="-171436">
              <a:buFont typeface="Wingdings" panose="05000000000000000000" pitchFamily="2" charset="2"/>
              <a:buChar char="§"/>
            </a:pPr>
            <a:endParaRPr lang="it-IT" dirty="0" smtClean="0"/>
          </a:p>
          <a:p>
            <a:pPr marL="171436" indent="-171436">
              <a:buFont typeface="Wingdings" panose="05000000000000000000" pitchFamily="2" charset="2"/>
              <a:buChar char="§"/>
            </a:pPr>
            <a:r>
              <a:rPr lang="it-IT" dirty="0" smtClean="0"/>
              <a:t>Le previsioni per il 2018-2020 indicano una ripresa dell’ICC nel suo complesso, con una crescita produttiva che presenta una significativa accelerazione rispetto agli anni precedenti (1,7% in media d’anno). Tutte le branche tornerebbero a crescere, anche se con una diversa intensità. Studi di architettura e ingegneria, Stampa e Informatica sono le branche più dinamiche, mentre Produzione cinematografica e Attività creative rimangono i fanalini di coda. La dinamica occupazionale riflette in larga misura quella produttiva, ma con alcune specificità. In previsione ci si attende un ulteriore miglioramento della dinamica occupazionale (+0,9% in media d’anno nel 2018-2020), trainata dalle tre branche che creano più occupazione: l’Informatica, gli Studi di architettura e d’ingegneria e le Altre attività professionali. Non a caso si tratta di branche che sono tra quelle che hanno una struttura della domanda più orientata verso i servizi alle imprese e che quindi sono più di altre trainate dalla ripresa complessiva dell’industria e dei servizi.</a:t>
            </a:r>
          </a:p>
        </p:txBody>
      </p:sp>
      <p:sp>
        <p:nvSpPr>
          <p:cNvPr id="4" name="Segnaposto numero diapositiva 3"/>
          <p:cNvSpPr>
            <a:spLocks noGrp="1"/>
          </p:cNvSpPr>
          <p:nvPr>
            <p:ph type="sldNum" sz="quarter" idx="10"/>
          </p:nvPr>
        </p:nvSpPr>
        <p:spPr/>
        <p:txBody>
          <a:bodyPr/>
          <a:lstStyle/>
          <a:p>
            <a:fld id="{3CF83953-5470-438C-B5AB-419E6CA0A092}" type="slidenum">
              <a:rPr lang="it-IT" smtClean="0"/>
              <a:t>31</a:t>
            </a:fld>
            <a:endParaRPr lang="it-IT"/>
          </a:p>
        </p:txBody>
      </p:sp>
    </p:spTree>
    <p:extLst>
      <p:ext uri="{BB962C8B-B14F-4D97-AF65-F5344CB8AC3E}">
        <p14:creationId xmlns:p14="http://schemas.microsoft.com/office/powerpoint/2010/main" val="576007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32</a:t>
            </a:fld>
            <a:endParaRPr lang="it-IT"/>
          </a:p>
        </p:txBody>
      </p:sp>
    </p:spTree>
    <p:extLst>
      <p:ext uri="{BB962C8B-B14F-4D97-AF65-F5344CB8AC3E}">
        <p14:creationId xmlns:p14="http://schemas.microsoft.com/office/powerpoint/2010/main" val="2546699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33</a:t>
            </a:fld>
            <a:endParaRPr lang="it-IT"/>
          </a:p>
        </p:txBody>
      </p:sp>
    </p:spTree>
    <p:extLst>
      <p:ext uri="{BB962C8B-B14F-4D97-AF65-F5344CB8AC3E}">
        <p14:creationId xmlns:p14="http://schemas.microsoft.com/office/powerpoint/2010/main" val="207943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34</a:t>
            </a:fld>
            <a:endParaRPr lang="it-IT"/>
          </a:p>
        </p:txBody>
      </p:sp>
    </p:spTree>
    <p:extLst>
      <p:ext uri="{BB962C8B-B14F-4D97-AF65-F5344CB8AC3E}">
        <p14:creationId xmlns:p14="http://schemas.microsoft.com/office/powerpoint/2010/main" val="745046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Scott </a:t>
            </a:r>
            <a:r>
              <a:rPr lang="it-IT" dirty="0" err="1" smtClean="0"/>
              <a:t>Hartley</a:t>
            </a:r>
            <a:r>
              <a:rPr lang="it-IT" baseline="0" dirty="0" smtClean="0"/>
              <a:t> «The </a:t>
            </a:r>
            <a:r>
              <a:rPr lang="it-IT" baseline="0" dirty="0" err="1" smtClean="0"/>
              <a:t>fuzzie</a:t>
            </a:r>
            <a:r>
              <a:rPr lang="it-IT" baseline="0" dirty="0" smtClean="0"/>
              <a:t> and the </a:t>
            </a:r>
            <a:r>
              <a:rPr lang="it-IT" baseline="0" dirty="0" err="1" smtClean="0"/>
              <a:t>techie</a:t>
            </a:r>
            <a:r>
              <a:rPr lang="it-IT" baseline="0" dirty="0" smtClean="0"/>
              <a:t>: </a:t>
            </a:r>
            <a:r>
              <a:rPr lang="it-IT" baseline="0" dirty="0" err="1" smtClean="0"/>
              <a:t>why</a:t>
            </a:r>
            <a:r>
              <a:rPr lang="it-IT" baseline="0" dirty="0" smtClean="0"/>
              <a:t> the liberal </a:t>
            </a:r>
            <a:r>
              <a:rPr lang="it-IT" baseline="0" dirty="0" err="1" smtClean="0"/>
              <a:t>arts</a:t>
            </a:r>
            <a:r>
              <a:rPr lang="it-IT" baseline="0" dirty="0" smtClean="0"/>
              <a:t> </a:t>
            </a:r>
            <a:r>
              <a:rPr lang="it-IT" baseline="0" dirty="0" err="1" smtClean="0"/>
              <a:t>will</a:t>
            </a:r>
            <a:r>
              <a:rPr lang="it-IT" baseline="0" dirty="0" smtClean="0"/>
              <a:t> </a:t>
            </a:r>
            <a:r>
              <a:rPr lang="it-IT" baseline="0" dirty="0" err="1" smtClean="0"/>
              <a:t>rule</a:t>
            </a:r>
            <a:r>
              <a:rPr lang="it-IT" baseline="0" dirty="0" smtClean="0"/>
              <a:t> the </a:t>
            </a:r>
            <a:r>
              <a:rPr lang="it-IT" baseline="0" dirty="0" err="1" smtClean="0"/>
              <a:t>digital</a:t>
            </a:r>
            <a:r>
              <a:rPr lang="it-IT" baseline="0" dirty="0" smtClean="0"/>
              <a:t> world. La vera prova di intelligenza è avere due idee contrapposte in testa e comunque non smettere di funzionare. Scott Fitzgerald. Interrogarsi su quanto le </a:t>
            </a:r>
            <a:r>
              <a:rPr lang="it-IT" baseline="0" dirty="0" err="1" smtClean="0"/>
              <a:t>humanities</a:t>
            </a:r>
            <a:r>
              <a:rPr lang="it-IT" baseline="0" dirty="0" smtClean="0"/>
              <a:t> contano per l’innovazione; quanto dell’innovazione sia il </a:t>
            </a:r>
            <a:r>
              <a:rPr lang="it-IT" baseline="0" dirty="0" err="1" smtClean="0"/>
              <a:t>tenativo</a:t>
            </a:r>
            <a:r>
              <a:rPr lang="it-IT" baseline="0" dirty="0" smtClean="0"/>
              <a:t> di rispondere a problemi dell’uomo e come inevitabilmente questa ha a che vedere con le </a:t>
            </a:r>
            <a:r>
              <a:rPr lang="it-IT" baseline="0" dirty="0" err="1" smtClean="0"/>
              <a:t>humanities</a:t>
            </a:r>
            <a:r>
              <a:rPr lang="it-IT" baseline="0" dirty="0" smtClean="0"/>
              <a:t>.</a:t>
            </a:r>
          </a:p>
          <a:p>
            <a:endParaRPr lang="it-IT" baseline="0" dirty="0" smtClean="0"/>
          </a:p>
          <a:p>
            <a:r>
              <a:rPr lang="it-IT" baseline="0" dirty="0" smtClean="0"/>
              <a:t>Il secondo posto è la Polveriera. Un </a:t>
            </a:r>
            <a:r>
              <a:rPr lang="it-IT" baseline="0" dirty="0" err="1" smtClean="0"/>
              <a:t>incontrodi</a:t>
            </a:r>
            <a:r>
              <a:rPr lang="it-IT" baseline="0" dirty="0" smtClean="0"/>
              <a:t> diversi mesi fa. Mi ci hanno portato a bere un caffè. Quanto le parole innovazione, creatività e sociale siano importanti. E come il tema del ponte fra creatività e gruppi sociali diversi sia cruciale in questo momento. Apostoli di cultura critica e sapere. </a:t>
            </a:r>
          </a:p>
          <a:p>
            <a:endParaRPr lang="it-IT" dirty="0"/>
          </a:p>
        </p:txBody>
      </p:sp>
      <p:sp>
        <p:nvSpPr>
          <p:cNvPr id="4" name="Segnaposto numero diapositiva 3"/>
          <p:cNvSpPr>
            <a:spLocks noGrp="1"/>
          </p:cNvSpPr>
          <p:nvPr>
            <p:ph type="sldNum" sz="quarter" idx="10"/>
          </p:nvPr>
        </p:nvSpPr>
        <p:spPr/>
        <p:txBody>
          <a:bodyPr/>
          <a:lstStyle/>
          <a:p>
            <a:fld id="{DAC8DDED-A63B-481E-980E-F484A9A2A1CB}" type="slidenum">
              <a:rPr lang="it-IT" smtClean="0"/>
              <a:t>35</a:t>
            </a:fld>
            <a:endParaRPr lang="it-IT"/>
          </a:p>
        </p:txBody>
      </p:sp>
    </p:spTree>
    <p:extLst>
      <p:ext uri="{BB962C8B-B14F-4D97-AF65-F5344CB8AC3E}">
        <p14:creationId xmlns:p14="http://schemas.microsoft.com/office/powerpoint/2010/main" val="70677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4</a:t>
            </a:fld>
            <a:endParaRPr lang="it-IT"/>
          </a:p>
        </p:txBody>
      </p:sp>
    </p:spTree>
    <p:extLst>
      <p:ext uri="{BB962C8B-B14F-4D97-AF65-F5344CB8AC3E}">
        <p14:creationId xmlns:p14="http://schemas.microsoft.com/office/powerpoint/2010/main" val="416794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5</a:t>
            </a:fld>
            <a:endParaRPr lang="it-IT"/>
          </a:p>
        </p:txBody>
      </p:sp>
    </p:spTree>
    <p:extLst>
      <p:ext uri="{BB962C8B-B14F-4D97-AF65-F5344CB8AC3E}">
        <p14:creationId xmlns:p14="http://schemas.microsoft.com/office/powerpoint/2010/main" val="349384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6</a:t>
            </a:fld>
            <a:endParaRPr lang="it-IT"/>
          </a:p>
        </p:txBody>
      </p:sp>
    </p:spTree>
    <p:extLst>
      <p:ext uri="{BB962C8B-B14F-4D97-AF65-F5344CB8AC3E}">
        <p14:creationId xmlns:p14="http://schemas.microsoft.com/office/powerpoint/2010/main" val="216670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7</a:t>
            </a:fld>
            <a:endParaRPr lang="it-IT"/>
          </a:p>
        </p:txBody>
      </p:sp>
    </p:spTree>
    <p:extLst>
      <p:ext uri="{BB962C8B-B14F-4D97-AF65-F5344CB8AC3E}">
        <p14:creationId xmlns:p14="http://schemas.microsoft.com/office/powerpoint/2010/main" val="539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8</a:t>
            </a:fld>
            <a:endParaRPr lang="it-IT"/>
          </a:p>
        </p:txBody>
      </p:sp>
    </p:spTree>
    <p:extLst>
      <p:ext uri="{BB962C8B-B14F-4D97-AF65-F5344CB8AC3E}">
        <p14:creationId xmlns:p14="http://schemas.microsoft.com/office/powerpoint/2010/main" val="353390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F83953-5470-438C-B5AB-419E6CA0A092}" type="slidenum">
              <a:rPr lang="it-IT" smtClean="0"/>
              <a:t>9</a:t>
            </a:fld>
            <a:endParaRPr lang="it-IT"/>
          </a:p>
        </p:txBody>
      </p:sp>
    </p:spTree>
    <p:extLst>
      <p:ext uri="{BB962C8B-B14F-4D97-AF65-F5344CB8AC3E}">
        <p14:creationId xmlns:p14="http://schemas.microsoft.com/office/powerpoint/2010/main" val="145788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06023F-B5CA-4B96-9C84-3F32F9FA2B73}" type="datetimeFigureOut">
              <a:rPr lang="it-IT" smtClean="0"/>
              <a:t>22/06/2018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132556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C06023F-B5CA-4B96-9C84-3F32F9FA2B73}" type="datetimeFigureOut">
              <a:rPr lang="it-IT" smtClean="0"/>
              <a:t>22/06/2018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339393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C06023F-B5CA-4B96-9C84-3F32F9FA2B73}" type="datetimeFigureOut">
              <a:rPr lang="it-IT" smtClean="0"/>
              <a:t>22/06/2018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23938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C06023F-B5CA-4B96-9C84-3F32F9FA2B73}" type="datetimeFigureOut">
              <a:rPr lang="it-IT" smtClean="0"/>
              <a:t>22/06/2018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252631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CC06023F-B5CA-4B96-9C84-3F32F9FA2B73}" type="datetimeFigureOut">
              <a:rPr lang="it-IT" smtClean="0"/>
              <a:t>22/06/2018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251439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C06023F-B5CA-4B96-9C84-3F32F9FA2B73}" type="datetimeFigureOut">
              <a:rPr lang="it-IT" smtClean="0"/>
              <a:t>22/06/2018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19610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C06023F-B5CA-4B96-9C84-3F32F9FA2B73}" type="datetimeFigureOut">
              <a:rPr lang="it-IT" smtClean="0"/>
              <a:t>22/06/2018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352772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C06023F-B5CA-4B96-9C84-3F32F9FA2B73}" type="datetimeFigureOut">
              <a:rPr lang="it-IT" smtClean="0"/>
              <a:t>22/06/2018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376917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6023F-B5CA-4B96-9C84-3F32F9FA2B73}" type="datetimeFigureOut">
              <a:rPr lang="it-IT" smtClean="0"/>
              <a:t>22/06/2018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260415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C06023F-B5CA-4B96-9C84-3F32F9FA2B73}" type="datetimeFigureOut">
              <a:rPr lang="it-IT" smtClean="0"/>
              <a:t>22/06/2018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377023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C06023F-B5CA-4B96-9C84-3F32F9FA2B73}" type="datetimeFigureOut">
              <a:rPr lang="it-IT" smtClean="0"/>
              <a:t>22/06/2018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D65478E-995B-4659-8ACF-51F236D5B49C}" type="slidenum">
              <a:rPr lang="it-IT" smtClean="0"/>
              <a:t>‹N›</a:t>
            </a:fld>
            <a:endParaRPr lang="it-IT"/>
          </a:p>
        </p:txBody>
      </p:sp>
    </p:spTree>
    <p:extLst>
      <p:ext uri="{BB962C8B-B14F-4D97-AF65-F5344CB8AC3E}">
        <p14:creationId xmlns:p14="http://schemas.microsoft.com/office/powerpoint/2010/main" val="178897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6023F-B5CA-4B96-9C84-3F32F9FA2B73}" type="datetimeFigureOut">
              <a:rPr lang="it-IT" smtClean="0"/>
              <a:t>22/06/2018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478E-995B-4659-8ACF-51F236D5B49C}" type="slidenum">
              <a:rPr lang="it-IT" smtClean="0"/>
              <a:t>‹N›</a:t>
            </a:fld>
            <a:endParaRPr lang="it-IT"/>
          </a:p>
        </p:txBody>
      </p:sp>
    </p:spTree>
    <p:extLst>
      <p:ext uri="{BB962C8B-B14F-4D97-AF65-F5344CB8AC3E}">
        <p14:creationId xmlns:p14="http://schemas.microsoft.com/office/powerpoint/2010/main" val="55902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3.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3.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3.jp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jp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jp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3.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jp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jp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jp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jp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image" Target="../media/image3.jp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4.xml"/><Relationship Id="rId7"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39.JP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5.xml"/><Relationship Id="rId7" Type="http://schemas.openxmlformats.org/officeDocument/2006/relationships/image" Target="../media/image40.jpeg"/><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3.jpg"/><Relationship Id="rId5" Type="http://schemas.openxmlformats.org/officeDocument/2006/relationships/image" Target="../media/image2.jpeg"/><Relationship Id="rId10" Type="http://schemas.openxmlformats.org/officeDocument/2006/relationships/image" Target="../media/image41.jpeg"/><Relationship Id="rId4" Type="http://schemas.openxmlformats.org/officeDocument/2006/relationships/image" Target="../media/image1.jpeg"/><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3.jpg"/><Relationship Id="rId5" Type="http://schemas.openxmlformats.org/officeDocument/2006/relationships/image" Target="../media/image2.jpeg"/><Relationship Id="rId10" Type="http://schemas.openxmlformats.org/officeDocument/2006/relationships/image" Target="../media/image9.jpeg"/><Relationship Id="rId4" Type="http://schemas.openxmlformats.org/officeDocument/2006/relationships/image" Target="../media/image1.jpeg"/><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3.jpg"/><Relationship Id="rId5" Type="http://schemas.openxmlformats.org/officeDocument/2006/relationships/image" Target="../media/image2.jpeg"/><Relationship Id="rId10" Type="http://schemas.openxmlformats.org/officeDocument/2006/relationships/image" Target="../media/image11.JPG"/><Relationship Id="rId4" Type="http://schemas.openxmlformats.org/officeDocument/2006/relationships/image" Target="../media/image1.jpeg"/><Relationship Id="rId9" Type="http://schemas.openxmlformats.org/officeDocument/2006/relationships/image" Target="../media/image4.wmf"/></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5" name="CasellaDiTesto 4"/>
          <p:cNvSpPr txBox="1"/>
          <p:nvPr/>
        </p:nvSpPr>
        <p:spPr>
          <a:xfrm>
            <a:off x="0" y="2202328"/>
            <a:ext cx="9143999" cy="1938992"/>
          </a:xfrm>
          <a:prstGeom prst="rect">
            <a:avLst/>
          </a:prstGeom>
          <a:noFill/>
        </p:spPr>
        <p:txBody>
          <a:bodyPr wrap="square" rtlCol="0">
            <a:spAutoFit/>
          </a:bodyPr>
          <a:lstStyle/>
          <a:p>
            <a:pPr algn="ctr"/>
            <a:r>
              <a:rPr lang="it-IT" sz="6000" b="1" dirty="0" smtClean="0">
                <a:solidFill>
                  <a:srgbClr val="FD4F00"/>
                </a:solidFill>
              </a:rPr>
              <a:t>L’economia arancione </a:t>
            </a:r>
          </a:p>
          <a:p>
            <a:pPr algn="ctr"/>
            <a:r>
              <a:rPr lang="it-IT" sz="6000" b="1" dirty="0" smtClean="0">
                <a:solidFill>
                  <a:srgbClr val="FD4F00"/>
                </a:solidFill>
              </a:rPr>
              <a:t>in Emilia-Romagna</a:t>
            </a:r>
            <a:endParaRPr lang="it-IT" sz="6000" b="1" dirty="0">
              <a:solidFill>
                <a:srgbClr val="FD4F00"/>
              </a:solidFill>
            </a:endParaRPr>
          </a:p>
        </p:txBody>
      </p:sp>
      <p:sp>
        <p:nvSpPr>
          <p:cNvPr id="12" name="CasellaDiTesto 11"/>
          <p:cNvSpPr txBox="1"/>
          <p:nvPr/>
        </p:nvSpPr>
        <p:spPr>
          <a:xfrm>
            <a:off x="74645" y="4443455"/>
            <a:ext cx="9069355" cy="707886"/>
          </a:xfrm>
          <a:prstGeom prst="rect">
            <a:avLst/>
          </a:prstGeom>
          <a:noFill/>
        </p:spPr>
        <p:txBody>
          <a:bodyPr wrap="square" rtlCol="0">
            <a:spAutoFit/>
          </a:bodyPr>
          <a:lstStyle/>
          <a:p>
            <a:pPr algn="ctr"/>
            <a:r>
              <a:rPr lang="it-IT" sz="4000" b="1" i="1" dirty="0" smtClean="0">
                <a:solidFill>
                  <a:schemeClr val="bg1">
                    <a:lumMod val="50000"/>
                  </a:schemeClr>
                </a:solidFill>
              </a:rPr>
              <a:t>Roberto Righetti</a:t>
            </a:r>
            <a:endParaRPr lang="it-IT" sz="4000" b="1" i="1" dirty="0">
              <a:solidFill>
                <a:schemeClr val="bg1">
                  <a:lumMod val="50000"/>
                </a:schemeClr>
              </a:solidFill>
            </a:endParaRPr>
          </a:p>
        </p:txBody>
      </p:sp>
      <p:sp>
        <p:nvSpPr>
          <p:cNvPr id="13" name="CasellaDiTesto 12"/>
          <p:cNvSpPr txBox="1"/>
          <p:nvPr/>
        </p:nvSpPr>
        <p:spPr>
          <a:xfrm>
            <a:off x="1" y="5666504"/>
            <a:ext cx="9143999" cy="523220"/>
          </a:xfrm>
          <a:prstGeom prst="rect">
            <a:avLst/>
          </a:prstGeom>
          <a:noFill/>
        </p:spPr>
        <p:txBody>
          <a:bodyPr wrap="square" rtlCol="0">
            <a:spAutoFit/>
          </a:bodyPr>
          <a:lstStyle/>
          <a:p>
            <a:pPr algn="ctr"/>
            <a:r>
              <a:rPr lang="it-IT" sz="2800" dirty="0" smtClean="0"/>
              <a:t>Bologna, 26 giugno 2018</a:t>
            </a:r>
            <a:endParaRPr lang="it-IT" sz="2800" dirty="0"/>
          </a:p>
        </p:txBody>
      </p:sp>
    </p:spTree>
    <p:extLst>
      <p:ext uri="{BB962C8B-B14F-4D97-AF65-F5344CB8AC3E}">
        <p14:creationId xmlns:p14="http://schemas.microsoft.com/office/powerpoint/2010/main" val="296279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a:xfrm>
            <a:off x="383099" y="2460900"/>
            <a:ext cx="3868340" cy="823912"/>
          </a:xfrm>
        </p:spPr>
        <p:txBody>
          <a:bodyPr/>
          <a:lstStyle/>
          <a:p>
            <a:endParaRPr lang="it-IT" dirty="0" smtClean="0"/>
          </a:p>
          <a:p>
            <a:pPr marL="0" indent="0">
              <a:buNone/>
            </a:pPr>
            <a:endParaRPr lang="it-IT" dirty="0"/>
          </a:p>
        </p:txBody>
      </p:sp>
      <p:sp>
        <p:nvSpPr>
          <p:cNvPr id="13" name="CasellaDiTesto 12"/>
          <p:cNvSpPr txBox="1"/>
          <p:nvPr/>
        </p:nvSpPr>
        <p:spPr>
          <a:xfrm>
            <a:off x="1108486" y="2314971"/>
            <a:ext cx="4519922" cy="707886"/>
          </a:xfrm>
          <a:prstGeom prst="rect">
            <a:avLst/>
          </a:prstGeom>
          <a:solidFill>
            <a:srgbClr val="FD4F00"/>
          </a:solidFill>
        </p:spPr>
        <p:txBody>
          <a:bodyPr wrap="square" rtlCol="0">
            <a:spAutoFit/>
          </a:bodyPr>
          <a:lstStyle/>
          <a:p>
            <a:pPr algn="ctr"/>
            <a:r>
              <a:rPr lang="it-IT" sz="4000" b="1" dirty="0" smtClean="0">
                <a:solidFill>
                  <a:schemeClr val="bg1"/>
                </a:solidFill>
              </a:rPr>
              <a:t>SETTORI</a:t>
            </a:r>
            <a:endParaRPr lang="it-IT" sz="4000" b="1" dirty="0">
              <a:solidFill>
                <a:schemeClr val="bg1"/>
              </a:solidFill>
            </a:endParaRPr>
          </a:p>
        </p:txBody>
      </p:sp>
      <p:sp>
        <p:nvSpPr>
          <p:cNvPr id="20" name="CasellaDiTesto 19"/>
          <p:cNvSpPr txBox="1"/>
          <p:nvPr/>
        </p:nvSpPr>
        <p:spPr>
          <a:xfrm>
            <a:off x="1123012" y="3194994"/>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LAVORO</a:t>
            </a:r>
            <a:endParaRPr lang="it-IT" sz="4000" b="1" dirty="0">
              <a:solidFill>
                <a:schemeClr val="bg1"/>
              </a:solidFill>
            </a:endParaRPr>
          </a:p>
        </p:txBody>
      </p:sp>
      <p:sp>
        <p:nvSpPr>
          <p:cNvPr id="22" name="CasellaDiTesto 21"/>
          <p:cNvSpPr txBox="1"/>
          <p:nvPr/>
        </p:nvSpPr>
        <p:spPr>
          <a:xfrm>
            <a:off x="1137519" y="4140201"/>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SCENARI</a:t>
            </a:r>
            <a:endParaRPr lang="it-IT" sz="4000" b="1" dirty="0">
              <a:solidFill>
                <a:schemeClr val="bg1"/>
              </a:solidFill>
            </a:endParaRPr>
          </a:p>
        </p:txBody>
      </p:sp>
      <p:sp>
        <p:nvSpPr>
          <p:cNvPr id="2" name="Ovale 1"/>
          <p:cNvSpPr/>
          <p:nvPr/>
        </p:nvSpPr>
        <p:spPr>
          <a:xfrm>
            <a:off x="141719" y="2324215"/>
            <a:ext cx="698642" cy="698642"/>
          </a:xfrm>
          <a:prstGeom prst="ellipse">
            <a:avLst/>
          </a:prstGeom>
          <a:solidFill>
            <a:srgbClr val="FD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1</a:t>
            </a:r>
          </a:p>
        </p:txBody>
      </p:sp>
      <p:sp>
        <p:nvSpPr>
          <p:cNvPr id="11" name="Ovale 10"/>
          <p:cNvSpPr/>
          <p:nvPr/>
        </p:nvSpPr>
        <p:spPr>
          <a:xfrm>
            <a:off x="156242" y="3204238"/>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2</a:t>
            </a:r>
            <a:endParaRPr lang="it-IT" sz="2400" b="1" dirty="0"/>
          </a:p>
        </p:txBody>
      </p:sp>
      <p:sp>
        <p:nvSpPr>
          <p:cNvPr id="12" name="Ovale 11"/>
          <p:cNvSpPr/>
          <p:nvPr/>
        </p:nvSpPr>
        <p:spPr>
          <a:xfrm>
            <a:off x="156233" y="4149445"/>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3</a:t>
            </a:r>
            <a:endParaRPr lang="it-IT" sz="2400" b="1" dirty="0"/>
          </a:p>
        </p:txBody>
      </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011" y="2291796"/>
            <a:ext cx="3180874" cy="2565906"/>
          </a:xfrm>
          <a:prstGeom prst="rect">
            <a:avLst/>
          </a:prstGeom>
        </p:spPr>
      </p:pic>
    </p:spTree>
    <p:extLst>
      <p:ext uri="{BB962C8B-B14F-4D97-AF65-F5344CB8AC3E}">
        <p14:creationId xmlns:p14="http://schemas.microsoft.com/office/powerpoint/2010/main" val="196297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pic>
        <p:nvPicPr>
          <p:cNvPr id="15" name="Segnaposto contenuto 1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871799" y="1828800"/>
            <a:ext cx="3385615" cy="4360863"/>
          </a:xfrm>
        </p:spPr>
      </p:pic>
      <p:sp>
        <p:nvSpPr>
          <p:cNvPr id="21" name="Più 20"/>
          <p:cNvSpPr/>
          <p:nvPr/>
        </p:nvSpPr>
        <p:spPr>
          <a:xfrm>
            <a:off x="5905131" y="4962461"/>
            <a:ext cx="717370" cy="728940"/>
          </a:xfrm>
          <a:prstGeom prst="mathPlus">
            <a:avLst/>
          </a:prstGeom>
          <a:solidFill>
            <a:srgbClr val="FD4F00"/>
          </a:solidFill>
          <a:ln>
            <a:solidFill>
              <a:srgbClr val="FD4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4740139" y="2093119"/>
            <a:ext cx="3859111" cy="2677656"/>
          </a:xfrm>
          <a:prstGeom prst="rect">
            <a:avLst/>
          </a:prstGeom>
          <a:noFill/>
        </p:spPr>
        <p:txBody>
          <a:bodyPr wrap="square" rtlCol="0">
            <a:spAutoFit/>
          </a:bodyPr>
          <a:lstStyle/>
          <a:p>
            <a:pPr marL="285750" indent="-285750">
              <a:buFont typeface="Wingdings" panose="05000000000000000000" pitchFamily="2" charset="2"/>
              <a:buChar char="§"/>
            </a:pPr>
            <a:r>
              <a:rPr lang="it-IT" sz="2800" dirty="0"/>
              <a:t>Spettacolo dal vivo, attività creative, ricreative, patrimonio culturale</a:t>
            </a:r>
          </a:p>
          <a:p>
            <a:pPr marL="285750" indent="-285750">
              <a:buFont typeface="Wingdings" panose="05000000000000000000" pitchFamily="2" charset="2"/>
              <a:buChar char="§"/>
            </a:pPr>
            <a:r>
              <a:rPr lang="it-IT" sz="2800" dirty="0"/>
              <a:t>Media-Editoria</a:t>
            </a:r>
          </a:p>
          <a:p>
            <a:pPr marL="285750" indent="-285750">
              <a:buFont typeface="Wingdings" panose="05000000000000000000" pitchFamily="2" charset="2"/>
              <a:buChar char="§"/>
            </a:pPr>
            <a:r>
              <a:rPr lang="it-IT" sz="2800" dirty="0"/>
              <a:t>Servizi Creativi </a:t>
            </a:r>
          </a:p>
        </p:txBody>
      </p:sp>
      <p:sp>
        <p:nvSpPr>
          <p:cNvPr id="12" name="CasellaDiTesto 11"/>
          <p:cNvSpPr txBox="1"/>
          <p:nvPr/>
        </p:nvSpPr>
        <p:spPr>
          <a:xfrm>
            <a:off x="4763722" y="5676292"/>
            <a:ext cx="3717558" cy="523220"/>
          </a:xfrm>
          <a:prstGeom prst="rect">
            <a:avLst/>
          </a:prstGeom>
          <a:noFill/>
        </p:spPr>
        <p:txBody>
          <a:bodyPr wrap="square" rtlCol="0">
            <a:spAutoFit/>
          </a:bodyPr>
          <a:lstStyle/>
          <a:p>
            <a:pPr marL="285750" indent="-285750">
              <a:buFont typeface="Wingdings" panose="05000000000000000000" pitchFamily="2" charset="2"/>
              <a:buChar char="§"/>
            </a:pPr>
            <a:r>
              <a:rPr lang="it-IT" sz="2800" dirty="0" smtClean="0"/>
              <a:t>Distribuzione</a:t>
            </a:r>
            <a:endParaRPr lang="it-IT" sz="2800" dirty="0"/>
          </a:p>
        </p:txBody>
      </p:sp>
    </p:spTree>
    <p:extLst>
      <p:ext uri="{BB962C8B-B14F-4D97-AF65-F5344CB8AC3E}">
        <p14:creationId xmlns:p14="http://schemas.microsoft.com/office/powerpoint/2010/main" val="2606592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pic>
        <p:nvPicPr>
          <p:cNvPr id="3" name="Segnaposto contenuto 2"/>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350018" y="1977174"/>
            <a:ext cx="3641020" cy="3684588"/>
          </a:xfrm>
        </p:spPr>
      </p:pic>
      <p:sp>
        <p:nvSpPr>
          <p:cNvPr id="11" name="CasellaDiTesto 10"/>
          <p:cNvSpPr txBox="1"/>
          <p:nvPr/>
        </p:nvSpPr>
        <p:spPr>
          <a:xfrm>
            <a:off x="4270862" y="1977174"/>
            <a:ext cx="4626060" cy="3985706"/>
          </a:xfrm>
          <a:prstGeom prst="rect">
            <a:avLst/>
          </a:prstGeom>
          <a:noFill/>
        </p:spPr>
        <p:txBody>
          <a:bodyPr wrap="square" rtlCol="0">
            <a:spAutoFit/>
          </a:bodyPr>
          <a:lstStyle/>
          <a:p>
            <a:pPr marL="457200" indent="-457200">
              <a:buFont typeface="Wingdings" panose="05000000000000000000" pitchFamily="2" charset="2"/>
              <a:buChar char="§"/>
            </a:pPr>
            <a:r>
              <a:rPr lang="it-IT" sz="2300" b="1" dirty="0" smtClean="0">
                <a:solidFill>
                  <a:srgbClr val="FD4F00"/>
                </a:solidFill>
              </a:rPr>
              <a:t>PIL regionale </a:t>
            </a:r>
            <a:r>
              <a:rPr lang="it-IT" sz="2300" dirty="0" smtClean="0"/>
              <a:t>in crescita costante dal 2014; nel 2018 recuperati i livelli pre-crisi (in termini reali)</a:t>
            </a:r>
          </a:p>
          <a:p>
            <a:pPr marL="457200" indent="-457200">
              <a:buFont typeface="Wingdings" panose="05000000000000000000" pitchFamily="2" charset="2"/>
              <a:buChar char="§"/>
            </a:pPr>
            <a:r>
              <a:rPr lang="it-IT" sz="2300" b="1" dirty="0" smtClean="0">
                <a:solidFill>
                  <a:srgbClr val="FD4F00"/>
                </a:solidFill>
              </a:rPr>
              <a:t>Tasso di disoccupazione </a:t>
            </a:r>
            <a:r>
              <a:rPr lang="it-IT" sz="2300" dirty="0" smtClean="0"/>
              <a:t>al 6,5% nel 2017, in costante calo dal picco del 2013 (8,4%)</a:t>
            </a:r>
          </a:p>
          <a:p>
            <a:pPr marL="457200" indent="-457200">
              <a:buFont typeface="Wingdings" panose="05000000000000000000" pitchFamily="2" charset="2"/>
              <a:buChar char="§"/>
            </a:pPr>
            <a:r>
              <a:rPr lang="it-IT" sz="2300" b="1" dirty="0" smtClean="0">
                <a:solidFill>
                  <a:srgbClr val="FD4F00"/>
                </a:solidFill>
              </a:rPr>
              <a:t>Export</a:t>
            </a:r>
            <a:r>
              <a:rPr lang="it-IT" sz="2300" dirty="0" smtClean="0"/>
              <a:t>: circa 60 miliardi di euro di nel 2017, in continua crescita dal 2009; </a:t>
            </a:r>
            <a:r>
              <a:rPr lang="it-IT" sz="2300" b="1" dirty="0" smtClean="0">
                <a:solidFill>
                  <a:srgbClr val="FD4F00"/>
                </a:solidFill>
              </a:rPr>
              <a:t>primo saldo commerciale </a:t>
            </a:r>
            <a:r>
              <a:rPr lang="it-IT" sz="2300" dirty="0" smtClean="0"/>
              <a:t>di tutte le regioni italiane (24,6 miliardi di euro)</a:t>
            </a:r>
          </a:p>
        </p:txBody>
      </p:sp>
    </p:spTree>
    <p:extLst>
      <p:ext uri="{BB962C8B-B14F-4D97-AF65-F5344CB8AC3E}">
        <p14:creationId xmlns:p14="http://schemas.microsoft.com/office/powerpoint/2010/main" val="241323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4737645" y="2071201"/>
            <a:ext cx="4287328" cy="4493538"/>
          </a:xfrm>
          <a:prstGeom prst="rect">
            <a:avLst/>
          </a:prstGeom>
          <a:noFill/>
        </p:spPr>
        <p:txBody>
          <a:bodyPr wrap="square" rtlCol="0">
            <a:spAutoFit/>
          </a:bodyPr>
          <a:lstStyle/>
          <a:p>
            <a:pPr marL="285750" indent="-285750">
              <a:buFont typeface="Wingdings" panose="05000000000000000000" pitchFamily="2" charset="2"/>
              <a:buChar char="§"/>
            </a:pPr>
            <a:r>
              <a:rPr lang="it-IT" sz="2200" dirty="0"/>
              <a:t>I </a:t>
            </a:r>
            <a:r>
              <a:rPr lang="it-IT" sz="2200" b="1" dirty="0">
                <a:solidFill>
                  <a:srgbClr val="FD4F00"/>
                </a:solidFill>
              </a:rPr>
              <a:t>settori della </a:t>
            </a:r>
            <a:r>
              <a:rPr lang="it-IT" sz="2200" b="1" i="1" dirty="0">
                <a:solidFill>
                  <a:srgbClr val="FD4F00"/>
                </a:solidFill>
              </a:rPr>
              <a:t>Produzione ICC </a:t>
            </a:r>
            <a:r>
              <a:rPr lang="it-IT" sz="2200" dirty="0" smtClean="0"/>
              <a:t>contano 29,2 mila unità locali (6,4% delle UL regionali) e 80 mila addetti (4,9% del tot regionale). </a:t>
            </a:r>
          </a:p>
          <a:p>
            <a:endParaRPr lang="it-IT" sz="2200" dirty="0"/>
          </a:p>
          <a:p>
            <a:pPr marL="285750" indent="-285750">
              <a:buFont typeface="Wingdings" panose="05000000000000000000" pitchFamily="2" charset="2"/>
              <a:buChar char="§"/>
            </a:pPr>
            <a:r>
              <a:rPr lang="it-IT" sz="2200" dirty="0" smtClean="0"/>
              <a:t>Considerando anche la </a:t>
            </a:r>
            <a:r>
              <a:rPr lang="it-IT" sz="2200" i="1" dirty="0" smtClean="0"/>
              <a:t>Distribuzione</a:t>
            </a:r>
            <a:r>
              <a:rPr lang="it-IT" sz="2200" dirty="0" smtClean="0"/>
              <a:t>, il </a:t>
            </a:r>
            <a:r>
              <a:rPr lang="it-IT" sz="2200" b="1" dirty="0" smtClean="0">
                <a:solidFill>
                  <a:srgbClr val="FD4F00"/>
                </a:solidFill>
              </a:rPr>
              <a:t>totale dell’Economia arancione </a:t>
            </a:r>
            <a:r>
              <a:rPr lang="it-IT" sz="2200" dirty="0" smtClean="0"/>
              <a:t>è costituito da 34,7 mila UL (il 7,6% dell’economia regionale) e 89,4 mila addetti (il 5,4% del tot. regionale).</a:t>
            </a:r>
          </a:p>
        </p:txBody>
      </p:sp>
      <p:grpSp>
        <p:nvGrpSpPr>
          <p:cNvPr id="6" name="Gruppo 5"/>
          <p:cNvGrpSpPr/>
          <p:nvPr/>
        </p:nvGrpSpPr>
        <p:grpSpPr>
          <a:xfrm>
            <a:off x="119498" y="2080248"/>
            <a:ext cx="4452502" cy="3840152"/>
            <a:chOff x="4572000" y="2147353"/>
            <a:chExt cx="4452502" cy="3840152"/>
          </a:xfrm>
        </p:grpSpPr>
        <p:grpSp>
          <p:nvGrpSpPr>
            <p:cNvPr id="5" name="Gruppo 4"/>
            <p:cNvGrpSpPr/>
            <p:nvPr/>
          </p:nvGrpSpPr>
          <p:grpSpPr>
            <a:xfrm>
              <a:off x="4572000" y="2567353"/>
              <a:ext cx="3817089" cy="3420152"/>
              <a:chOff x="808073" y="1700931"/>
              <a:chExt cx="3817089" cy="3420152"/>
            </a:xfrm>
          </p:grpSpPr>
          <p:pic>
            <p:nvPicPr>
              <p:cNvPr id="3" name="Immagine 2"/>
              <p:cNvPicPr>
                <a:picLocks noChangeAspect="1"/>
              </p:cNvPicPr>
              <p:nvPr/>
            </p:nvPicPr>
            <p:blipFill rotWithShape="1">
              <a:blip r:embed="rId6"/>
              <a:srcRect l="18866" r="12179"/>
              <a:stretch/>
            </p:blipFill>
            <p:spPr>
              <a:xfrm>
                <a:off x="808073" y="1700931"/>
                <a:ext cx="3817089" cy="3420152"/>
              </a:xfrm>
              <a:prstGeom prst="rect">
                <a:avLst/>
              </a:prstGeom>
            </p:spPr>
          </p:pic>
          <p:sp>
            <p:nvSpPr>
              <p:cNvPr id="4" name="CasellaDiTesto 3"/>
              <p:cNvSpPr txBox="1"/>
              <p:nvPr/>
            </p:nvSpPr>
            <p:spPr>
              <a:xfrm>
                <a:off x="1881962" y="2437923"/>
                <a:ext cx="583814" cy="369332"/>
              </a:xfrm>
              <a:prstGeom prst="rect">
                <a:avLst/>
              </a:prstGeom>
              <a:noFill/>
            </p:spPr>
            <p:txBody>
              <a:bodyPr wrap="none" rtlCol="0">
                <a:spAutoFit/>
              </a:bodyPr>
              <a:lstStyle/>
              <a:p>
                <a:r>
                  <a:rPr lang="it-IT" b="1" dirty="0" smtClean="0">
                    <a:solidFill>
                      <a:schemeClr val="bg1"/>
                    </a:solidFill>
                  </a:rPr>
                  <a:t>10%</a:t>
                </a:r>
                <a:endParaRPr lang="it-IT" b="1" dirty="0">
                  <a:solidFill>
                    <a:schemeClr val="bg1"/>
                  </a:solidFill>
                </a:endParaRPr>
              </a:p>
            </p:txBody>
          </p:sp>
          <p:sp>
            <p:nvSpPr>
              <p:cNvPr id="20" name="CasellaDiTesto 19"/>
              <p:cNvSpPr txBox="1"/>
              <p:nvPr/>
            </p:nvSpPr>
            <p:spPr>
              <a:xfrm>
                <a:off x="2301762" y="3891964"/>
                <a:ext cx="587020" cy="369332"/>
              </a:xfrm>
              <a:prstGeom prst="rect">
                <a:avLst/>
              </a:prstGeom>
              <a:noFill/>
            </p:spPr>
            <p:txBody>
              <a:bodyPr wrap="none" rtlCol="0">
                <a:spAutoFit/>
              </a:bodyPr>
              <a:lstStyle/>
              <a:p>
                <a:r>
                  <a:rPr lang="it-IT" b="1" dirty="0" smtClean="0">
                    <a:solidFill>
                      <a:schemeClr val="bg1"/>
                    </a:solidFill>
                  </a:rPr>
                  <a:t>90%</a:t>
                </a:r>
                <a:endParaRPr lang="it-IT" b="1" dirty="0">
                  <a:solidFill>
                    <a:schemeClr val="bg1"/>
                  </a:solidFill>
                </a:endParaRPr>
              </a:p>
            </p:txBody>
          </p:sp>
        </p:grpSp>
        <p:sp>
          <p:nvSpPr>
            <p:cNvPr id="14" name="CasellaDiTesto 13"/>
            <p:cNvSpPr txBox="1"/>
            <p:nvPr/>
          </p:nvSpPr>
          <p:spPr>
            <a:xfrm>
              <a:off x="5277211" y="2147353"/>
              <a:ext cx="3111878" cy="369332"/>
            </a:xfrm>
            <a:prstGeom prst="rect">
              <a:avLst/>
            </a:prstGeom>
            <a:noFill/>
          </p:spPr>
          <p:txBody>
            <a:bodyPr wrap="none" rtlCol="0">
              <a:spAutoFit/>
            </a:bodyPr>
            <a:lstStyle/>
            <a:p>
              <a:r>
                <a:rPr lang="it-IT" b="1" dirty="0" smtClean="0"/>
                <a:t>Addetti alle unità locali (2017) </a:t>
              </a:r>
              <a:endParaRPr lang="it-IT" b="1" dirty="0"/>
            </a:p>
          </p:txBody>
        </p:sp>
        <p:sp>
          <p:nvSpPr>
            <p:cNvPr id="15" name="CasellaDiTesto 14"/>
            <p:cNvSpPr txBox="1"/>
            <p:nvPr/>
          </p:nvSpPr>
          <p:spPr>
            <a:xfrm>
              <a:off x="5722093" y="2668689"/>
              <a:ext cx="1724768" cy="307777"/>
            </a:xfrm>
            <a:prstGeom prst="rect">
              <a:avLst/>
            </a:prstGeom>
            <a:noFill/>
          </p:spPr>
          <p:txBody>
            <a:bodyPr wrap="none" rtlCol="0">
              <a:spAutoFit/>
            </a:bodyPr>
            <a:lstStyle/>
            <a:p>
              <a:r>
                <a:rPr lang="it-IT" sz="1400" b="1" i="1" dirty="0" smtClean="0">
                  <a:solidFill>
                    <a:schemeClr val="bg1">
                      <a:lumMod val="50000"/>
                    </a:schemeClr>
                  </a:solidFill>
                </a:rPr>
                <a:t>(9 mila addetti circa)</a:t>
              </a:r>
              <a:endParaRPr lang="it-IT" sz="1400" b="1" i="1" dirty="0">
                <a:solidFill>
                  <a:schemeClr val="bg1">
                    <a:lumMod val="50000"/>
                  </a:schemeClr>
                </a:solidFill>
              </a:endParaRPr>
            </a:p>
          </p:txBody>
        </p:sp>
        <p:sp>
          <p:nvSpPr>
            <p:cNvPr id="18" name="CasellaDiTesto 17"/>
            <p:cNvSpPr txBox="1"/>
            <p:nvPr/>
          </p:nvSpPr>
          <p:spPr>
            <a:xfrm>
              <a:off x="7109438" y="5201787"/>
              <a:ext cx="1915064" cy="307777"/>
            </a:xfrm>
            <a:prstGeom prst="rect">
              <a:avLst/>
            </a:prstGeom>
            <a:noFill/>
          </p:spPr>
          <p:txBody>
            <a:bodyPr wrap="square" rtlCol="0">
              <a:spAutoFit/>
            </a:bodyPr>
            <a:lstStyle/>
            <a:p>
              <a:r>
                <a:rPr lang="it-IT" sz="1400" b="1" i="1" dirty="0" smtClean="0">
                  <a:solidFill>
                    <a:schemeClr val="accent2"/>
                  </a:solidFill>
                </a:rPr>
                <a:t>(80 mila addetti circa)</a:t>
              </a:r>
              <a:endParaRPr lang="it-IT" sz="1400" b="1" i="1" dirty="0">
                <a:solidFill>
                  <a:schemeClr val="accent2"/>
                </a:solidFill>
              </a:endParaRPr>
            </a:p>
          </p:txBody>
        </p:sp>
      </p:grpSp>
    </p:spTree>
    <p:extLst>
      <p:ext uri="{BB962C8B-B14F-4D97-AF65-F5344CB8AC3E}">
        <p14:creationId xmlns:p14="http://schemas.microsoft.com/office/powerpoint/2010/main" val="353550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3" name="CasellaDiTesto 12"/>
          <p:cNvSpPr txBox="1"/>
          <p:nvPr/>
        </p:nvSpPr>
        <p:spPr>
          <a:xfrm>
            <a:off x="1966210" y="1642940"/>
            <a:ext cx="5469446" cy="523220"/>
          </a:xfrm>
          <a:prstGeom prst="rect">
            <a:avLst/>
          </a:prstGeom>
          <a:noFill/>
        </p:spPr>
        <p:txBody>
          <a:bodyPr wrap="none" rtlCol="0">
            <a:spAutoFit/>
          </a:bodyPr>
          <a:lstStyle/>
          <a:p>
            <a:r>
              <a:rPr lang="it-IT" sz="2800" b="1" dirty="0" smtClean="0"/>
              <a:t>I SETTORI ICC IN EMILIA-ROMAGNA</a:t>
            </a:r>
            <a:endParaRPr lang="it-IT" sz="2800" b="1" dirty="0"/>
          </a:p>
        </p:txBody>
      </p:sp>
      <p:graphicFrame>
        <p:nvGraphicFramePr>
          <p:cNvPr id="3" name="Tabella 2"/>
          <p:cNvGraphicFramePr>
            <a:graphicFrameLocks noGrp="1"/>
          </p:cNvGraphicFramePr>
          <p:nvPr>
            <p:extLst>
              <p:ext uri="{D42A27DB-BD31-4B8C-83A1-F6EECF244321}">
                <p14:modId xmlns:p14="http://schemas.microsoft.com/office/powerpoint/2010/main" val="1095288756"/>
              </p:ext>
            </p:extLst>
          </p:nvPr>
        </p:nvGraphicFramePr>
        <p:xfrm>
          <a:off x="1221322" y="2203587"/>
          <a:ext cx="6701355" cy="3831759"/>
        </p:xfrm>
        <a:graphic>
          <a:graphicData uri="http://schemas.openxmlformats.org/drawingml/2006/table">
            <a:tbl>
              <a:tblPr firstRow="1" bandRow="1">
                <a:tableStyleId>{21E4AEA4-8DFA-4A89-87EB-49C32662AFE0}</a:tableStyleId>
              </a:tblPr>
              <a:tblGrid>
                <a:gridCol w="2076189">
                  <a:extLst>
                    <a:ext uri="{9D8B030D-6E8A-4147-A177-3AD203B41FA5}">
                      <a16:colId xmlns:a16="http://schemas.microsoft.com/office/drawing/2014/main" xmlns="" val="3434247614"/>
                    </a:ext>
                  </a:extLst>
                </a:gridCol>
                <a:gridCol w="1102739">
                  <a:extLst>
                    <a:ext uri="{9D8B030D-6E8A-4147-A177-3AD203B41FA5}">
                      <a16:colId xmlns:a16="http://schemas.microsoft.com/office/drawing/2014/main" xmlns="" val="71584395"/>
                    </a:ext>
                  </a:extLst>
                </a:gridCol>
                <a:gridCol w="1232025">
                  <a:extLst>
                    <a:ext uri="{9D8B030D-6E8A-4147-A177-3AD203B41FA5}">
                      <a16:colId xmlns:a16="http://schemas.microsoft.com/office/drawing/2014/main" xmlns="" val="2275581775"/>
                    </a:ext>
                  </a:extLst>
                </a:gridCol>
                <a:gridCol w="1232025">
                  <a:extLst>
                    <a:ext uri="{9D8B030D-6E8A-4147-A177-3AD203B41FA5}">
                      <a16:colId xmlns:a16="http://schemas.microsoft.com/office/drawing/2014/main" xmlns="" val="187425019"/>
                    </a:ext>
                  </a:extLst>
                </a:gridCol>
                <a:gridCol w="1058377">
                  <a:extLst>
                    <a:ext uri="{9D8B030D-6E8A-4147-A177-3AD203B41FA5}">
                      <a16:colId xmlns:a16="http://schemas.microsoft.com/office/drawing/2014/main" xmlns="" val="3706146566"/>
                    </a:ext>
                  </a:extLst>
                </a:gridCol>
              </a:tblGrid>
              <a:tr h="393570">
                <a:tc>
                  <a:txBody>
                    <a:bodyPr/>
                    <a:lstStyle/>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kern="50" dirty="0">
                          <a:solidFill>
                            <a:srgbClr val="000000"/>
                          </a:solidFill>
                          <a:effectLst/>
                          <a:latin typeface="Segoe UI Semilight" panose="020B0402040204020203" pitchFamily="34" charset="0"/>
                          <a:ea typeface="Arial Unicode MS"/>
                          <a:cs typeface="Arial Unicode MS"/>
                        </a:rPr>
                        <a:t> </a:t>
                      </a:r>
                      <a:r>
                        <a:rPr lang="it-IT" sz="1200" kern="50" dirty="0" smtClean="0">
                          <a:solidFill>
                            <a:srgbClr val="000000"/>
                          </a:solidFill>
                          <a:effectLst/>
                          <a:latin typeface="Segoe UI Semilight" panose="020B0402040204020203" pitchFamily="34" charset="0"/>
                          <a:ea typeface="Arial Unicode MS"/>
                          <a:cs typeface="Arial Unicode MS"/>
                        </a:rPr>
                        <a:t>Dati 2017</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smtClean="0">
                          <a:solidFill>
                            <a:srgbClr val="000000"/>
                          </a:solidFill>
                          <a:effectLst/>
                          <a:latin typeface="Segoe UI Semilight" panose="020B0402040204020203" pitchFamily="34" charset="0"/>
                          <a:ea typeface="Arial Unicode MS"/>
                          <a:cs typeface="Arial Unicode MS"/>
                        </a:rPr>
                        <a:t>NUMERO</a:t>
                      </a:r>
                      <a:r>
                        <a:rPr lang="it-IT" sz="1200" b="1" kern="50" baseline="0" dirty="0" smtClean="0">
                          <a:solidFill>
                            <a:srgbClr val="000000"/>
                          </a:solidFill>
                          <a:effectLst/>
                          <a:latin typeface="Segoe UI Semilight" panose="020B0402040204020203" pitchFamily="34" charset="0"/>
                          <a:ea typeface="Arial Unicode MS"/>
                          <a:cs typeface="Arial Unicode MS"/>
                        </a:rPr>
                        <a:t> </a:t>
                      </a:r>
                    </a:p>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smtClean="0">
                          <a:solidFill>
                            <a:srgbClr val="000000"/>
                          </a:solidFill>
                          <a:effectLst/>
                          <a:latin typeface="Segoe UI Semilight" panose="020B0402040204020203" pitchFamily="34" charset="0"/>
                          <a:ea typeface="Arial Unicode MS"/>
                          <a:cs typeface="Arial Unicode MS"/>
                        </a:rPr>
                        <a:t>UNITA’ LOCALI</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smtClean="0">
                          <a:solidFill>
                            <a:srgbClr val="000000"/>
                          </a:solidFill>
                          <a:effectLst/>
                          <a:latin typeface="Segoe UI Semilight" panose="020B0402040204020203" pitchFamily="34" charset="0"/>
                          <a:ea typeface="Arial Unicode MS"/>
                          <a:cs typeface="Arial Unicode MS"/>
                        </a:rPr>
                        <a:t>NUMERO ADDETTI</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a:solidFill>
                            <a:srgbClr val="000000"/>
                          </a:solidFill>
                          <a:effectLst/>
                          <a:latin typeface="Segoe UI Semilight" panose="020B0402040204020203" pitchFamily="34" charset="0"/>
                          <a:ea typeface="Arial Unicode MS"/>
                          <a:cs typeface="Arial Unicode MS"/>
                        </a:rPr>
                        <a:t>% </a:t>
                      </a:r>
                      <a:r>
                        <a:rPr lang="it-IT" sz="1200" b="1" kern="50" dirty="0" smtClean="0">
                          <a:solidFill>
                            <a:srgbClr val="000000"/>
                          </a:solidFill>
                          <a:effectLst/>
                          <a:latin typeface="Segoe UI Semilight" panose="020B0402040204020203" pitchFamily="34" charset="0"/>
                          <a:ea typeface="Arial Unicode MS"/>
                          <a:cs typeface="Arial Unicode MS"/>
                        </a:rPr>
                        <a:t>UNITA’ LOCALI</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algn="ct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a:solidFill>
                            <a:srgbClr val="000000"/>
                          </a:solidFill>
                          <a:effectLst/>
                          <a:latin typeface="Segoe UI Semilight" panose="020B0402040204020203" pitchFamily="34" charset="0"/>
                          <a:ea typeface="Arial Unicode MS"/>
                          <a:cs typeface="Arial Unicode MS"/>
                        </a:rPr>
                        <a:t>% </a:t>
                      </a:r>
                      <a:r>
                        <a:rPr lang="it-IT" sz="1200" b="1" kern="50" dirty="0" smtClean="0">
                          <a:solidFill>
                            <a:srgbClr val="000000"/>
                          </a:solidFill>
                          <a:effectLst/>
                          <a:latin typeface="Segoe UI Semilight" panose="020B0402040204020203" pitchFamily="34" charset="0"/>
                          <a:ea typeface="Arial Unicode MS"/>
                          <a:cs typeface="Arial Unicode MS"/>
                        </a:rPr>
                        <a:t>ADDETTI</a:t>
                      </a:r>
                      <a:endParaRPr lang="it-IT" sz="3200" kern="50" dirty="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1801623596"/>
                  </a:ext>
                </a:extLst>
              </a:tr>
              <a:tr h="542427">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Attività culturali, artistiche e di intrattenimento</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3.178</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13.759</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9,2%</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15,4%</a:t>
                      </a:r>
                      <a:endParaRPr lang="it-IT" sz="3200" i="1" kern="5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3491010144"/>
                  </a:ext>
                </a:extLst>
              </a:tr>
              <a:tr h="357456">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Media e industrie culturali</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3.826</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17.139</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11,0%</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19,2%</a:t>
                      </a:r>
                      <a:endParaRPr lang="it-IT" sz="3200" i="1" kern="5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1676526975"/>
                  </a:ext>
                </a:extLst>
              </a:tr>
              <a:tr h="357456">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Servizi creativi*</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21.575</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46.688</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62,2%</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52,3%</a:t>
                      </a:r>
                      <a:endParaRPr lang="it-IT" sz="3200" i="1" kern="5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2953289387"/>
                  </a:ext>
                </a:extLst>
              </a:tr>
              <a:tr h="357456">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Lavorazioni artigianali</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582</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2.473</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1,7%</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2,8%</a:t>
                      </a:r>
                      <a:endParaRPr lang="it-IT" sz="3200" i="1" kern="50" dirty="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420748648"/>
                  </a:ext>
                </a:extLst>
              </a:tr>
              <a:tr h="357456">
                <a:tc>
                  <a:txBody>
                    <a:bodyPr/>
                    <a:lstStyle/>
                    <a:p>
                      <a:pP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a:solidFill>
                            <a:srgbClr val="000000"/>
                          </a:solidFill>
                          <a:effectLst/>
                          <a:latin typeface="Segoe UI Semilight" panose="020B0402040204020203" pitchFamily="34" charset="0"/>
                          <a:ea typeface="Arial Unicode MS"/>
                          <a:cs typeface="Arial Unicode MS"/>
                        </a:rPr>
                        <a:t>Totale Produzione ICC</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29.161</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80.059</a:t>
                      </a:r>
                      <a:endParaRPr lang="it-IT" sz="3200"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a:solidFill>
                            <a:srgbClr val="000000"/>
                          </a:solidFill>
                          <a:effectLst/>
                          <a:latin typeface="Segoe UI Semilight" panose="020B0402040204020203" pitchFamily="34" charset="0"/>
                          <a:ea typeface="Arial Unicode MS"/>
                          <a:cs typeface="Arial Unicode MS"/>
                        </a:rPr>
                        <a:t>84,1%</a:t>
                      </a:r>
                      <a:endParaRPr lang="it-IT" sz="3200"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a:solidFill>
                            <a:srgbClr val="000000"/>
                          </a:solidFill>
                          <a:effectLst/>
                          <a:latin typeface="Segoe UI Semilight" panose="020B0402040204020203" pitchFamily="34" charset="0"/>
                          <a:ea typeface="Arial Unicode MS"/>
                          <a:cs typeface="Arial Unicode MS"/>
                        </a:rPr>
                        <a:t>89,6%</a:t>
                      </a:r>
                      <a:endParaRPr lang="it-IT" sz="3200" kern="5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2893508333"/>
                  </a:ext>
                </a:extLst>
              </a:tr>
              <a:tr h="393570">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Distribuzione Artigianato artistico</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2.902</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5.013</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8,4%</a:t>
                      </a:r>
                      <a:endParaRPr lang="it-IT" sz="3200" i="1" kern="5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a:solidFill>
                            <a:srgbClr val="000000"/>
                          </a:solidFill>
                          <a:effectLst/>
                          <a:latin typeface="Segoe UI Semilight" panose="020B0402040204020203" pitchFamily="34" charset="0"/>
                          <a:ea typeface="Arial Unicode MS"/>
                          <a:cs typeface="Arial Unicode MS"/>
                        </a:rPr>
                        <a:t>5,6%</a:t>
                      </a:r>
                      <a:endParaRPr lang="it-IT" sz="3200" i="1" kern="5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2462845882"/>
                  </a:ext>
                </a:extLst>
              </a:tr>
              <a:tr h="357456">
                <a:tc>
                  <a:txBody>
                    <a:bodyPr/>
                    <a:lstStyle/>
                    <a:p>
                      <a:pPr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i="1" kern="50" dirty="0">
                          <a:solidFill>
                            <a:srgbClr val="000000"/>
                          </a:solidFill>
                          <a:effectLst/>
                          <a:latin typeface="Segoe UI Semilight" panose="020B0402040204020203" pitchFamily="34" charset="0"/>
                          <a:ea typeface="Arial Unicode MS"/>
                          <a:cs typeface="Arial Unicode MS"/>
                        </a:rPr>
                        <a:t>Distribuzione Prodotti culturali</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2.619</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4.283</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7,6%</a:t>
                      </a:r>
                      <a:endParaRPr lang="it-IT" sz="3200" i="1" kern="50" dirty="0">
                        <a:solidFill>
                          <a:srgbClr val="000000"/>
                        </a:solidFill>
                        <a:effectLst/>
                        <a:latin typeface="Arial Unicode MS"/>
                        <a:ea typeface="Arial Unicode MS"/>
                        <a:cs typeface="Arial Unicode MS"/>
                      </a:endParaRPr>
                    </a:p>
                  </a:txBody>
                  <a:tcPr marL="19050" marR="19050" marT="0" marB="0" anchor="ct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i="1" kern="50" dirty="0">
                          <a:solidFill>
                            <a:srgbClr val="000000"/>
                          </a:solidFill>
                          <a:effectLst/>
                          <a:latin typeface="Segoe UI Semilight" panose="020B0402040204020203" pitchFamily="34" charset="0"/>
                          <a:ea typeface="Arial Unicode MS"/>
                          <a:cs typeface="Arial Unicode MS"/>
                        </a:rPr>
                        <a:t>4,8%</a:t>
                      </a:r>
                      <a:endParaRPr lang="it-IT" sz="3200" i="1" kern="50" dirty="0">
                        <a:solidFill>
                          <a:srgbClr val="000000"/>
                        </a:solidFill>
                        <a:effectLst/>
                        <a:latin typeface="Arial Unicode MS"/>
                        <a:ea typeface="Arial Unicode MS"/>
                        <a:cs typeface="Arial Unicode MS"/>
                      </a:endParaRPr>
                    </a:p>
                  </a:txBody>
                  <a:tcPr marL="19050" marR="19050" marT="0" marB="0" anchor="ctr"/>
                </a:tc>
                <a:extLst>
                  <a:ext uri="{0D108BD9-81ED-4DB2-BD59-A6C34878D82A}">
                    <a16:rowId xmlns:a16="http://schemas.microsoft.com/office/drawing/2014/main" xmlns="" val="3453819343"/>
                  </a:ext>
                </a:extLst>
              </a:tr>
              <a:tr h="357456">
                <a:tc>
                  <a:txBody>
                    <a:bodyPr/>
                    <a:lstStyle/>
                    <a:p>
                      <a:pPr marL="0" marR="0" lvl="0" indent="0" algn="l" defTabSz="914400" rtl="0" eaLnBrk="1" fontAlgn="auto" latinLnBrk="0" hangingPunct="1">
                        <a:lnSpc>
                          <a:spcPct val="105000"/>
                        </a:lnSpc>
                        <a:spcBef>
                          <a:spcPts val="0"/>
                        </a:spcBef>
                        <a:spcAft>
                          <a:spcPts val="0"/>
                        </a:spcAft>
                        <a:buClrTx/>
                        <a:buSzTx/>
                        <a:buFontTx/>
                        <a:buNone/>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defRPr/>
                      </a:pPr>
                      <a:r>
                        <a:rPr lang="it-IT" sz="1200" b="1" kern="50" dirty="0" smtClean="0">
                          <a:solidFill>
                            <a:srgbClr val="000000"/>
                          </a:solidFill>
                          <a:effectLst/>
                          <a:latin typeface="Segoe UI Semilight" panose="020B0402040204020203" pitchFamily="34" charset="0"/>
                          <a:ea typeface="Arial Unicode MS"/>
                          <a:cs typeface="Arial Unicode MS"/>
                        </a:rPr>
                        <a:t>Totale Distribuzione ICC</a:t>
                      </a:r>
                    </a:p>
                  </a:txBody>
                  <a:tcPr marL="19050" marR="19050" marT="0" marB="0" anchor="ctr"/>
                </a:tc>
                <a:tc>
                  <a:txBody>
                    <a:bodyPr/>
                    <a:lstStyle/>
                    <a:p>
                      <a:pPr marL="0" marR="180340" algn="r" defTabSz="914400" rtl="0" eaLnBrk="1" fontAlgn="b" latinLnBrk="0" hangingPunct="1">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5.521</a:t>
                      </a:r>
                    </a:p>
                  </a:txBody>
                  <a:tcPr marL="9525" marR="9525" marT="9525" marB="0" anchor="ctr"/>
                </a:tc>
                <a:tc>
                  <a:txBody>
                    <a:bodyPr/>
                    <a:lstStyle/>
                    <a:p>
                      <a:pPr marL="0" marR="180340" algn="r" defTabSz="914400" rtl="0" eaLnBrk="1" fontAlgn="b" latinLnBrk="0" hangingPunct="1">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9.296</a:t>
                      </a:r>
                    </a:p>
                  </a:txBody>
                  <a:tcPr marL="9525" marR="9525" marT="9525" marB="0" anchor="ctr"/>
                </a:tc>
                <a:tc>
                  <a:txBody>
                    <a:bodyPr/>
                    <a:lstStyle/>
                    <a:p>
                      <a:pPr marL="0" marR="180340" algn="r" defTabSz="914400" rtl="0" eaLnBrk="1" fontAlgn="b" latinLnBrk="0" hangingPunct="1">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15,9%</a:t>
                      </a:r>
                    </a:p>
                  </a:txBody>
                  <a:tcPr marL="9525" marR="9525" marT="9525" marB="0" anchor="ctr"/>
                </a:tc>
                <a:tc>
                  <a:txBody>
                    <a:bodyPr/>
                    <a:lstStyle/>
                    <a:p>
                      <a:pPr marL="0" marR="180340" algn="r" defTabSz="914400" rtl="0" eaLnBrk="1" fontAlgn="b" latinLnBrk="0" hangingPunct="1">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10,4%</a:t>
                      </a:r>
                    </a:p>
                  </a:txBody>
                  <a:tcPr marL="9525" marR="9525" marT="9525" marB="0" anchor="ctr"/>
                </a:tc>
                <a:extLst>
                  <a:ext uri="{0D108BD9-81ED-4DB2-BD59-A6C34878D82A}">
                    <a16:rowId xmlns:a16="http://schemas.microsoft.com/office/drawing/2014/main" xmlns="" val="232203555"/>
                  </a:ext>
                </a:extLst>
              </a:tr>
              <a:tr h="357456">
                <a:tc>
                  <a:txBody>
                    <a:bodyPr/>
                    <a:lstStyle/>
                    <a:p>
                      <a:pP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1200" b="1" kern="50" dirty="0" smtClean="0">
                          <a:solidFill>
                            <a:srgbClr val="000000"/>
                          </a:solidFill>
                          <a:effectLst/>
                          <a:latin typeface="Segoe UI Semilight" panose="020B0402040204020203" pitchFamily="34" charset="0"/>
                          <a:ea typeface="Arial Unicode MS"/>
                          <a:cs typeface="Arial Unicode MS"/>
                        </a:rPr>
                        <a:t>TOTALE SETTORI ICC </a:t>
                      </a:r>
                      <a:endParaRPr lang="it-IT" sz="3200" kern="50" dirty="0">
                        <a:solidFill>
                          <a:srgbClr val="000000"/>
                        </a:solidFill>
                        <a:effectLst/>
                        <a:latin typeface="Arial Unicode MS"/>
                        <a:ea typeface="Arial Unicode MS"/>
                        <a:cs typeface="Arial Unicode MS"/>
                      </a:endParaRPr>
                    </a:p>
                  </a:txBody>
                  <a:tcPr marL="19050" marR="19050" marT="0" marB="0" anchor="ctr">
                    <a:solidFill>
                      <a:schemeClr val="accent2"/>
                    </a:solidFill>
                  </a:tcP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34.682</a:t>
                      </a:r>
                      <a:endParaRPr lang="it-IT" sz="3200" kern="50" dirty="0">
                        <a:solidFill>
                          <a:srgbClr val="000000"/>
                        </a:solidFill>
                        <a:effectLst/>
                        <a:latin typeface="Arial Unicode MS"/>
                        <a:ea typeface="Arial Unicode MS"/>
                        <a:cs typeface="Arial Unicode MS"/>
                      </a:endParaRPr>
                    </a:p>
                  </a:txBody>
                  <a:tcPr marL="19050" marR="19050" marT="0" marB="0" anchor="ctr">
                    <a:solidFill>
                      <a:schemeClr val="accent2"/>
                    </a:solidFill>
                  </a:tcP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a:solidFill>
                            <a:srgbClr val="000000"/>
                          </a:solidFill>
                          <a:effectLst/>
                          <a:latin typeface="Segoe UI Semilight" panose="020B0402040204020203" pitchFamily="34" charset="0"/>
                          <a:ea typeface="Arial Unicode MS"/>
                          <a:cs typeface="Arial Unicode MS"/>
                        </a:rPr>
                        <a:t>89.355</a:t>
                      </a:r>
                      <a:endParaRPr lang="it-IT" sz="3200" kern="50">
                        <a:solidFill>
                          <a:srgbClr val="000000"/>
                        </a:solidFill>
                        <a:effectLst/>
                        <a:latin typeface="Arial Unicode MS"/>
                        <a:ea typeface="Arial Unicode MS"/>
                        <a:cs typeface="Arial Unicode MS"/>
                      </a:endParaRPr>
                    </a:p>
                  </a:txBody>
                  <a:tcPr marL="19050" marR="19050" marT="0" marB="0" anchor="ctr">
                    <a:solidFill>
                      <a:schemeClr val="accent2"/>
                    </a:solidFill>
                  </a:tcP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a:solidFill>
                            <a:srgbClr val="000000"/>
                          </a:solidFill>
                          <a:effectLst/>
                          <a:latin typeface="Segoe UI Semilight" panose="020B0402040204020203" pitchFamily="34" charset="0"/>
                          <a:ea typeface="Arial Unicode MS"/>
                          <a:cs typeface="Arial Unicode MS"/>
                        </a:rPr>
                        <a:t>100,0%</a:t>
                      </a:r>
                      <a:endParaRPr lang="it-IT" sz="3200" kern="50">
                        <a:solidFill>
                          <a:srgbClr val="000000"/>
                        </a:solidFill>
                        <a:effectLst/>
                        <a:latin typeface="Arial Unicode MS"/>
                        <a:ea typeface="Arial Unicode MS"/>
                        <a:cs typeface="Arial Unicode MS"/>
                      </a:endParaRPr>
                    </a:p>
                  </a:txBody>
                  <a:tcPr marL="19050" marR="19050" marT="0" marB="0" anchor="ctr">
                    <a:solidFill>
                      <a:schemeClr val="accent2"/>
                    </a:solidFill>
                  </a:tcPr>
                </a:tc>
                <a:tc>
                  <a:txBody>
                    <a:bodyPr/>
                    <a:lstStyle/>
                    <a:p>
                      <a:pPr marR="180340" algn="r">
                        <a:lnSpc>
                          <a:spcPct val="105000"/>
                        </a:lnSpc>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9580" algn="l"/>
                        </a:tabLst>
                      </a:pPr>
                      <a:r>
                        <a:rPr lang="it-IT" sz="1200" b="1" kern="50" dirty="0">
                          <a:solidFill>
                            <a:srgbClr val="000000"/>
                          </a:solidFill>
                          <a:effectLst/>
                          <a:latin typeface="Segoe UI Semilight" panose="020B0402040204020203" pitchFamily="34" charset="0"/>
                          <a:ea typeface="Arial Unicode MS"/>
                          <a:cs typeface="Arial Unicode MS"/>
                        </a:rPr>
                        <a:t>100,0%</a:t>
                      </a:r>
                      <a:endParaRPr lang="it-IT" sz="3200" kern="50" dirty="0">
                        <a:solidFill>
                          <a:srgbClr val="000000"/>
                        </a:solidFill>
                        <a:effectLst/>
                        <a:latin typeface="Arial Unicode MS"/>
                        <a:ea typeface="Arial Unicode MS"/>
                        <a:cs typeface="Arial Unicode MS"/>
                      </a:endParaRPr>
                    </a:p>
                  </a:txBody>
                  <a:tcPr marL="19050" marR="19050" marT="0" marB="0" anchor="ctr">
                    <a:solidFill>
                      <a:schemeClr val="accent2"/>
                    </a:solidFill>
                  </a:tcPr>
                </a:tc>
                <a:extLst>
                  <a:ext uri="{0D108BD9-81ED-4DB2-BD59-A6C34878D82A}">
                    <a16:rowId xmlns:a16="http://schemas.microsoft.com/office/drawing/2014/main" xmlns="" val="1348119843"/>
                  </a:ext>
                </a:extLst>
              </a:tr>
            </a:tbl>
          </a:graphicData>
        </a:graphic>
      </p:graphicFrame>
      <p:sp>
        <p:nvSpPr>
          <p:cNvPr id="4" name="Rettangolo 3"/>
          <p:cNvSpPr/>
          <p:nvPr/>
        </p:nvSpPr>
        <p:spPr>
          <a:xfrm>
            <a:off x="591929" y="6442048"/>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dati SMAIL ed ASIA; * dati </a:t>
            </a:r>
            <a:r>
              <a:rPr lang="it-IT" sz="1100" i="1" kern="1000" dirty="0" smtClean="0">
                <a:solidFill>
                  <a:srgbClr val="000000"/>
                </a:solidFill>
                <a:latin typeface="Segoe UI Semilight" panose="020B0402040204020203" pitchFamily="34" charset="0"/>
                <a:ea typeface="Calibri" panose="020F0502020204030204" pitchFamily="34" charset="0"/>
              </a:rPr>
              <a:t>ASIA (anno 2015)</a:t>
            </a:r>
            <a:endParaRPr lang="it-IT" sz="1100" i="1" dirty="0"/>
          </a:p>
        </p:txBody>
      </p:sp>
    </p:spTree>
    <p:extLst>
      <p:ext uri="{BB962C8B-B14F-4D97-AF65-F5344CB8AC3E}">
        <p14:creationId xmlns:p14="http://schemas.microsoft.com/office/powerpoint/2010/main" val="190048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3" name="CasellaDiTesto 12"/>
          <p:cNvSpPr txBox="1"/>
          <p:nvPr/>
        </p:nvSpPr>
        <p:spPr>
          <a:xfrm>
            <a:off x="4572000" y="1729388"/>
            <a:ext cx="4228337" cy="523220"/>
          </a:xfrm>
          <a:prstGeom prst="rect">
            <a:avLst/>
          </a:prstGeom>
          <a:noFill/>
        </p:spPr>
        <p:txBody>
          <a:bodyPr wrap="none" rtlCol="0">
            <a:spAutoFit/>
          </a:bodyPr>
          <a:lstStyle/>
          <a:p>
            <a:r>
              <a:rPr lang="it-IT" sz="2800" b="1" dirty="0" smtClean="0"/>
              <a:t>UN SETTORE IN CRESCITA…</a:t>
            </a:r>
            <a:endParaRPr lang="it-IT" sz="2800" b="1" dirty="0"/>
          </a:p>
        </p:txBody>
      </p:sp>
      <p:sp>
        <p:nvSpPr>
          <p:cNvPr id="12" name="CasellaDiTesto 11"/>
          <p:cNvSpPr txBox="1"/>
          <p:nvPr/>
        </p:nvSpPr>
        <p:spPr>
          <a:xfrm>
            <a:off x="4513009" y="2252608"/>
            <a:ext cx="4287328" cy="4401205"/>
          </a:xfrm>
          <a:prstGeom prst="rect">
            <a:avLst/>
          </a:prstGeom>
          <a:noFill/>
        </p:spPr>
        <p:txBody>
          <a:bodyPr wrap="square" rtlCol="0">
            <a:spAutoFit/>
          </a:bodyPr>
          <a:lstStyle/>
          <a:p>
            <a:pPr marL="285750" indent="-285750">
              <a:buFont typeface="Wingdings" panose="05000000000000000000" pitchFamily="2" charset="2"/>
              <a:buChar char="§"/>
            </a:pPr>
            <a:r>
              <a:rPr lang="it-IT" sz="2000" b="1" dirty="0" smtClean="0">
                <a:solidFill>
                  <a:srgbClr val="FD4F00"/>
                </a:solidFill>
              </a:rPr>
              <a:t>Rispetto al 2008</a:t>
            </a:r>
            <a:r>
              <a:rPr lang="it-IT" sz="2000" dirty="0" smtClean="0"/>
              <a:t>, gli addetti complessivi dei settori ICC in regione sono cresciuti dell’1,8%, mentre l’economia regionale è cresciuta dello 0,4%. </a:t>
            </a:r>
          </a:p>
          <a:p>
            <a:pPr marL="285750" indent="-285750">
              <a:buClr>
                <a:srgbClr val="FD4F00"/>
              </a:buClr>
              <a:buFont typeface="Wingdings" panose="05000000000000000000" pitchFamily="2" charset="2"/>
              <a:buChar char="§"/>
            </a:pPr>
            <a:r>
              <a:rPr lang="it-IT" sz="2000" dirty="0" smtClean="0"/>
              <a:t>Ancora più intensa la crescita di addetti della sola </a:t>
            </a:r>
            <a:r>
              <a:rPr lang="it-IT" sz="2000" b="1" dirty="0" smtClean="0">
                <a:solidFill>
                  <a:srgbClr val="FD4F00"/>
                </a:solidFill>
              </a:rPr>
              <a:t>Produzione ICC </a:t>
            </a:r>
            <a:r>
              <a:rPr lang="it-IT" sz="2000" dirty="0" smtClean="0"/>
              <a:t>(+3,5%). </a:t>
            </a:r>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r>
              <a:rPr lang="it-IT" sz="2000" b="1" dirty="0" smtClean="0">
                <a:solidFill>
                  <a:srgbClr val="FD4F00"/>
                </a:solidFill>
              </a:rPr>
              <a:t>Dal 2015 al 2017 </a:t>
            </a:r>
            <a:r>
              <a:rPr lang="it-IT" sz="2000" dirty="0" smtClean="0"/>
              <a:t>l’aumento degli addetti si è rafforzato: +4,6% per il totale dei settori ICC; +5,0% per la sola componente della Produzione ICC. </a:t>
            </a:r>
          </a:p>
        </p:txBody>
      </p:sp>
      <p:grpSp>
        <p:nvGrpSpPr>
          <p:cNvPr id="2" name="Gruppo 1"/>
          <p:cNvGrpSpPr/>
          <p:nvPr/>
        </p:nvGrpSpPr>
        <p:grpSpPr>
          <a:xfrm>
            <a:off x="459113" y="1363554"/>
            <a:ext cx="3600000" cy="4654190"/>
            <a:chOff x="5424502" y="1728883"/>
            <a:chExt cx="3600000" cy="4654190"/>
          </a:xfrm>
        </p:grpSpPr>
        <p:pic>
          <p:nvPicPr>
            <p:cNvPr id="5" name="Immagine 4"/>
            <p:cNvPicPr>
              <a:picLocks noChangeAspect="1"/>
            </p:cNvPicPr>
            <p:nvPr/>
          </p:nvPicPr>
          <p:blipFill>
            <a:blip r:embed="rId6"/>
            <a:stretch>
              <a:fillRect/>
            </a:stretch>
          </p:blipFill>
          <p:spPr>
            <a:xfrm>
              <a:off x="5424502" y="4278585"/>
              <a:ext cx="3600000" cy="2104488"/>
            </a:xfrm>
            <a:prstGeom prst="rect">
              <a:avLst/>
            </a:prstGeom>
          </p:spPr>
        </p:pic>
        <p:pic>
          <p:nvPicPr>
            <p:cNvPr id="6" name="Immagine 5"/>
            <p:cNvPicPr>
              <a:picLocks noChangeAspect="1"/>
            </p:cNvPicPr>
            <p:nvPr/>
          </p:nvPicPr>
          <p:blipFill>
            <a:blip r:embed="rId7"/>
            <a:stretch>
              <a:fillRect/>
            </a:stretch>
          </p:blipFill>
          <p:spPr>
            <a:xfrm>
              <a:off x="5424502" y="1913160"/>
              <a:ext cx="3600000" cy="2104488"/>
            </a:xfrm>
            <a:prstGeom prst="rect">
              <a:avLst/>
            </a:prstGeom>
          </p:spPr>
        </p:pic>
        <p:sp>
          <p:nvSpPr>
            <p:cNvPr id="4" name="CasellaDiTesto 3"/>
            <p:cNvSpPr txBox="1"/>
            <p:nvPr/>
          </p:nvSpPr>
          <p:spPr>
            <a:xfrm>
              <a:off x="6081679" y="1728883"/>
              <a:ext cx="1984582" cy="307777"/>
            </a:xfrm>
            <a:prstGeom prst="rect">
              <a:avLst/>
            </a:prstGeom>
            <a:noFill/>
          </p:spPr>
          <p:txBody>
            <a:bodyPr wrap="none" rtlCol="0">
              <a:spAutoFit/>
            </a:bodyPr>
            <a:lstStyle/>
            <a:p>
              <a:r>
                <a:rPr lang="it-IT" sz="1400" b="1" dirty="0" smtClean="0"/>
                <a:t>Variazione % 2017/2008</a:t>
              </a:r>
              <a:endParaRPr lang="it-IT" sz="1400" b="1" dirty="0"/>
            </a:p>
          </p:txBody>
        </p:sp>
        <p:sp>
          <p:nvSpPr>
            <p:cNvPr id="20" name="CasellaDiTesto 19"/>
            <p:cNvSpPr txBox="1"/>
            <p:nvPr/>
          </p:nvSpPr>
          <p:spPr>
            <a:xfrm>
              <a:off x="6116183" y="4081624"/>
              <a:ext cx="1984582" cy="307777"/>
            </a:xfrm>
            <a:prstGeom prst="rect">
              <a:avLst/>
            </a:prstGeom>
            <a:noFill/>
          </p:spPr>
          <p:txBody>
            <a:bodyPr wrap="none" rtlCol="0">
              <a:spAutoFit/>
            </a:bodyPr>
            <a:lstStyle/>
            <a:p>
              <a:r>
                <a:rPr lang="it-IT" sz="1400" b="1" dirty="0" smtClean="0"/>
                <a:t>Variazione % 2017/2015</a:t>
              </a:r>
              <a:endParaRPr lang="it-IT" sz="1400" b="1" dirty="0"/>
            </a:p>
          </p:txBody>
        </p:sp>
      </p:grpSp>
      <p:sp>
        <p:nvSpPr>
          <p:cNvPr id="21" name="Rettangolo 20"/>
          <p:cNvSpPr/>
          <p:nvPr/>
        </p:nvSpPr>
        <p:spPr>
          <a:xfrm>
            <a:off x="591929" y="6442048"/>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dati SMAIL </a:t>
            </a:r>
            <a:r>
              <a:rPr lang="it-IT" sz="1100" i="1" kern="1000" dirty="0" smtClean="0">
                <a:solidFill>
                  <a:srgbClr val="000000"/>
                </a:solidFill>
                <a:latin typeface="Segoe UI Semilight" panose="020B0402040204020203" pitchFamily="34" charset="0"/>
                <a:ea typeface="Calibri" panose="020F0502020204030204" pitchFamily="34" charset="0"/>
              </a:rPr>
              <a:t>+ ASIA</a:t>
            </a:r>
            <a:endParaRPr lang="it-IT" sz="1100" i="1" dirty="0"/>
          </a:p>
        </p:txBody>
      </p:sp>
    </p:spTree>
    <p:extLst>
      <p:ext uri="{BB962C8B-B14F-4D97-AF65-F5344CB8AC3E}">
        <p14:creationId xmlns:p14="http://schemas.microsoft.com/office/powerpoint/2010/main" val="59195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4513009" y="1809008"/>
            <a:ext cx="4287328" cy="4093428"/>
          </a:xfrm>
          <a:prstGeom prst="rect">
            <a:avLst/>
          </a:prstGeom>
          <a:noFill/>
        </p:spPr>
        <p:txBody>
          <a:bodyPr wrap="square" rtlCol="0">
            <a:spAutoFit/>
          </a:bodyPr>
          <a:lstStyle/>
          <a:p>
            <a:pPr marL="285750" indent="-285750">
              <a:buFont typeface="Wingdings" panose="05000000000000000000" pitchFamily="2" charset="2"/>
              <a:buChar char="§"/>
            </a:pPr>
            <a:r>
              <a:rPr lang="it-IT" sz="2000" dirty="0" smtClean="0"/>
              <a:t>Nell’ambito della </a:t>
            </a:r>
            <a:r>
              <a:rPr lang="it-IT" sz="2000" b="1" dirty="0" smtClean="0">
                <a:solidFill>
                  <a:srgbClr val="FD4F00"/>
                </a:solidFill>
              </a:rPr>
              <a:t>Produzione ICC, </a:t>
            </a:r>
            <a:r>
              <a:rPr lang="it-IT" sz="2000" dirty="0" smtClean="0"/>
              <a:t>rispetto al 2008, la dinamica degli addetti risulta essere in aumento, sopra la media del comparto (+3,5%), nelle </a:t>
            </a:r>
            <a:r>
              <a:rPr lang="it-IT" sz="2000" b="1" i="1" dirty="0" smtClean="0">
                <a:solidFill>
                  <a:srgbClr val="FD4F00"/>
                </a:solidFill>
              </a:rPr>
              <a:t>Attività culturali e artistiche </a:t>
            </a:r>
            <a:r>
              <a:rPr lang="it-IT" sz="2000" dirty="0" smtClean="0"/>
              <a:t>(+7,7%) e nei </a:t>
            </a:r>
            <a:r>
              <a:rPr lang="it-IT" sz="2000" b="1" i="1" dirty="0" smtClean="0">
                <a:solidFill>
                  <a:srgbClr val="FD4F00"/>
                </a:solidFill>
              </a:rPr>
              <a:t>Servizi creativi </a:t>
            </a:r>
            <a:r>
              <a:rPr lang="it-IT" sz="2000" dirty="0" smtClean="0"/>
              <a:t>(+15,7%). </a:t>
            </a:r>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r>
              <a:rPr lang="it-IT" sz="2000" dirty="0" smtClean="0"/>
              <a:t>Nella </a:t>
            </a:r>
            <a:r>
              <a:rPr lang="it-IT" sz="2000" b="1" dirty="0" smtClean="0">
                <a:solidFill>
                  <a:srgbClr val="FD4F00"/>
                </a:solidFill>
              </a:rPr>
              <a:t>Distribuzione ICC</a:t>
            </a:r>
            <a:r>
              <a:rPr lang="it-IT" sz="2000" dirty="0" smtClean="0"/>
              <a:t>, a fronte di una variazione negativa (-10,9%), aumentano gli addetti del comparto dell’</a:t>
            </a:r>
            <a:r>
              <a:rPr lang="it-IT" sz="2000" b="1" i="1" dirty="0" smtClean="0">
                <a:solidFill>
                  <a:srgbClr val="FD4F00"/>
                </a:solidFill>
              </a:rPr>
              <a:t>Artigianato artistico </a:t>
            </a:r>
            <a:r>
              <a:rPr lang="it-IT" sz="2000" dirty="0" smtClean="0"/>
              <a:t>(+6,0%).</a:t>
            </a:r>
          </a:p>
          <a:p>
            <a:pPr marL="285750" indent="-285750">
              <a:buFont typeface="Wingdings" panose="05000000000000000000" pitchFamily="2" charset="2"/>
              <a:buChar char="§"/>
            </a:pPr>
            <a:endParaRPr lang="it-IT" sz="2000" dirty="0"/>
          </a:p>
        </p:txBody>
      </p:sp>
      <p:sp>
        <p:nvSpPr>
          <p:cNvPr id="4" name="CasellaDiTesto 3"/>
          <p:cNvSpPr txBox="1"/>
          <p:nvPr/>
        </p:nvSpPr>
        <p:spPr>
          <a:xfrm>
            <a:off x="1376282" y="1359672"/>
            <a:ext cx="1984582" cy="307777"/>
          </a:xfrm>
          <a:prstGeom prst="rect">
            <a:avLst/>
          </a:prstGeom>
          <a:noFill/>
        </p:spPr>
        <p:txBody>
          <a:bodyPr wrap="none" rtlCol="0">
            <a:spAutoFit/>
          </a:bodyPr>
          <a:lstStyle/>
          <a:p>
            <a:r>
              <a:rPr lang="it-IT" sz="1400" b="1" dirty="0" smtClean="0"/>
              <a:t>Variazione % 2017/2008</a:t>
            </a:r>
            <a:endParaRPr lang="it-IT" sz="1400" b="1" dirty="0"/>
          </a:p>
        </p:txBody>
      </p:sp>
      <p:sp>
        <p:nvSpPr>
          <p:cNvPr id="21" name="Rettangolo 20"/>
          <p:cNvSpPr/>
          <p:nvPr/>
        </p:nvSpPr>
        <p:spPr>
          <a:xfrm>
            <a:off x="591929" y="649821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dati SMAIL </a:t>
            </a:r>
            <a:r>
              <a:rPr lang="it-IT" sz="1100" i="1" kern="1000" dirty="0" smtClean="0">
                <a:solidFill>
                  <a:srgbClr val="000000"/>
                </a:solidFill>
                <a:latin typeface="Segoe UI Semilight" panose="020B0402040204020203" pitchFamily="34" charset="0"/>
                <a:ea typeface="Calibri" panose="020F0502020204030204" pitchFamily="34" charset="0"/>
              </a:rPr>
              <a:t>+ ASIA</a:t>
            </a:r>
            <a:endParaRPr lang="it-IT" sz="1100" i="1" dirty="0"/>
          </a:p>
        </p:txBody>
      </p:sp>
      <p:pic>
        <p:nvPicPr>
          <p:cNvPr id="3" name="Immagine 2"/>
          <p:cNvPicPr>
            <a:picLocks noChangeAspect="1"/>
          </p:cNvPicPr>
          <p:nvPr/>
        </p:nvPicPr>
        <p:blipFill>
          <a:blip r:embed="rId6"/>
          <a:stretch>
            <a:fillRect/>
          </a:stretch>
        </p:blipFill>
        <p:spPr>
          <a:xfrm>
            <a:off x="194355" y="1809008"/>
            <a:ext cx="4230865" cy="2208920"/>
          </a:xfrm>
          <a:prstGeom prst="rect">
            <a:avLst/>
          </a:prstGeom>
        </p:spPr>
      </p:pic>
      <p:pic>
        <p:nvPicPr>
          <p:cNvPr id="11" name="Immagine 10"/>
          <p:cNvPicPr>
            <a:picLocks noChangeAspect="1"/>
          </p:cNvPicPr>
          <p:nvPr/>
        </p:nvPicPr>
        <p:blipFill>
          <a:blip r:embed="rId7"/>
          <a:stretch>
            <a:fillRect/>
          </a:stretch>
        </p:blipFill>
        <p:spPr>
          <a:xfrm>
            <a:off x="49472" y="4085795"/>
            <a:ext cx="4212000" cy="2196813"/>
          </a:xfrm>
          <a:prstGeom prst="rect">
            <a:avLst/>
          </a:prstGeom>
        </p:spPr>
      </p:pic>
    </p:spTree>
    <p:extLst>
      <p:ext uri="{BB962C8B-B14F-4D97-AF65-F5344CB8AC3E}">
        <p14:creationId xmlns:p14="http://schemas.microsoft.com/office/powerpoint/2010/main" val="212055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4319525" y="1845144"/>
            <a:ext cx="4539803" cy="4493538"/>
          </a:xfrm>
          <a:prstGeom prst="rect">
            <a:avLst/>
          </a:prstGeom>
          <a:noFill/>
        </p:spPr>
        <p:txBody>
          <a:bodyPr wrap="square" rtlCol="0">
            <a:spAutoFit/>
          </a:bodyPr>
          <a:lstStyle/>
          <a:p>
            <a:pPr marL="285750" indent="-285750">
              <a:buClr>
                <a:srgbClr val="FD4F00"/>
              </a:buClr>
              <a:buFont typeface="Wingdings" panose="05000000000000000000" pitchFamily="2" charset="2"/>
              <a:buChar char="§"/>
            </a:pPr>
            <a:r>
              <a:rPr lang="it-IT" sz="2200" dirty="0" smtClean="0"/>
              <a:t>Le </a:t>
            </a:r>
            <a:r>
              <a:rPr lang="it-IT" sz="2200" b="1" dirty="0" smtClean="0">
                <a:solidFill>
                  <a:srgbClr val="FD4F00"/>
                </a:solidFill>
              </a:rPr>
              <a:t>province di Bologna e Modena </a:t>
            </a:r>
            <a:r>
              <a:rPr lang="it-IT" sz="2200" dirty="0" smtClean="0"/>
              <a:t>concentrano oltre il 44% degli addetti dei settori ICC in regione. </a:t>
            </a:r>
          </a:p>
          <a:p>
            <a:pPr marL="285750" indent="-285750">
              <a:buClr>
                <a:srgbClr val="FD4F00"/>
              </a:buClr>
              <a:buFont typeface="Wingdings" panose="05000000000000000000" pitchFamily="2" charset="2"/>
              <a:buChar char="§"/>
            </a:pPr>
            <a:r>
              <a:rPr lang="it-IT" sz="2200" dirty="0" smtClean="0"/>
              <a:t>I </a:t>
            </a:r>
            <a:r>
              <a:rPr lang="it-IT" sz="2200" b="1" dirty="0" smtClean="0">
                <a:solidFill>
                  <a:srgbClr val="FD4F00"/>
                </a:solidFill>
              </a:rPr>
              <a:t>territori specializzati </a:t>
            </a:r>
            <a:r>
              <a:rPr lang="it-IT" sz="2200" dirty="0" smtClean="0"/>
              <a:t>in termini di addetti ICC sono Bologna, Parma</a:t>
            </a:r>
            <a:r>
              <a:rPr lang="it-IT" sz="2200" dirty="0"/>
              <a:t> </a:t>
            </a:r>
            <a:r>
              <a:rPr lang="it-IT" sz="2200" dirty="0" smtClean="0"/>
              <a:t>e Rimini: </a:t>
            </a:r>
          </a:p>
          <a:p>
            <a:pPr marL="800100" lvl="1" indent="-342900">
              <a:buFont typeface="Wingdings" panose="05000000000000000000" pitchFamily="2" charset="2"/>
              <a:buChar char="ü"/>
            </a:pPr>
            <a:r>
              <a:rPr lang="it-IT" sz="2200" b="1" dirty="0" smtClean="0">
                <a:solidFill>
                  <a:srgbClr val="FD4F00"/>
                </a:solidFill>
              </a:rPr>
              <a:t>CM Bologna </a:t>
            </a:r>
            <a:r>
              <a:rPr lang="it-IT" sz="2200" dirty="0" smtClean="0"/>
              <a:t>(29,2% addetti ICC, a fronte del 23% del sistema produttivo totale)</a:t>
            </a:r>
          </a:p>
          <a:p>
            <a:pPr marL="800100" lvl="1" indent="-342900">
              <a:buFont typeface="Wingdings" panose="05000000000000000000" pitchFamily="2" charset="2"/>
              <a:buChar char="ü"/>
            </a:pPr>
            <a:r>
              <a:rPr lang="it-IT" sz="2200" b="1" dirty="0" smtClean="0">
                <a:solidFill>
                  <a:srgbClr val="FD4F00"/>
                </a:solidFill>
              </a:rPr>
              <a:t>Provincia di Rimini </a:t>
            </a:r>
            <a:r>
              <a:rPr lang="it-IT" sz="2200" dirty="0" smtClean="0"/>
              <a:t>(9,6% ICC a fronte dell’8,2% totale)</a:t>
            </a:r>
          </a:p>
          <a:p>
            <a:pPr marL="800100" lvl="1" indent="-342900">
              <a:buFont typeface="Wingdings" panose="05000000000000000000" pitchFamily="2" charset="2"/>
              <a:buChar char="ü"/>
            </a:pPr>
            <a:r>
              <a:rPr lang="it-IT" sz="2200" b="1" dirty="0" smtClean="0">
                <a:solidFill>
                  <a:srgbClr val="FD4F00"/>
                </a:solidFill>
              </a:rPr>
              <a:t>Provincia di Parma </a:t>
            </a:r>
            <a:r>
              <a:rPr lang="it-IT" sz="2200" dirty="0" smtClean="0"/>
              <a:t>(10,5% ICC a fronte del 10,1% totale)</a:t>
            </a:r>
          </a:p>
        </p:txBody>
      </p:sp>
      <p:sp>
        <p:nvSpPr>
          <p:cNvPr id="15" name="CasellaDiTesto 14"/>
          <p:cNvSpPr txBox="1"/>
          <p:nvPr/>
        </p:nvSpPr>
        <p:spPr>
          <a:xfrm>
            <a:off x="1026764" y="1683263"/>
            <a:ext cx="2254913" cy="369332"/>
          </a:xfrm>
          <a:prstGeom prst="rect">
            <a:avLst/>
          </a:prstGeom>
          <a:noFill/>
        </p:spPr>
        <p:txBody>
          <a:bodyPr wrap="none" rtlCol="0">
            <a:spAutoFit/>
          </a:bodyPr>
          <a:lstStyle/>
          <a:p>
            <a:r>
              <a:rPr lang="it-IT" b="1" dirty="0" smtClean="0"/>
              <a:t>Addetti Totale ICC (%)</a:t>
            </a:r>
            <a:endParaRPr lang="it-IT" b="1" dirty="0"/>
          </a:p>
        </p:txBody>
      </p:sp>
      <p:pic>
        <p:nvPicPr>
          <p:cNvPr id="11" name="Immagine 10"/>
          <p:cNvPicPr>
            <a:picLocks noChangeAspect="1"/>
          </p:cNvPicPr>
          <p:nvPr/>
        </p:nvPicPr>
        <p:blipFill>
          <a:blip r:embed="rId6"/>
          <a:stretch>
            <a:fillRect/>
          </a:stretch>
        </p:blipFill>
        <p:spPr>
          <a:xfrm>
            <a:off x="356782" y="2130348"/>
            <a:ext cx="3962743" cy="3828620"/>
          </a:xfrm>
          <a:prstGeom prst="rect">
            <a:avLst/>
          </a:prstGeom>
        </p:spPr>
      </p:pic>
      <p:sp>
        <p:nvSpPr>
          <p:cNvPr id="18" name="Rettangolo 17"/>
          <p:cNvSpPr/>
          <p:nvPr/>
        </p:nvSpPr>
        <p:spPr>
          <a:xfrm>
            <a:off x="591929" y="6442048"/>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dati SMAIL </a:t>
            </a:r>
            <a:r>
              <a:rPr lang="it-IT" sz="1100" i="1" kern="1000" dirty="0" smtClean="0">
                <a:solidFill>
                  <a:srgbClr val="000000"/>
                </a:solidFill>
                <a:latin typeface="Segoe UI Semilight" panose="020B0402040204020203" pitchFamily="34" charset="0"/>
                <a:ea typeface="Calibri" panose="020F0502020204030204" pitchFamily="34" charset="0"/>
              </a:rPr>
              <a:t>+ ASIA</a:t>
            </a:r>
            <a:endParaRPr lang="it-IT" sz="1100" i="1" dirty="0"/>
          </a:p>
        </p:txBody>
      </p:sp>
    </p:spTree>
    <p:extLst>
      <p:ext uri="{BB962C8B-B14F-4D97-AF65-F5344CB8AC3E}">
        <p14:creationId xmlns:p14="http://schemas.microsoft.com/office/powerpoint/2010/main" val="192396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4572000" y="1933896"/>
            <a:ext cx="4287328" cy="4093428"/>
          </a:xfrm>
          <a:prstGeom prst="rect">
            <a:avLst/>
          </a:prstGeom>
          <a:noFill/>
        </p:spPr>
        <p:txBody>
          <a:bodyPr wrap="square" rtlCol="0">
            <a:spAutoFit/>
          </a:bodyPr>
          <a:lstStyle/>
          <a:p>
            <a:pPr marL="285750" indent="-285750">
              <a:buFont typeface="Wingdings" panose="05000000000000000000" pitchFamily="2" charset="2"/>
              <a:buChar char="§"/>
            </a:pPr>
            <a:r>
              <a:rPr lang="it-IT" sz="2000" dirty="0"/>
              <a:t>Nel </a:t>
            </a:r>
            <a:r>
              <a:rPr lang="it-IT" sz="2000" dirty="0" smtClean="0"/>
              <a:t>2017 a </a:t>
            </a:r>
            <a:r>
              <a:rPr lang="it-IT" sz="2000" dirty="0"/>
              <a:t>fronte di oltre 80,5 mila </a:t>
            </a:r>
            <a:r>
              <a:rPr lang="it-IT" sz="2000" dirty="0" smtClean="0"/>
              <a:t>addetti nei settori della produzione ICC, </a:t>
            </a:r>
            <a:r>
              <a:rPr lang="it-IT" sz="2000" dirty="0"/>
              <a:t>ben 23,3 mila sono</a:t>
            </a:r>
            <a:r>
              <a:rPr lang="it-IT" sz="2000" b="1" dirty="0"/>
              <a:t> </a:t>
            </a:r>
            <a:r>
              <a:rPr lang="it-IT" sz="2000" b="1" dirty="0" smtClean="0">
                <a:solidFill>
                  <a:srgbClr val="FD4F00"/>
                </a:solidFill>
              </a:rPr>
              <a:t>imprenditori</a:t>
            </a:r>
            <a:r>
              <a:rPr lang="it-IT" sz="2000" dirty="0" smtClean="0"/>
              <a:t>: il 29</a:t>
            </a:r>
            <a:r>
              <a:rPr lang="it-IT" sz="2000" dirty="0"/>
              <a:t>% del totale</a:t>
            </a:r>
            <a:r>
              <a:rPr lang="it-IT" sz="2000" dirty="0" smtClean="0"/>
              <a:t>, a fronte di un dato pari al 27,4% per l’economia complessiva.</a:t>
            </a:r>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r>
              <a:rPr lang="it-IT" sz="2000" dirty="0" smtClean="0"/>
              <a:t>La </a:t>
            </a:r>
            <a:r>
              <a:rPr lang="it-IT" sz="2000" dirty="0"/>
              <a:t>forma giuridica delle imprese ICC prevalente è quella delle </a:t>
            </a:r>
            <a:r>
              <a:rPr lang="it-IT" sz="2000" b="1" dirty="0">
                <a:solidFill>
                  <a:srgbClr val="FD4F00"/>
                </a:solidFill>
              </a:rPr>
              <a:t>ditte individuali e dei liberi professionisti</a:t>
            </a:r>
            <a:r>
              <a:rPr lang="it-IT" sz="2000" dirty="0"/>
              <a:t>, che valgono complessivamente oltre il 70% del </a:t>
            </a:r>
            <a:r>
              <a:rPr lang="it-IT" sz="2000" dirty="0" smtClean="0"/>
              <a:t>totale (a fronte del 60% dell’economia regionale).</a:t>
            </a:r>
          </a:p>
        </p:txBody>
      </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319" y="1654628"/>
            <a:ext cx="3541486" cy="4753429"/>
          </a:xfrm>
          <a:prstGeom prst="rect">
            <a:avLst/>
          </a:prstGeom>
        </p:spPr>
      </p:pic>
    </p:spTree>
    <p:extLst>
      <p:ext uri="{BB962C8B-B14F-4D97-AF65-F5344CB8AC3E}">
        <p14:creationId xmlns:p14="http://schemas.microsoft.com/office/powerpoint/2010/main" val="167290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1" name="CasellaDiTesto 10"/>
          <p:cNvSpPr txBox="1"/>
          <p:nvPr/>
        </p:nvSpPr>
        <p:spPr>
          <a:xfrm>
            <a:off x="4572000" y="1933896"/>
            <a:ext cx="4287328" cy="3170099"/>
          </a:xfrm>
          <a:prstGeom prst="rect">
            <a:avLst/>
          </a:prstGeom>
          <a:noFill/>
        </p:spPr>
        <p:txBody>
          <a:bodyPr wrap="square" rtlCol="0">
            <a:spAutoFit/>
          </a:bodyPr>
          <a:lstStyle/>
          <a:p>
            <a:pPr marL="285750" indent="-285750">
              <a:buFont typeface="Wingdings" panose="05000000000000000000" pitchFamily="2" charset="2"/>
              <a:buChar char="§"/>
            </a:pPr>
            <a:r>
              <a:rPr lang="it-IT" sz="2000" dirty="0" smtClean="0"/>
              <a:t>Maggior </a:t>
            </a:r>
            <a:r>
              <a:rPr lang="it-IT" sz="2000" dirty="0"/>
              <a:t>p</a:t>
            </a:r>
            <a:r>
              <a:rPr lang="it-IT" sz="2000" dirty="0" smtClean="0"/>
              <a:t>ropensione delle imprese ICC a concentrarsi nella </a:t>
            </a:r>
            <a:r>
              <a:rPr lang="it-IT" sz="2000" b="1" dirty="0" smtClean="0">
                <a:solidFill>
                  <a:srgbClr val="FD4F00"/>
                </a:solidFill>
              </a:rPr>
              <a:t>fascia più piccola (</a:t>
            </a:r>
            <a:r>
              <a:rPr lang="it-IT" sz="2000" b="1" dirty="0">
                <a:solidFill>
                  <a:srgbClr val="FD4F00"/>
                </a:solidFill>
              </a:rPr>
              <a:t>1-2 addetti)</a:t>
            </a:r>
            <a:r>
              <a:rPr lang="it-IT" sz="2000" dirty="0"/>
              <a:t>: </a:t>
            </a:r>
            <a:r>
              <a:rPr lang="it-IT" sz="2000" dirty="0" smtClean="0"/>
              <a:t>24,5% del totale degli addetti contro il 21% della </a:t>
            </a:r>
            <a:r>
              <a:rPr lang="it-IT" sz="2000" dirty="0"/>
              <a:t>struttura produttiva regionale </a:t>
            </a:r>
            <a:endParaRPr lang="it-IT" sz="2000" dirty="0" smtClean="0"/>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r>
              <a:rPr lang="it-IT" sz="2000" dirty="0" smtClean="0"/>
              <a:t>Il 29</a:t>
            </a:r>
            <a:r>
              <a:rPr lang="it-IT" sz="2000" dirty="0"/>
              <a:t>% circa delle imprese ICC rientra nella </a:t>
            </a:r>
            <a:r>
              <a:rPr lang="it-IT" sz="2000" b="1" dirty="0">
                <a:solidFill>
                  <a:srgbClr val="FD4F00"/>
                </a:solidFill>
              </a:rPr>
              <a:t>classe di fatturato più bassa </a:t>
            </a:r>
            <a:r>
              <a:rPr lang="it-IT" sz="2000" dirty="0"/>
              <a:t>(</a:t>
            </a:r>
            <a:r>
              <a:rPr lang="it-IT" sz="2000" dirty="0" smtClean="0"/>
              <a:t>0-19mila </a:t>
            </a:r>
            <a:r>
              <a:rPr lang="it-IT" sz="2000" dirty="0"/>
              <a:t>euro</a:t>
            </a:r>
            <a:r>
              <a:rPr lang="it-IT" sz="2000" dirty="0" smtClean="0"/>
              <a:t>), a fronte del 18,6% per l’economia regionale. </a:t>
            </a: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30" y="1306288"/>
            <a:ext cx="4087564" cy="4988816"/>
          </a:xfrm>
          <a:prstGeom prst="rect">
            <a:avLst/>
          </a:prstGeom>
        </p:spPr>
      </p:pic>
    </p:spTree>
    <p:extLst>
      <p:ext uri="{BB962C8B-B14F-4D97-AF65-F5344CB8AC3E}">
        <p14:creationId xmlns:p14="http://schemas.microsoft.com/office/powerpoint/2010/main" val="371950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3" name="Titolo 2"/>
          <p:cNvSpPr>
            <a:spLocks noGrp="1"/>
          </p:cNvSpPr>
          <p:nvPr>
            <p:ph type="title"/>
          </p:nvPr>
        </p:nvSpPr>
        <p:spPr>
          <a:xfrm>
            <a:off x="347290" y="1110711"/>
            <a:ext cx="7886700" cy="1097905"/>
          </a:xfrm>
        </p:spPr>
        <p:txBody>
          <a:bodyPr/>
          <a:lstStyle/>
          <a:p>
            <a:r>
              <a:rPr lang="it-IT" dirty="0" smtClean="0">
                <a:solidFill>
                  <a:schemeClr val="bg1">
                    <a:lumMod val="50000"/>
                  </a:schemeClr>
                </a:solidFill>
              </a:rPr>
              <a:t>Grazie</a:t>
            </a:r>
            <a:r>
              <a:rPr lang="it-IT" dirty="0" smtClean="0"/>
              <a:t> </a:t>
            </a:r>
            <a:endParaRPr lang="it-IT" dirty="0"/>
          </a:p>
        </p:txBody>
      </p:sp>
      <p:sp>
        <p:nvSpPr>
          <p:cNvPr id="4" name="Segnaposto contenuto 3"/>
          <p:cNvSpPr>
            <a:spLocks noGrp="1"/>
          </p:cNvSpPr>
          <p:nvPr>
            <p:ph type="body" idx="4294967295"/>
          </p:nvPr>
        </p:nvSpPr>
        <p:spPr>
          <a:xfrm>
            <a:off x="0" y="1681163"/>
            <a:ext cx="3868738" cy="823912"/>
          </a:xfrm>
        </p:spPr>
        <p:txBody>
          <a:bodyPr/>
          <a:lstStyle/>
          <a:p>
            <a:endParaRPr lang="it-IT" dirty="0" smtClean="0"/>
          </a:p>
          <a:p>
            <a:pPr marL="0" indent="0">
              <a:buNone/>
            </a:pPr>
            <a:endParaRPr lang="it-IT" dirty="0"/>
          </a:p>
        </p:txBody>
      </p:sp>
      <p:sp>
        <p:nvSpPr>
          <p:cNvPr id="5" name="Segnaposto contenuto 4"/>
          <p:cNvSpPr>
            <a:spLocks noGrp="1"/>
          </p:cNvSpPr>
          <p:nvPr>
            <p:ph sz="half" idx="4294967295"/>
          </p:nvPr>
        </p:nvSpPr>
        <p:spPr>
          <a:xfrm>
            <a:off x="0" y="2505075"/>
            <a:ext cx="3868738" cy="3684588"/>
          </a:xfrm>
        </p:spPr>
        <p:txBody>
          <a:bodyPr>
            <a:noAutofit/>
          </a:bodyPr>
          <a:lstStyle/>
          <a:p>
            <a:r>
              <a:rPr lang="it-IT" sz="1000" i="1" dirty="0" smtClean="0"/>
              <a:t>Michele </a:t>
            </a:r>
            <a:r>
              <a:rPr lang="it-IT" sz="1000" i="1" dirty="0" err="1" smtClean="0"/>
              <a:t>Trimarchi</a:t>
            </a:r>
            <a:r>
              <a:rPr lang="it-IT" sz="1000" i="1" dirty="0" smtClean="0"/>
              <a:t>, Andrea </a:t>
            </a:r>
            <a:r>
              <a:rPr lang="it-IT" sz="1000" i="1" dirty="0" err="1"/>
              <a:t>Margelli</a:t>
            </a:r>
            <a:r>
              <a:rPr lang="it-IT" sz="1000" i="1" dirty="0"/>
              <a:t> (</a:t>
            </a:r>
            <a:r>
              <a:rPr lang="it-IT" sz="1000" i="1" dirty="0" err="1"/>
              <a:t>Ervet</a:t>
            </a:r>
            <a:r>
              <a:rPr lang="it-IT" sz="1000" i="1" dirty="0" smtClean="0"/>
              <a:t>), Roberto </a:t>
            </a:r>
            <a:r>
              <a:rPr lang="it-IT" sz="1000" i="1" dirty="0"/>
              <a:t>Righetti, Claudio Mura (</a:t>
            </a:r>
            <a:r>
              <a:rPr lang="it-IT" sz="1000" i="1" dirty="0" err="1"/>
              <a:t>Ervet</a:t>
            </a:r>
            <a:r>
              <a:rPr lang="it-IT" sz="1000" i="1" dirty="0"/>
              <a:t>), Valentina Giacomini (</a:t>
            </a:r>
            <a:r>
              <a:rPr lang="it-IT" sz="1000" i="1" dirty="0" err="1"/>
              <a:t>Ervet</a:t>
            </a:r>
            <a:r>
              <a:rPr lang="it-IT" sz="1000" i="1" dirty="0"/>
              <a:t>) </a:t>
            </a:r>
            <a:r>
              <a:rPr lang="it-IT" sz="1000" i="1" dirty="0" smtClean="0"/>
              <a:t> Matteo Michetti </a:t>
            </a:r>
            <a:r>
              <a:rPr lang="it-IT" sz="1000" i="1" dirty="0"/>
              <a:t>(</a:t>
            </a:r>
            <a:r>
              <a:rPr lang="it-IT" sz="1000" i="1" dirty="0" err="1"/>
              <a:t>Ervet</a:t>
            </a:r>
            <a:r>
              <a:rPr lang="it-IT" sz="1000" i="1" dirty="0"/>
              <a:t>), </a:t>
            </a:r>
            <a:r>
              <a:rPr lang="it-IT" sz="1000" i="1" dirty="0" smtClean="0"/>
              <a:t>Massimo </a:t>
            </a:r>
            <a:r>
              <a:rPr lang="it-IT" sz="1000" i="1" dirty="0" err="1"/>
              <a:t>Guagnini</a:t>
            </a:r>
            <a:r>
              <a:rPr lang="it-IT" sz="1000" i="1" dirty="0"/>
              <a:t> (</a:t>
            </a:r>
            <a:r>
              <a:rPr lang="it-IT" sz="1000" i="1" dirty="0" err="1"/>
              <a:t>Prometeia</a:t>
            </a:r>
            <a:r>
              <a:rPr lang="it-IT" sz="1000" i="1" dirty="0"/>
              <a:t>) </a:t>
            </a:r>
            <a:r>
              <a:rPr lang="it-IT" sz="1000" i="1" dirty="0" smtClean="0"/>
              <a:t>Silvia </a:t>
            </a:r>
            <a:r>
              <a:rPr lang="it-IT" sz="1000" i="1" dirty="0"/>
              <a:t>Ringolfi (</a:t>
            </a:r>
            <a:r>
              <a:rPr lang="it-IT" sz="1000" i="1" dirty="0" err="1"/>
              <a:t>Ervet</a:t>
            </a:r>
            <a:r>
              <a:rPr lang="it-IT" sz="1000" i="1" dirty="0" smtClean="0"/>
              <a:t>) Roberta </a:t>
            </a:r>
            <a:r>
              <a:rPr lang="it-IT" sz="1000" i="1" dirty="0"/>
              <a:t>Dall’Olio, Silvia Tomasi (</a:t>
            </a:r>
            <a:r>
              <a:rPr lang="it-IT" sz="1000" i="1" dirty="0" err="1"/>
              <a:t>Ervet</a:t>
            </a:r>
            <a:r>
              <a:rPr lang="it-IT" sz="1000" i="1" dirty="0"/>
              <a:t>), Andrea </a:t>
            </a:r>
            <a:r>
              <a:rPr lang="it-IT" sz="1000" i="1" dirty="0" err="1"/>
              <a:t>Pignatti</a:t>
            </a:r>
            <a:r>
              <a:rPr lang="it-IT" sz="1000" i="1" dirty="0"/>
              <a:t> (</a:t>
            </a:r>
            <a:r>
              <a:rPr lang="it-IT" sz="1000" i="1" dirty="0" err="1"/>
              <a:t>Ervet</a:t>
            </a:r>
            <a:r>
              <a:rPr lang="it-IT" sz="1000" i="1" dirty="0"/>
              <a:t>), Rita Fioresi (</a:t>
            </a:r>
            <a:r>
              <a:rPr lang="it-IT" sz="1000" i="1" dirty="0" err="1"/>
              <a:t>Ervet</a:t>
            </a:r>
            <a:r>
              <a:rPr lang="it-IT" sz="1000" i="1" dirty="0"/>
              <a:t>), Graziana Galati (</a:t>
            </a:r>
            <a:r>
              <a:rPr lang="it-IT" sz="1000" i="1" dirty="0" err="1"/>
              <a:t>Ervet</a:t>
            </a:r>
            <a:r>
              <a:rPr lang="it-IT" sz="1000" i="1" dirty="0"/>
              <a:t> – Delegazione Regione Emilia-Romagna  presso l’UE</a:t>
            </a:r>
            <a:r>
              <a:rPr lang="it-IT" sz="1000" i="1" dirty="0" smtClean="0"/>
              <a:t>); Gianni </a:t>
            </a:r>
            <a:r>
              <a:rPr lang="it-IT" sz="1000" i="1" dirty="0" err="1"/>
              <a:t>Cottafavi</a:t>
            </a:r>
            <a:r>
              <a:rPr lang="it-IT" sz="1000" i="1" dirty="0"/>
              <a:t> (R.E.R</a:t>
            </a:r>
            <a:r>
              <a:rPr lang="it-IT" sz="1000" i="1" dirty="0" smtClean="0"/>
              <a:t>.), Simona </a:t>
            </a:r>
            <a:r>
              <a:rPr lang="it-IT" sz="1000" i="1" dirty="0"/>
              <a:t>Giuliano (Osservatorio dello Spettacolo R.E.R.), Claudia Collina (IBACN), Daniela </a:t>
            </a:r>
            <a:r>
              <a:rPr lang="it-IT" sz="1000" i="1" dirty="0" smtClean="0"/>
              <a:t>Boldarino (</a:t>
            </a:r>
            <a:r>
              <a:rPr lang="it-IT" sz="1000" i="1" dirty="0" err="1" smtClean="0"/>
              <a:t>ervet</a:t>
            </a:r>
            <a:r>
              <a:rPr lang="it-IT" sz="1000" i="1" dirty="0" smtClean="0"/>
              <a:t>),</a:t>
            </a:r>
            <a:r>
              <a:rPr lang="it-IT" sz="1000" dirty="0" smtClean="0"/>
              <a:t> </a:t>
            </a:r>
            <a:r>
              <a:rPr lang="it-IT" sz="1000" b="1" dirty="0" smtClean="0"/>
              <a:t> </a:t>
            </a:r>
            <a:r>
              <a:rPr lang="it-IT" sz="1000" i="1" dirty="0"/>
              <a:t>Antonio Volpone (ATER – </a:t>
            </a:r>
            <a:r>
              <a:rPr lang="it-IT" sz="1000" i="1" dirty="0" err="1"/>
              <a:t>Ervet</a:t>
            </a:r>
            <a:r>
              <a:rPr lang="it-IT" sz="1000" i="1" dirty="0"/>
              <a:t>) </a:t>
            </a:r>
            <a:r>
              <a:rPr lang="it-IT" sz="1000" i="1" dirty="0" smtClean="0"/>
              <a:t>Marina </a:t>
            </a:r>
            <a:r>
              <a:rPr lang="it-IT" sz="1000" i="1" dirty="0" err="1"/>
              <a:t>Mingozzi</a:t>
            </a:r>
            <a:r>
              <a:rPr lang="it-IT" sz="1000" i="1" dirty="0"/>
              <a:t> (R.E.R</a:t>
            </a:r>
            <a:r>
              <a:rPr lang="it-IT" sz="1000" i="1" dirty="0" smtClean="0"/>
              <a:t>.) </a:t>
            </a:r>
            <a:r>
              <a:rPr lang="it-IT" sz="1000" dirty="0" smtClean="0"/>
              <a:t>i </a:t>
            </a:r>
            <a:r>
              <a:rPr lang="it-IT" sz="1000" i="1" dirty="0"/>
              <a:t>Silvano Bertini (R.E.R</a:t>
            </a:r>
            <a:r>
              <a:rPr lang="it-IT" sz="1000" i="1" dirty="0" smtClean="0"/>
              <a:t>.) </a:t>
            </a:r>
            <a:r>
              <a:rPr lang="it-IT" sz="1000" b="1" dirty="0" smtClean="0"/>
              <a:t> </a:t>
            </a:r>
            <a:r>
              <a:rPr lang="it-IT" sz="1000" i="1" dirty="0" smtClean="0"/>
              <a:t>ASTER,  Flaviano </a:t>
            </a:r>
            <a:r>
              <a:rPr lang="it-IT" sz="1000" i="1" dirty="0" err="1"/>
              <a:t>Celaschi</a:t>
            </a:r>
            <a:r>
              <a:rPr lang="it-IT" sz="1000" i="1" dirty="0"/>
              <a:t> (</a:t>
            </a:r>
            <a:r>
              <a:rPr lang="it-IT" sz="1000" i="1" dirty="0" err="1"/>
              <a:t>Clust</a:t>
            </a:r>
            <a:r>
              <a:rPr lang="it-IT" sz="1000" i="1" dirty="0"/>
              <a:t>-ER), Massimo </a:t>
            </a:r>
            <a:r>
              <a:rPr lang="it-IT" sz="1000" i="1" dirty="0" err="1"/>
              <a:t>Garuti</a:t>
            </a:r>
            <a:r>
              <a:rPr lang="it-IT" sz="1000" i="1" dirty="0"/>
              <a:t> (</a:t>
            </a:r>
            <a:r>
              <a:rPr lang="it-IT" sz="1000" i="1" dirty="0" err="1"/>
              <a:t>Clust</a:t>
            </a:r>
            <a:r>
              <a:rPr lang="it-IT" sz="1000" i="1" dirty="0"/>
              <a:t>-ER), Barbara Busi (Aster), Elena Vai (</a:t>
            </a:r>
            <a:r>
              <a:rPr lang="it-IT" sz="1000" i="1" dirty="0" err="1"/>
              <a:t>You-Tool</a:t>
            </a:r>
            <a:r>
              <a:rPr lang="it-IT" sz="1000" i="1" dirty="0"/>
              <a:t> </a:t>
            </a:r>
            <a:r>
              <a:rPr lang="it-IT" sz="1000" i="1" dirty="0" err="1"/>
              <a:t>srl</a:t>
            </a:r>
            <a:r>
              <a:rPr lang="it-IT" sz="1000" i="1" dirty="0"/>
              <a:t>), Carlo Branzaglia (Accademia Belle Arti-Bologna), Federica </a:t>
            </a:r>
            <a:r>
              <a:rPr lang="it-IT" sz="1000" i="1" dirty="0" err="1"/>
              <a:t>Muzzarelli</a:t>
            </a:r>
            <a:r>
              <a:rPr lang="it-IT" sz="1000" i="1" dirty="0"/>
              <a:t> (</a:t>
            </a:r>
            <a:r>
              <a:rPr lang="it-IT" sz="1000" i="1" dirty="0" err="1"/>
              <a:t>Unibo</a:t>
            </a:r>
            <a:r>
              <a:rPr lang="it-IT" sz="1000" i="1" dirty="0"/>
              <a:t>), Massimiliano Fantini (</a:t>
            </a:r>
            <a:r>
              <a:rPr lang="it-IT" sz="1000" i="1" dirty="0" err="1"/>
              <a:t>Romagnatech</a:t>
            </a:r>
            <a:r>
              <a:rPr lang="it-IT" sz="1000" i="1" dirty="0"/>
              <a:t>), Sara </a:t>
            </a:r>
            <a:r>
              <a:rPr lang="it-IT" sz="1000" i="1" dirty="0" err="1"/>
              <a:t>Saleri</a:t>
            </a:r>
            <a:r>
              <a:rPr lang="it-IT" sz="1000" i="1" dirty="0"/>
              <a:t> ( </a:t>
            </a:r>
            <a:r>
              <a:rPr lang="it-IT" sz="1000" i="1" dirty="0" err="1"/>
              <a:t>RE:Lab</a:t>
            </a:r>
            <a:r>
              <a:rPr lang="it-IT" sz="1000" i="1" dirty="0"/>
              <a:t>), Irene </a:t>
            </a:r>
            <a:r>
              <a:rPr lang="it-IT" sz="1000" i="1" dirty="0" err="1"/>
              <a:t>Giancaterino</a:t>
            </a:r>
            <a:r>
              <a:rPr lang="it-IT" sz="1000" i="1" dirty="0"/>
              <a:t> (Fondazione </a:t>
            </a:r>
            <a:r>
              <a:rPr lang="it-IT" sz="1000" i="1" dirty="0" err="1"/>
              <a:t>Democenter</a:t>
            </a:r>
            <a:r>
              <a:rPr lang="it-IT" sz="1000" i="1" dirty="0"/>
              <a:t>), </a:t>
            </a:r>
            <a:r>
              <a:rPr lang="it-IT" sz="1000" i="1" dirty="0" err="1"/>
              <a:t>Edi</a:t>
            </a:r>
            <a:r>
              <a:rPr lang="it-IT" sz="1000" i="1" dirty="0"/>
              <a:t> </a:t>
            </a:r>
            <a:r>
              <a:rPr lang="it-IT" sz="1000" i="1" dirty="0" err="1"/>
              <a:t>Valpreda</a:t>
            </a:r>
            <a:r>
              <a:rPr lang="it-IT" sz="1000" i="1" dirty="0"/>
              <a:t> (Progetto </a:t>
            </a:r>
            <a:r>
              <a:rPr lang="it-IT" sz="1000" i="1" dirty="0" err="1"/>
              <a:t>Tecnopolo</a:t>
            </a:r>
            <a:r>
              <a:rPr lang="it-IT" sz="1000" i="1" dirty="0"/>
              <a:t> Bologna</a:t>
            </a:r>
            <a:r>
              <a:rPr lang="it-IT" sz="1000" i="1" dirty="0" smtClean="0"/>
              <a:t>) Silvia </a:t>
            </a:r>
            <a:r>
              <a:rPr lang="it-IT" sz="1000" i="1" dirty="0"/>
              <a:t>Porretta (Progetto </a:t>
            </a:r>
            <a:r>
              <a:rPr lang="it-IT" sz="1000" i="1" dirty="0" err="1" smtClean="0"/>
              <a:t>Incredibol</a:t>
            </a:r>
            <a:r>
              <a:rPr lang="it-IT" sz="1000" i="1" dirty="0" smtClean="0"/>
              <a:t>)  Barbara </a:t>
            </a:r>
            <a:r>
              <a:rPr lang="it-IT" sz="1000" i="1" dirty="0"/>
              <a:t>Busi (Aster</a:t>
            </a:r>
            <a:r>
              <a:rPr lang="it-IT" sz="1000" i="1" dirty="0" smtClean="0"/>
              <a:t>) Francesca </a:t>
            </a:r>
            <a:r>
              <a:rPr lang="it-IT" sz="1000" i="1" dirty="0"/>
              <a:t>Bergamini (R.E.R.) ed Elena Rossi (R.E.R</a:t>
            </a:r>
            <a:r>
              <a:rPr lang="it-IT" sz="1000" i="1" dirty="0" smtClean="0"/>
              <a:t>.)</a:t>
            </a:r>
            <a:r>
              <a:rPr lang="it-IT" sz="1000" dirty="0"/>
              <a:t> </a:t>
            </a:r>
            <a:r>
              <a:rPr lang="it-IT" sz="1000" b="1" dirty="0" smtClean="0"/>
              <a:t> </a:t>
            </a:r>
            <a:r>
              <a:rPr lang="it-IT" sz="1000" i="1" dirty="0"/>
              <a:t>Rita Trombini (</a:t>
            </a:r>
            <a:r>
              <a:rPr lang="it-IT" sz="1000" i="1" dirty="0" err="1"/>
              <a:t>Ervet</a:t>
            </a:r>
            <a:r>
              <a:rPr lang="it-IT" sz="1000" i="1" dirty="0" smtClean="0"/>
              <a:t>) Francesca </a:t>
            </a:r>
            <a:r>
              <a:rPr lang="it-IT" sz="1000" i="1" dirty="0"/>
              <a:t>Selleri (ricercatrice</a:t>
            </a:r>
            <a:r>
              <a:rPr lang="it-IT" sz="1000" i="1" dirty="0" smtClean="0"/>
              <a:t>) </a:t>
            </a:r>
            <a:r>
              <a:rPr lang="it-IT" sz="1000" i="1" dirty="0" err="1" smtClean="0"/>
              <a:t>Marriangela</a:t>
            </a:r>
            <a:r>
              <a:rPr lang="it-IT" sz="1000" i="1" dirty="0" smtClean="0"/>
              <a:t> </a:t>
            </a:r>
            <a:r>
              <a:rPr lang="it-IT" sz="1000" i="1" dirty="0" err="1"/>
              <a:t>Dalfovo</a:t>
            </a:r>
            <a:r>
              <a:rPr lang="it-IT" sz="1000" i="1" dirty="0"/>
              <a:t> (ricercatrice</a:t>
            </a:r>
            <a:r>
              <a:rPr lang="it-IT" sz="1000" i="1" dirty="0" smtClean="0"/>
              <a:t>) Laura </a:t>
            </a:r>
            <a:r>
              <a:rPr lang="it-IT" sz="1000" i="1" dirty="0"/>
              <a:t>Fattorini (ricercatrice</a:t>
            </a:r>
            <a:r>
              <a:rPr lang="it-IT" sz="1000" i="1" dirty="0" smtClean="0"/>
              <a:t>)  Nicole </a:t>
            </a:r>
            <a:r>
              <a:rPr lang="it-IT" sz="1000" i="1" dirty="0"/>
              <a:t>Lunardi (</a:t>
            </a:r>
            <a:r>
              <a:rPr lang="it-IT" sz="1000" i="1" dirty="0" smtClean="0"/>
              <a:t>ricercatrice)  </a:t>
            </a:r>
            <a:r>
              <a:rPr lang="it-IT" sz="1000" i="1" dirty="0"/>
              <a:t>Naomi </a:t>
            </a:r>
            <a:r>
              <a:rPr lang="it-IT" sz="1000" i="1" dirty="0" err="1"/>
              <a:t>Galavotti</a:t>
            </a:r>
            <a:r>
              <a:rPr lang="it-IT" sz="1000" i="1" dirty="0"/>
              <a:t> (ricercatrice</a:t>
            </a:r>
            <a:r>
              <a:rPr lang="it-IT" sz="1000" i="1" dirty="0" smtClean="0"/>
              <a:t>) </a:t>
            </a:r>
            <a:r>
              <a:rPr lang="it-IT" sz="1000" b="1" dirty="0" smtClean="0"/>
              <a:t> </a:t>
            </a:r>
            <a:r>
              <a:rPr lang="it-IT" sz="1000" i="1" dirty="0"/>
              <a:t>Stefano Botti (</a:t>
            </a:r>
            <a:r>
              <a:rPr lang="it-IT" sz="1000" i="1" dirty="0" err="1" smtClean="0"/>
              <a:t>Ervet</a:t>
            </a:r>
            <a:r>
              <a:rPr lang="it-IT" sz="1000" i="1" dirty="0" smtClean="0"/>
              <a:t>) Pino </a:t>
            </a:r>
            <a:r>
              <a:rPr lang="it-IT" sz="1000" i="1" dirty="0"/>
              <a:t>Aiello (Osservatorio dello spettacolo R.E.R</a:t>
            </a:r>
            <a:r>
              <a:rPr lang="it-IT" sz="1000" i="1" dirty="0" smtClean="0"/>
              <a:t>.), </a:t>
            </a:r>
            <a:r>
              <a:rPr lang="it-IT" sz="1000" i="1" dirty="0"/>
              <a:t>Patrizio </a:t>
            </a:r>
            <a:r>
              <a:rPr lang="it-IT" sz="1000" i="1" dirty="0" err="1"/>
              <a:t>Cenacchi</a:t>
            </a:r>
            <a:r>
              <a:rPr lang="it-IT" sz="1000" i="1" dirty="0"/>
              <a:t> (</a:t>
            </a:r>
            <a:r>
              <a:rPr lang="it-IT" sz="1000" i="1" dirty="0" err="1"/>
              <a:t>Ater</a:t>
            </a:r>
            <a:r>
              <a:rPr lang="it-IT" sz="1000" i="1" dirty="0"/>
              <a:t>), Valentina Tosi (</a:t>
            </a:r>
            <a:r>
              <a:rPr lang="it-IT" sz="1000" i="1" dirty="0" err="1"/>
              <a:t>Ater</a:t>
            </a:r>
            <a:r>
              <a:rPr lang="it-IT" sz="1000" i="1" dirty="0" smtClean="0"/>
              <a:t>) Brunella </a:t>
            </a:r>
            <a:r>
              <a:rPr lang="it-IT" sz="1000" i="1" dirty="0" err="1"/>
              <a:t>Argelli</a:t>
            </a:r>
            <a:r>
              <a:rPr lang="it-IT" sz="1000" i="1" dirty="0"/>
              <a:t> (IBACN), Manuela Cristoni (IBACN), Monica Ferrarini (IBACN) e Fiamma Lenzi (IBACN</a:t>
            </a:r>
            <a:r>
              <a:rPr lang="it-IT" sz="1000" i="1" dirty="0" smtClean="0"/>
              <a:t>) Alberto </a:t>
            </a:r>
            <a:r>
              <a:rPr lang="it-IT" sz="1000" i="1" dirty="0"/>
              <a:t>Scheda (R.E.R</a:t>
            </a:r>
            <a:r>
              <a:rPr lang="it-IT" sz="1000" i="1" dirty="0" smtClean="0"/>
              <a:t>.) </a:t>
            </a:r>
            <a:r>
              <a:rPr lang="it-IT" sz="1000" b="1" dirty="0" smtClean="0"/>
              <a:t> </a:t>
            </a:r>
            <a:r>
              <a:rPr lang="it-IT" sz="1000" i="1" dirty="0"/>
              <a:t>Massimo Cataldi (</a:t>
            </a:r>
            <a:r>
              <a:rPr lang="it-IT" sz="1000" i="1" dirty="0" err="1"/>
              <a:t>Ervet</a:t>
            </a:r>
            <a:r>
              <a:rPr lang="it-IT" sz="1000" i="1" dirty="0"/>
              <a:t>) e Stefania Capelli (</a:t>
            </a:r>
            <a:r>
              <a:rPr lang="it-IT" sz="1000" i="1" dirty="0" err="1"/>
              <a:t>Ervet</a:t>
            </a:r>
            <a:r>
              <a:rPr lang="it-IT" sz="1000" i="1" dirty="0" smtClean="0"/>
              <a:t>) </a:t>
            </a:r>
            <a:r>
              <a:rPr lang="it-IT" sz="1000" b="1" dirty="0" smtClean="0"/>
              <a:t>i </a:t>
            </a:r>
            <a:r>
              <a:rPr lang="it-IT" sz="1000" i="1" dirty="0" smtClean="0"/>
              <a:t>Pasquini </a:t>
            </a:r>
            <a:r>
              <a:rPr lang="it-IT" sz="1000" i="1" dirty="0"/>
              <a:t>(</a:t>
            </a:r>
            <a:r>
              <a:rPr lang="it-IT" sz="1000" i="1" dirty="0" err="1"/>
              <a:t>Ervet</a:t>
            </a:r>
            <a:r>
              <a:rPr lang="it-IT" sz="1000" i="1" dirty="0"/>
              <a:t>) con Tiziana Capodieci (</a:t>
            </a:r>
            <a:r>
              <a:rPr lang="it-IT" sz="1000" i="1" dirty="0" err="1" smtClean="0"/>
              <a:t>Ervet</a:t>
            </a:r>
            <a:r>
              <a:rPr lang="it-IT" sz="1000" i="1" dirty="0" smtClean="0"/>
              <a:t>),</a:t>
            </a:r>
          </a:p>
          <a:p>
            <a:r>
              <a:rPr lang="it-IT" sz="1800" b="1" i="1" dirty="0" smtClean="0">
                <a:solidFill>
                  <a:schemeClr val="bg1">
                    <a:lumMod val="50000"/>
                  </a:schemeClr>
                </a:solidFill>
              </a:rPr>
              <a:t>+ di 40 autori</a:t>
            </a:r>
            <a:endParaRPr lang="it-IT" sz="1800" b="1" dirty="0">
              <a:solidFill>
                <a:schemeClr val="bg1">
                  <a:lumMod val="50000"/>
                </a:schemeClr>
              </a:solidFill>
            </a:endParaRPr>
          </a:p>
        </p:txBody>
      </p:sp>
      <p:pic>
        <p:nvPicPr>
          <p:cNvPr id="2" name="Segnaposto contenuto 1"/>
          <p:cNvPicPr>
            <a:picLocks noGrp="1" noChangeAspect="1"/>
          </p:cNvPicPr>
          <p:nvPr>
            <p:ph sz="quarter" idx="4294967295"/>
          </p:nvPr>
        </p:nvPicPr>
        <p:blipFill>
          <a:blip r:embed="rId7">
            <a:extLst>
              <a:ext uri="{28A0092B-C50C-407E-A947-70E740481C1C}">
                <a14:useLocalDpi xmlns:a14="http://schemas.microsoft.com/office/drawing/2010/main" val="0"/>
              </a:ext>
            </a:extLst>
          </a:blip>
          <a:stretch>
            <a:fillRect/>
          </a:stretch>
        </p:blipFill>
        <p:spPr>
          <a:xfrm>
            <a:off x="4755593" y="2378466"/>
            <a:ext cx="2798762" cy="3684588"/>
          </a:xfrm>
        </p:spPr>
      </p:pic>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1030" name="Oggetto shell Packager" showAsIcon="1" r:id="rId8" imgW="995400" imgH="612000" progId="Package">
                  <p:embed/>
                </p:oleObj>
              </mc:Choice>
              <mc:Fallback>
                <p:oleObj name="Oggetto shell Packager" showAsIcon="1" r:id="rId8" imgW="995400" imgH="612000" progId="Package">
                  <p:embed/>
                  <p:pic>
                    <p:nvPicPr>
                      <p:cNvPr id="16" name="Oggetto 15"/>
                      <p:cNvPicPr/>
                      <p:nvPr/>
                    </p:nvPicPr>
                    <p:blipFill>
                      <a:blip r:embed="rId9"/>
                      <a:stretch>
                        <a:fillRect/>
                      </a:stretch>
                    </p:blipFill>
                    <p:spPr>
                      <a:xfrm>
                        <a:off x="184150" y="184150"/>
                        <a:ext cx="995363" cy="612775"/>
                      </a:xfrm>
                      <a:prstGeom prst="rect">
                        <a:avLst/>
                      </a:prstGeom>
                    </p:spPr>
                  </p:pic>
                </p:oleObj>
              </mc:Fallback>
            </mc:AlternateContent>
          </a:graphicData>
        </a:graphic>
      </p:graphicFrame>
    </p:spTree>
    <p:extLst>
      <p:ext uri="{BB962C8B-B14F-4D97-AF65-F5344CB8AC3E}">
        <p14:creationId xmlns:p14="http://schemas.microsoft.com/office/powerpoint/2010/main" val="333592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4694523" y="1924738"/>
            <a:ext cx="4097546" cy="1754326"/>
          </a:xfrm>
          <a:prstGeom prst="rect">
            <a:avLst/>
          </a:prstGeom>
          <a:noFill/>
        </p:spPr>
        <p:txBody>
          <a:bodyPr wrap="square" rtlCol="0">
            <a:spAutoFit/>
          </a:bodyPr>
          <a:lstStyle/>
          <a:p>
            <a:pPr marL="285750" indent="-285750">
              <a:buClr>
                <a:srgbClr val="FD4F00"/>
              </a:buClr>
              <a:buFont typeface="Wingdings" panose="05000000000000000000" pitchFamily="2" charset="2"/>
              <a:buChar char="§"/>
            </a:pPr>
            <a:r>
              <a:rPr lang="it-IT" dirty="0" smtClean="0"/>
              <a:t>I settori della </a:t>
            </a:r>
            <a:r>
              <a:rPr lang="it-IT" b="1" dirty="0" smtClean="0">
                <a:solidFill>
                  <a:srgbClr val="FD4F00"/>
                </a:solidFill>
              </a:rPr>
              <a:t>Cultura materiale </a:t>
            </a:r>
            <a:r>
              <a:rPr lang="it-IT" dirty="0" smtClean="0"/>
              <a:t>comprendono quasi 31,6 mila unità locali attive e oltre 122 mila addetti alle unità locali, di cui il 65% concentrati nella produzione e il restante 35% nella distribuzione</a:t>
            </a:r>
          </a:p>
        </p:txBody>
      </p:sp>
      <p:pic>
        <p:nvPicPr>
          <p:cNvPr id="5" name="Immagine 4"/>
          <p:cNvPicPr>
            <a:picLocks noChangeAspect="1"/>
          </p:cNvPicPr>
          <p:nvPr/>
        </p:nvPicPr>
        <p:blipFill>
          <a:blip r:embed="rId6"/>
          <a:stretch>
            <a:fillRect/>
          </a:stretch>
        </p:blipFill>
        <p:spPr>
          <a:xfrm>
            <a:off x="4774576" y="3710395"/>
            <a:ext cx="4017493" cy="888662"/>
          </a:xfrm>
          <a:prstGeom prst="rect">
            <a:avLst/>
          </a:prstGeom>
        </p:spPr>
      </p:pic>
      <p:sp>
        <p:nvSpPr>
          <p:cNvPr id="15" name="CasellaDiTesto 14"/>
          <p:cNvSpPr txBox="1"/>
          <p:nvPr/>
        </p:nvSpPr>
        <p:spPr>
          <a:xfrm>
            <a:off x="4694523" y="4965964"/>
            <a:ext cx="4097546" cy="1200329"/>
          </a:xfrm>
          <a:prstGeom prst="rect">
            <a:avLst/>
          </a:prstGeom>
          <a:noFill/>
        </p:spPr>
        <p:txBody>
          <a:bodyPr wrap="square" rtlCol="0">
            <a:spAutoFit/>
          </a:bodyPr>
          <a:lstStyle/>
          <a:p>
            <a:pPr marL="285750" indent="-285750">
              <a:buFont typeface="Wingdings" panose="05000000000000000000" pitchFamily="2" charset="2"/>
              <a:buChar char="§"/>
            </a:pPr>
            <a:r>
              <a:rPr lang="it-IT" b="1" dirty="0" smtClean="0">
                <a:solidFill>
                  <a:srgbClr val="FD4F00"/>
                </a:solidFill>
              </a:rPr>
              <a:t>Settori ICC + Cultura materiale </a:t>
            </a:r>
            <a:r>
              <a:rPr lang="it-IT" dirty="0" smtClean="0"/>
              <a:t>= 66 </a:t>
            </a:r>
            <a:r>
              <a:rPr lang="it-IT" dirty="0"/>
              <a:t>mila unità locali (</a:t>
            </a:r>
            <a:r>
              <a:rPr lang="it-IT" dirty="0" smtClean="0"/>
              <a:t>14,6</a:t>
            </a:r>
            <a:r>
              <a:rPr lang="it-IT" dirty="0"/>
              <a:t>% dell’economia </a:t>
            </a:r>
            <a:r>
              <a:rPr lang="it-IT" dirty="0" smtClean="0"/>
              <a:t>regionale) e 212 </a:t>
            </a:r>
            <a:r>
              <a:rPr lang="it-IT" dirty="0"/>
              <a:t>mila addetti (</a:t>
            </a:r>
            <a:r>
              <a:rPr lang="it-IT" dirty="0" smtClean="0"/>
              <a:t>12,8</a:t>
            </a:r>
            <a:r>
              <a:rPr lang="it-IT" dirty="0"/>
              <a:t>% </a:t>
            </a:r>
            <a:r>
              <a:rPr lang="it-IT" dirty="0" smtClean="0"/>
              <a:t>del totale regionale)</a:t>
            </a:r>
            <a:endParaRPr lang="it-IT" dirty="0"/>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42" y="1611088"/>
            <a:ext cx="3468913" cy="5087257"/>
          </a:xfrm>
          <a:prstGeom prst="rect">
            <a:avLst/>
          </a:prstGeom>
        </p:spPr>
      </p:pic>
    </p:spTree>
    <p:extLst>
      <p:ext uri="{BB962C8B-B14F-4D97-AF65-F5344CB8AC3E}">
        <p14:creationId xmlns:p14="http://schemas.microsoft.com/office/powerpoint/2010/main" val="392378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2" name="CasellaDiTesto 11"/>
          <p:cNvSpPr txBox="1"/>
          <p:nvPr/>
        </p:nvSpPr>
        <p:spPr>
          <a:xfrm>
            <a:off x="5011003" y="1944898"/>
            <a:ext cx="3770434" cy="738664"/>
          </a:xfrm>
          <a:prstGeom prst="rect">
            <a:avLst/>
          </a:prstGeom>
          <a:noFill/>
        </p:spPr>
        <p:txBody>
          <a:bodyPr wrap="square" rtlCol="0">
            <a:spAutoFit/>
          </a:bodyPr>
          <a:lstStyle/>
          <a:p>
            <a:pPr algn="ctr">
              <a:buClr>
                <a:srgbClr val="FD4F00"/>
              </a:buClr>
            </a:pPr>
            <a:r>
              <a:rPr lang="it-IT" sz="2400" b="1" dirty="0" smtClean="0">
                <a:solidFill>
                  <a:srgbClr val="FD4F00"/>
                </a:solidFill>
              </a:rPr>
              <a:t>Settori </a:t>
            </a:r>
            <a:r>
              <a:rPr lang="it-IT" sz="2400" b="1" dirty="0">
                <a:solidFill>
                  <a:srgbClr val="FD4F00"/>
                </a:solidFill>
              </a:rPr>
              <a:t>“</a:t>
            </a:r>
            <a:r>
              <a:rPr lang="it-IT" sz="2400" b="1" dirty="0" smtClean="0">
                <a:solidFill>
                  <a:srgbClr val="FD4F00"/>
                </a:solidFill>
              </a:rPr>
              <a:t>High-End</a:t>
            </a:r>
            <a:r>
              <a:rPr lang="it-IT" sz="2400" b="1" dirty="0">
                <a:solidFill>
                  <a:srgbClr val="FD4F00"/>
                </a:solidFill>
              </a:rPr>
              <a:t>” </a:t>
            </a:r>
            <a:endParaRPr lang="it-IT" sz="2400" b="1" dirty="0" smtClean="0">
              <a:solidFill>
                <a:srgbClr val="FD4F00"/>
              </a:solidFill>
            </a:endParaRPr>
          </a:p>
          <a:p>
            <a:pPr algn="ctr">
              <a:buClr>
                <a:srgbClr val="FD4F00"/>
              </a:buClr>
            </a:pPr>
            <a:r>
              <a:rPr lang="it-IT" dirty="0" smtClean="0"/>
              <a:t>(</a:t>
            </a:r>
            <a:r>
              <a:rPr lang="it-IT" i="1" dirty="0" smtClean="0"/>
              <a:t>Commissione Europea, 2016</a:t>
            </a:r>
            <a:r>
              <a:rPr lang="it-IT" dirty="0" smtClean="0"/>
              <a:t>)</a:t>
            </a:r>
            <a:endParaRPr lang="it-IT" dirty="0"/>
          </a:p>
        </p:txBody>
      </p:sp>
      <p:sp>
        <p:nvSpPr>
          <p:cNvPr id="9" name="CasellaDiTesto 8"/>
          <p:cNvSpPr txBox="1"/>
          <p:nvPr/>
        </p:nvSpPr>
        <p:spPr>
          <a:xfrm>
            <a:off x="4926956" y="4744834"/>
            <a:ext cx="4097546" cy="923330"/>
          </a:xfrm>
          <a:prstGeom prst="rect">
            <a:avLst/>
          </a:prstGeom>
          <a:noFill/>
        </p:spPr>
        <p:txBody>
          <a:bodyPr wrap="square" rtlCol="0">
            <a:spAutoFit/>
          </a:bodyPr>
          <a:lstStyle/>
          <a:p>
            <a:r>
              <a:rPr lang="it-IT" b="1" dirty="0" smtClean="0">
                <a:solidFill>
                  <a:srgbClr val="FD4F00"/>
                </a:solidFill>
              </a:rPr>
              <a:t>Settori ICC + Cultura materiale + Settori High-End </a:t>
            </a:r>
            <a:r>
              <a:rPr lang="it-IT" b="1" dirty="0" smtClean="0"/>
              <a:t>=</a:t>
            </a:r>
            <a:r>
              <a:rPr lang="it-IT" b="1" dirty="0" smtClean="0">
                <a:solidFill>
                  <a:srgbClr val="FD4F00"/>
                </a:solidFill>
              </a:rPr>
              <a:t> </a:t>
            </a:r>
            <a:r>
              <a:rPr lang="it-IT" dirty="0" smtClean="0"/>
              <a:t>15,9% della unità locali regionali e 16,4% degli addetti totali</a:t>
            </a:r>
            <a:endParaRPr lang="it-IT" dirty="0"/>
          </a:p>
        </p:txBody>
      </p:sp>
      <p:pic>
        <p:nvPicPr>
          <p:cNvPr id="3" name="Immagine 2"/>
          <p:cNvPicPr>
            <a:picLocks noChangeAspect="1"/>
          </p:cNvPicPr>
          <p:nvPr/>
        </p:nvPicPr>
        <p:blipFill>
          <a:blip r:embed="rId6"/>
          <a:stretch>
            <a:fillRect/>
          </a:stretch>
        </p:blipFill>
        <p:spPr>
          <a:xfrm>
            <a:off x="5011003" y="2755824"/>
            <a:ext cx="3770434" cy="1840941"/>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76" y="1315230"/>
            <a:ext cx="2697378" cy="5252489"/>
          </a:xfrm>
          <a:prstGeom prst="rect">
            <a:avLst/>
          </a:prstGeom>
        </p:spPr>
      </p:pic>
    </p:spTree>
    <p:extLst>
      <p:ext uri="{BB962C8B-B14F-4D97-AF65-F5344CB8AC3E}">
        <p14:creationId xmlns:p14="http://schemas.microsoft.com/office/powerpoint/2010/main" val="16005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3" name="CasellaDiTesto 12"/>
          <p:cNvSpPr txBox="1"/>
          <p:nvPr/>
        </p:nvSpPr>
        <p:spPr>
          <a:xfrm>
            <a:off x="1616488" y="2314971"/>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SETTORI</a:t>
            </a:r>
            <a:endParaRPr lang="it-IT" sz="4000" b="1" dirty="0">
              <a:solidFill>
                <a:schemeClr val="bg1"/>
              </a:solidFill>
            </a:endParaRPr>
          </a:p>
        </p:txBody>
      </p:sp>
      <p:sp>
        <p:nvSpPr>
          <p:cNvPr id="20" name="CasellaDiTesto 19"/>
          <p:cNvSpPr txBox="1"/>
          <p:nvPr/>
        </p:nvSpPr>
        <p:spPr>
          <a:xfrm>
            <a:off x="1616488" y="3194994"/>
            <a:ext cx="4519922" cy="707886"/>
          </a:xfrm>
          <a:prstGeom prst="rect">
            <a:avLst/>
          </a:prstGeom>
          <a:solidFill>
            <a:srgbClr val="FD4F00"/>
          </a:solidFill>
        </p:spPr>
        <p:txBody>
          <a:bodyPr wrap="square" rtlCol="0">
            <a:spAutoFit/>
          </a:bodyPr>
          <a:lstStyle/>
          <a:p>
            <a:pPr algn="ctr"/>
            <a:r>
              <a:rPr lang="it-IT" sz="4000" b="1" dirty="0" smtClean="0">
                <a:solidFill>
                  <a:schemeClr val="bg1"/>
                </a:solidFill>
              </a:rPr>
              <a:t>LAVORO</a:t>
            </a:r>
            <a:endParaRPr lang="it-IT" sz="4000" b="1" dirty="0">
              <a:solidFill>
                <a:schemeClr val="bg1"/>
              </a:solidFill>
            </a:endParaRPr>
          </a:p>
        </p:txBody>
      </p:sp>
      <p:sp>
        <p:nvSpPr>
          <p:cNvPr id="22" name="CasellaDiTesto 21"/>
          <p:cNvSpPr txBox="1"/>
          <p:nvPr/>
        </p:nvSpPr>
        <p:spPr>
          <a:xfrm>
            <a:off x="1616488" y="4140201"/>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SCENARI</a:t>
            </a:r>
            <a:endParaRPr lang="it-IT" sz="4000" b="1" dirty="0">
              <a:solidFill>
                <a:schemeClr val="bg1"/>
              </a:solidFill>
            </a:endParaRPr>
          </a:p>
        </p:txBody>
      </p:sp>
      <p:pic>
        <p:nvPicPr>
          <p:cNvPr id="9" name="Immagine 8">
            <a:extLst>
              <a:ext uri="{FF2B5EF4-FFF2-40B4-BE49-F238E27FC236}">
                <a16:creationId xmlns:a16="http://schemas.microsoft.com/office/drawing/2014/main" xmlns="" id="{8359AB71-AE55-47FE-98D7-3695881FDA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416" t="35487" r="26551"/>
          <a:stretch/>
        </p:blipFill>
        <p:spPr>
          <a:xfrm rot="16200000">
            <a:off x="6136410" y="2314971"/>
            <a:ext cx="2838986" cy="2599615"/>
          </a:xfrm>
          <a:prstGeom prst="rect">
            <a:avLst/>
          </a:prstGeom>
        </p:spPr>
      </p:pic>
      <p:sp>
        <p:nvSpPr>
          <p:cNvPr id="2" name="Ovale 1"/>
          <p:cNvSpPr/>
          <p:nvPr/>
        </p:nvSpPr>
        <p:spPr>
          <a:xfrm>
            <a:off x="780351" y="2324215"/>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1</a:t>
            </a:r>
          </a:p>
        </p:txBody>
      </p:sp>
      <p:sp>
        <p:nvSpPr>
          <p:cNvPr id="11" name="Ovale 10"/>
          <p:cNvSpPr/>
          <p:nvPr/>
        </p:nvSpPr>
        <p:spPr>
          <a:xfrm>
            <a:off x="780351" y="3204238"/>
            <a:ext cx="698642" cy="698642"/>
          </a:xfrm>
          <a:prstGeom prst="ellipse">
            <a:avLst/>
          </a:prstGeom>
          <a:solidFill>
            <a:srgbClr val="FD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2</a:t>
            </a:r>
            <a:endParaRPr lang="it-IT" sz="2400" b="1" dirty="0"/>
          </a:p>
        </p:txBody>
      </p:sp>
      <p:sp>
        <p:nvSpPr>
          <p:cNvPr id="12" name="Ovale 11"/>
          <p:cNvSpPr/>
          <p:nvPr/>
        </p:nvSpPr>
        <p:spPr>
          <a:xfrm>
            <a:off x="780351" y="4149445"/>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3</a:t>
            </a:r>
            <a:endParaRPr lang="it-IT" sz="2400" b="1" dirty="0"/>
          </a:p>
        </p:txBody>
      </p:sp>
    </p:spTree>
    <p:extLst>
      <p:ext uri="{BB962C8B-B14F-4D97-AF65-F5344CB8AC3E}">
        <p14:creationId xmlns:p14="http://schemas.microsoft.com/office/powerpoint/2010/main" val="92671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1" name="CasellaDiTesto 10"/>
          <p:cNvSpPr txBox="1"/>
          <p:nvPr/>
        </p:nvSpPr>
        <p:spPr>
          <a:xfrm>
            <a:off x="4270862" y="1876110"/>
            <a:ext cx="4626060" cy="3785652"/>
          </a:xfrm>
          <a:prstGeom prst="rect">
            <a:avLst/>
          </a:prstGeom>
          <a:noFill/>
        </p:spPr>
        <p:txBody>
          <a:bodyPr wrap="square" rtlCol="0">
            <a:spAutoFit/>
          </a:bodyPr>
          <a:lstStyle/>
          <a:p>
            <a:pPr marL="457200" indent="-457200">
              <a:buFont typeface="Wingdings" panose="05000000000000000000" pitchFamily="2" charset="2"/>
              <a:buChar char="§"/>
            </a:pPr>
            <a:r>
              <a:rPr lang="it-IT" sz="2000" b="1" dirty="0">
                <a:solidFill>
                  <a:srgbClr val="FD4F00"/>
                </a:solidFill>
              </a:rPr>
              <a:t>1.973 mila </a:t>
            </a:r>
            <a:r>
              <a:rPr lang="it-IT" sz="2000" b="1" dirty="0" smtClean="0">
                <a:solidFill>
                  <a:srgbClr val="FD4F00"/>
                </a:solidFill>
              </a:rPr>
              <a:t>occupati </a:t>
            </a:r>
            <a:r>
              <a:rPr lang="it-IT" sz="2000" dirty="0"/>
              <a:t>nel 2017: +</a:t>
            </a:r>
            <a:r>
              <a:rPr lang="it-IT" sz="2000" dirty="0" smtClean="0"/>
              <a:t>1,2% rispetto al 2008 e +3,2% rispetto al 2014, grazie alla componente dei dipendenti (indipendenti in calo). </a:t>
            </a:r>
            <a:endParaRPr lang="it-IT" sz="2000" dirty="0"/>
          </a:p>
          <a:p>
            <a:pPr marL="457200" indent="-457200">
              <a:buFont typeface="Wingdings" panose="05000000000000000000" pitchFamily="2" charset="2"/>
              <a:buChar char="§"/>
            </a:pPr>
            <a:r>
              <a:rPr lang="it-IT" sz="2000" b="1" dirty="0" smtClean="0">
                <a:solidFill>
                  <a:srgbClr val="FD4F00"/>
                </a:solidFill>
              </a:rPr>
              <a:t>Tasso di occupazione </a:t>
            </a:r>
            <a:r>
              <a:rPr lang="it-IT" sz="2000" b="1" dirty="0">
                <a:solidFill>
                  <a:srgbClr val="FD4F00"/>
                </a:solidFill>
              </a:rPr>
              <a:t>15-64 anni </a:t>
            </a:r>
            <a:r>
              <a:rPr lang="it-IT" sz="2000" dirty="0"/>
              <a:t>al 68,6</a:t>
            </a:r>
            <a:r>
              <a:rPr lang="it-IT" sz="2000" dirty="0" smtClean="0"/>
              <a:t>% nel 2017 (inferiore </a:t>
            </a:r>
            <a:r>
              <a:rPr lang="it-IT" sz="2000" dirty="0"/>
              <a:t>solo a quello del Trentino Alto </a:t>
            </a:r>
            <a:r>
              <a:rPr lang="it-IT" sz="2000" dirty="0" smtClean="0"/>
              <a:t>Adige), ma ancora distante dal </a:t>
            </a:r>
            <a:r>
              <a:rPr lang="it-IT" sz="2000" dirty="0"/>
              <a:t>valore pre-crisi (</a:t>
            </a:r>
            <a:r>
              <a:rPr lang="it-IT" sz="2000" dirty="0" smtClean="0"/>
              <a:t>70,2%). </a:t>
            </a:r>
          </a:p>
          <a:p>
            <a:pPr marL="457200" indent="-457200">
              <a:buClr>
                <a:srgbClr val="FD4F00"/>
              </a:buClr>
              <a:buFont typeface="Wingdings" panose="05000000000000000000" pitchFamily="2" charset="2"/>
              <a:buChar char="§"/>
            </a:pPr>
            <a:r>
              <a:rPr lang="it-IT" sz="2000" b="1" dirty="0" smtClean="0">
                <a:solidFill>
                  <a:srgbClr val="FD4F00"/>
                </a:solidFill>
              </a:rPr>
              <a:t>Tasso di disoccupazione </a:t>
            </a:r>
            <a:r>
              <a:rPr lang="it-IT" sz="2000" dirty="0" smtClean="0"/>
              <a:t>al 6,5% nel 2017, in calo dal picco del 2013 (8,4%), comunque superiore al dato 2008 (3,2%). </a:t>
            </a:r>
          </a:p>
        </p:txBody>
      </p:sp>
      <p:pic>
        <p:nvPicPr>
          <p:cNvPr id="5" name="Segnaposto contenuto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87977" y="1906337"/>
            <a:ext cx="3187801" cy="3964014"/>
          </a:xfrm>
        </p:spPr>
      </p:pic>
    </p:spTree>
    <p:extLst>
      <p:ext uri="{BB962C8B-B14F-4D97-AF65-F5344CB8AC3E}">
        <p14:creationId xmlns:p14="http://schemas.microsoft.com/office/powerpoint/2010/main" val="273214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3" name="CasellaDiTesto 12"/>
          <p:cNvSpPr txBox="1"/>
          <p:nvPr/>
        </p:nvSpPr>
        <p:spPr>
          <a:xfrm>
            <a:off x="835132" y="1233050"/>
            <a:ext cx="3618939" cy="954107"/>
          </a:xfrm>
          <a:prstGeom prst="rect">
            <a:avLst/>
          </a:prstGeom>
          <a:noFill/>
        </p:spPr>
        <p:txBody>
          <a:bodyPr wrap="none" rtlCol="0">
            <a:spAutoFit/>
          </a:bodyPr>
          <a:lstStyle/>
          <a:p>
            <a:r>
              <a:rPr lang="it-IT" sz="2800" b="1" dirty="0" smtClean="0"/>
              <a:t>IL TRIDENTE CREATIVO </a:t>
            </a:r>
          </a:p>
          <a:p>
            <a:r>
              <a:rPr lang="it-IT" sz="2800" b="1" dirty="0" smtClean="0"/>
              <a:t>IN EMILIA-ROMAGNA</a:t>
            </a:r>
            <a:endParaRPr lang="it-IT" sz="2800" b="1" dirty="0"/>
          </a:p>
        </p:txBody>
      </p:sp>
      <p:sp>
        <p:nvSpPr>
          <p:cNvPr id="20" name="Rettangolo 19"/>
          <p:cNvSpPr/>
          <p:nvPr/>
        </p:nvSpPr>
        <p:spPr>
          <a:xfrm>
            <a:off x="465826" y="653768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a:t>
            </a:r>
            <a:r>
              <a:rPr lang="it-IT" sz="1100" i="1" kern="1000" dirty="0" err="1" smtClean="0">
                <a:solidFill>
                  <a:srgbClr val="000000"/>
                </a:solidFill>
                <a:latin typeface="Segoe UI Semilight" panose="020B0402040204020203" pitchFamily="34" charset="0"/>
                <a:ea typeface="Calibri" panose="020F0502020204030204" pitchFamily="34" charset="0"/>
              </a:rPr>
              <a:t>microdati</a:t>
            </a:r>
            <a:r>
              <a:rPr lang="it-IT" sz="1100" i="1" kern="1000" dirty="0" smtClean="0">
                <a:solidFill>
                  <a:srgbClr val="000000"/>
                </a:solidFill>
                <a:latin typeface="Segoe UI Semilight" panose="020B0402040204020203" pitchFamily="34" charset="0"/>
                <a:ea typeface="Calibri" panose="020F0502020204030204" pitchFamily="34" charset="0"/>
              </a:rPr>
              <a:t> ISTAT (Rilevazione forze di lavoro)</a:t>
            </a:r>
            <a:endParaRPr lang="it-IT" sz="1100" i="1" dirty="0"/>
          </a:p>
        </p:txBody>
      </p:sp>
      <p:sp>
        <p:nvSpPr>
          <p:cNvPr id="4" name="CasellaDiTesto 3"/>
          <p:cNvSpPr txBox="1"/>
          <p:nvPr/>
        </p:nvSpPr>
        <p:spPr>
          <a:xfrm>
            <a:off x="3588589" y="4518951"/>
            <a:ext cx="2117375" cy="369332"/>
          </a:xfrm>
          <a:prstGeom prst="rect">
            <a:avLst/>
          </a:prstGeom>
          <a:noFill/>
        </p:spPr>
        <p:txBody>
          <a:bodyPr wrap="none" rtlCol="0">
            <a:spAutoFit/>
          </a:bodyPr>
          <a:lstStyle/>
          <a:p>
            <a:r>
              <a:rPr lang="it-IT" b="1" dirty="0" smtClean="0"/>
              <a:t>Stime occupati 2017</a:t>
            </a:r>
            <a:endParaRPr lang="it-IT" b="1" dirty="0"/>
          </a:p>
        </p:txBody>
      </p:sp>
      <p:pic>
        <p:nvPicPr>
          <p:cNvPr id="2" name="Immagine 1"/>
          <p:cNvPicPr>
            <a:picLocks noChangeAspect="1"/>
          </p:cNvPicPr>
          <p:nvPr/>
        </p:nvPicPr>
        <p:blipFill>
          <a:blip r:embed="rId6"/>
          <a:stretch>
            <a:fillRect/>
          </a:stretch>
        </p:blipFill>
        <p:spPr>
          <a:xfrm>
            <a:off x="4326481" y="1719009"/>
            <a:ext cx="3365540" cy="2791144"/>
          </a:xfrm>
          <a:prstGeom prst="rect">
            <a:avLst/>
          </a:prstGeom>
        </p:spPr>
      </p:pic>
      <p:sp>
        <p:nvSpPr>
          <p:cNvPr id="11" name="Rettangolo 10"/>
          <p:cNvSpPr/>
          <p:nvPr/>
        </p:nvSpPr>
        <p:spPr>
          <a:xfrm>
            <a:off x="477258" y="2533656"/>
            <a:ext cx="4280659" cy="461665"/>
          </a:xfrm>
          <a:prstGeom prst="rect">
            <a:avLst/>
          </a:prstGeom>
        </p:spPr>
        <p:txBody>
          <a:bodyPr wrap="none">
            <a:spAutoFit/>
          </a:bodyPr>
          <a:lstStyle/>
          <a:p>
            <a:r>
              <a:rPr lang="it-IT" sz="2400" b="1" dirty="0" smtClean="0"/>
              <a:t> 141-160 mila occupati nel 2017 </a:t>
            </a:r>
            <a:endParaRPr lang="it-IT" sz="2400" b="1" dirty="0"/>
          </a:p>
        </p:txBody>
      </p:sp>
      <p:sp>
        <p:nvSpPr>
          <p:cNvPr id="12" name="Rettangolo 11"/>
          <p:cNvSpPr/>
          <p:nvPr/>
        </p:nvSpPr>
        <p:spPr>
          <a:xfrm>
            <a:off x="757674" y="2924690"/>
            <a:ext cx="3897285" cy="677108"/>
          </a:xfrm>
          <a:prstGeom prst="rect">
            <a:avLst/>
          </a:prstGeom>
        </p:spPr>
        <p:txBody>
          <a:bodyPr wrap="none">
            <a:spAutoFit/>
          </a:bodyPr>
          <a:lstStyle/>
          <a:p>
            <a:r>
              <a:rPr lang="it-IT" sz="2000" b="1" dirty="0" smtClean="0">
                <a:solidFill>
                  <a:schemeClr val="bg1">
                    <a:lumMod val="50000"/>
                  </a:schemeClr>
                </a:solidFill>
              </a:rPr>
              <a:t> +5,6% rispetto al 2014 </a:t>
            </a:r>
          </a:p>
          <a:p>
            <a:r>
              <a:rPr lang="it-IT" b="1" dirty="0" smtClean="0">
                <a:solidFill>
                  <a:schemeClr val="bg1">
                    <a:lumMod val="50000"/>
                  </a:schemeClr>
                </a:solidFill>
              </a:rPr>
              <a:t>(versus +3,2% dell’economia regionale)</a:t>
            </a:r>
            <a:endParaRPr lang="it-IT" b="1" dirty="0">
              <a:solidFill>
                <a:schemeClr val="bg1">
                  <a:lumMod val="50000"/>
                </a:schemeClr>
              </a:solidFill>
            </a:endParaRPr>
          </a:p>
        </p:txBody>
      </p:sp>
      <p:pic>
        <p:nvPicPr>
          <p:cNvPr id="7" name="Immagine 6"/>
          <p:cNvPicPr>
            <a:picLocks noChangeAspect="1"/>
          </p:cNvPicPr>
          <p:nvPr/>
        </p:nvPicPr>
        <p:blipFill rotWithShape="1">
          <a:blip r:embed="rId7"/>
          <a:srcRect b="19001"/>
          <a:stretch/>
        </p:blipFill>
        <p:spPr>
          <a:xfrm>
            <a:off x="914400" y="4954529"/>
            <a:ext cx="7910623" cy="1362889"/>
          </a:xfrm>
          <a:prstGeom prst="rect">
            <a:avLst/>
          </a:prstGeom>
        </p:spPr>
      </p:pic>
    </p:spTree>
    <p:extLst>
      <p:ext uri="{BB962C8B-B14F-4D97-AF65-F5344CB8AC3E}">
        <p14:creationId xmlns:p14="http://schemas.microsoft.com/office/powerpoint/2010/main" val="386395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4" name="CasellaDiTesto 13"/>
          <p:cNvSpPr txBox="1"/>
          <p:nvPr/>
        </p:nvSpPr>
        <p:spPr>
          <a:xfrm>
            <a:off x="768895" y="1715588"/>
            <a:ext cx="2825902" cy="646331"/>
          </a:xfrm>
          <a:prstGeom prst="rect">
            <a:avLst/>
          </a:prstGeom>
          <a:noFill/>
        </p:spPr>
        <p:txBody>
          <a:bodyPr wrap="none" rtlCol="0">
            <a:spAutoFit/>
          </a:bodyPr>
          <a:lstStyle/>
          <a:p>
            <a:pPr algn="ctr"/>
            <a:r>
              <a:rPr lang="it-IT" b="1" dirty="0" smtClean="0"/>
              <a:t>Occupati per gruppo di </a:t>
            </a:r>
          </a:p>
          <a:p>
            <a:pPr algn="ctr"/>
            <a:r>
              <a:rPr lang="it-IT" b="1" dirty="0" smtClean="0"/>
              <a:t>professione creativa (2017) </a:t>
            </a:r>
            <a:endParaRPr lang="it-IT" b="1" dirty="0"/>
          </a:p>
        </p:txBody>
      </p:sp>
      <p:sp>
        <p:nvSpPr>
          <p:cNvPr id="12" name="CasellaDiTesto 11"/>
          <p:cNvSpPr txBox="1"/>
          <p:nvPr/>
        </p:nvSpPr>
        <p:spPr>
          <a:xfrm>
            <a:off x="4398442" y="2038754"/>
            <a:ext cx="4626060" cy="4093428"/>
          </a:xfrm>
          <a:prstGeom prst="rect">
            <a:avLst/>
          </a:prstGeom>
          <a:noFill/>
        </p:spPr>
        <p:txBody>
          <a:bodyPr wrap="square" rtlCol="0">
            <a:spAutoFit/>
          </a:bodyPr>
          <a:lstStyle/>
          <a:p>
            <a:pPr marL="457200" indent="-457200">
              <a:buClr>
                <a:srgbClr val="FD4F00"/>
              </a:buClr>
              <a:buFont typeface="Wingdings" panose="05000000000000000000" pitchFamily="2" charset="2"/>
              <a:buChar char="§"/>
            </a:pPr>
            <a:r>
              <a:rPr lang="it-IT" sz="2000" dirty="0"/>
              <a:t>Circa il 58% degli </a:t>
            </a:r>
            <a:r>
              <a:rPr lang="it-IT" sz="2000" b="1" dirty="0">
                <a:solidFill>
                  <a:srgbClr val="FD4F00"/>
                </a:solidFill>
              </a:rPr>
              <a:t>occupati </a:t>
            </a:r>
            <a:r>
              <a:rPr lang="it-IT" sz="2000" b="1" dirty="0" smtClean="0">
                <a:solidFill>
                  <a:srgbClr val="FD4F00"/>
                </a:solidFill>
              </a:rPr>
              <a:t>nelle professioni creative</a:t>
            </a:r>
            <a:r>
              <a:rPr lang="it-IT" sz="2000" dirty="0" smtClean="0"/>
              <a:t> </a:t>
            </a:r>
            <a:r>
              <a:rPr lang="it-IT" sz="2000" dirty="0"/>
              <a:t>sono riconducibili al gruppo </a:t>
            </a:r>
            <a:r>
              <a:rPr lang="it-IT" sz="2000" dirty="0" smtClean="0"/>
              <a:t>dei </a:t>
            </a:r>
            <a:r>
              <a:rPr lang="it-IT" sz="2000" i="1" dirty="0" smtClean="0"/>
              <a:t>Servizi </a:t>
            </a:r>
            <a:r>
              <a:rPr lang="it-IT" sz="2000" i="1" dirty="0"/>
              <a:t>creativi</a:t>
            </a:r>
            <a:r>
              <a:rPr lang="it-IT" sz="2000" dirty="0"/>
              <a:t>. Poco più di un quarto (26%) sono invece impiegati nel gruppo di professioni </a:t>
            </a:r>
            <a:r>
              <a:rPr lang="it-IT" sz="2000" i="1" dirty="0"/>
              <a:t>Artisti e Media</a:t>
            </a:r>
            <a:r>
              <a:rPr lang="it-IT" sz="2000" dirty="0"/>
              <a:t>. Il restante 16% rientra invece nel gruppo </a:t>
            </a:r>
            <a:r>
              <a:rPr lang="it-IT" sz="2000" dirty="0" smtClean="0"/>
              <a:t>dell’</a:t>
            </a:r>
            <a:r>
              <a:rPr lang="it-IT" sz="2000" i="1" dirty="0" smtClean="0"/>
              <a:t>Artigianato</a:t>
            </a:r>
            <a:r>
              <a:rPr lang="it-IT" sz="2000" dirty="0" smtClean="0"/>
              <a:t>.</a:t>
            </a:r>
          </a:p>
          <a:p>
            <a:pPr marL="457200" indent="-457200">
              <a:buClr>
                <a:srgbClr val="FD4F00"/>
              </a:buClr>
              <a:buFont typeface="Wingdings" panose="05000000000000000000" pitchFamily="2" charset="2"/>
              <a:buChar char="§"/>
            </a:pPr>
            <a:endParaRPr lang="it-IT" sz="2000" dirty="0" smtClean="0"/>
          </a:p>
          <a:p>
            <a:pPr marL="457200" indent="-457200">
              <a:buClr>
                <a:srgbClr val="FD4F00"/>
              </a:buClr>
              <a:buFont typeface="Wingdings" panose="05000000000000000000" pitchFamily="2" charset="2"/>
              <a:buChar char="§"/>
            </a:pPr>
            <a:r>
              <a:rPr lang="it-IT" sz="2000" dirty="0" smtClean="0"/>
              <a:t>Nel gruppo </a:t>
            </a:r>
            <a:r>
              <a:rPr lang="it-IT" sz="2000" i="1" dirty="0" smtClean="0"/>
              <a:t>Artisti e media </a:t>
            </a:r>
            <a:r>
              <a:rPr lang="it-IT" sz="2000" dirty="0" smtClean="0"/>
              <a:t>si rileva una quota di </a:t>
            </a:r>
            <a:r>
              <a:rPr lang="it-IT" sz="2000" b="1" dirty="0" smtClean="0">
                <a:solidFill>
                  <a:srgbClr val="FD4F00"/>
                </a:solidFill>
              </a:rPr>
              <a:t>occupati indipendenti </a:t>
            </a:r>
            <a:r>
              <a:rPr lang="it-IT" sz="2000" dirty="0" smtClean="0"/>
              <a:t>(51%) significativamente superiore alla media dei settori ICC (34%) e dell’economia regionale (23%)</a:t>
            </a:r>
          </a:p>
        </p:txBody>
      </p:sp>
      <p:pic>
        <p:nvPicPr>
          <p:cNvPr id="4" name="Immagine 3"/>
          <p:cNvPicPr>
            <a:picLocks noChangeAspect="1"/>
          </p:cNvPicPr>
          <p:nvPr/>
        </p:nvPicPr>
        <p:blipFill>
          <a:blip r:embed="rId6"/>
          <a:stretch>
            <a:fillRect/>
          </a:stretch>
        </p:blipFill>
        <p:spPr>
          <a:xfrm>
            <a:off x="517213" y="2471996"/>
            <a:ext cx="3329266" cy="3427631"/>
          </a:xfrm>
          <a:prstGeom prst="rect">
            <a:avLst/>
          </a:prstGeom>
        </p:spPr>
      </p:pic>
      <p:sp>
        <p:nvSpPr>
          <p:cNvPr id="15" name="Rettangolo 14"/>
          <p:cNvSpPr/>
          <p:nvPr/>
        </p:nvSpPr>
        <p:spPr>
          <a:xfrm>
            <a:off x="465826" y="653768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su </a:t>
            </a:r>
            <a:r>
              <a:rPr lang="it-IT" sz="1100" i="1" kern="1000" dirty="0" err="1" smtClean="0">
                <a:solidFill>
                  <a:srgbClr val="000000"/>
                </a:solidFill>
                <a:latin typeface="Segoe UI Semilight" panose="020B0402040204020203" pitchFamily="34" charset="0"/>
                <a:ea typeface="Calibri" panose="020F0502020204030204" pitchFamily="34" charset="0"/>
              </a:rPr>
              <a:t>microdati</a:t>
            </a:r>
            <a:r>
              <a:rPr lang="it-IT" sz="1100" i="1" kern="1000" dirty="0" smtClean="0">
                <a:solidFill>
                  <a:srgbClr val="000000"/>
                </a:solidFill>
                <a:latin typeface="Segoe UI Semilight" panose="020B0402040204020203" pitchFamily="34" charset="0"/>
                <a:ea typeface="Calibri" panose="020F0502020204030204" pitchFamily="34" charset="0"/>
              </a:rPr>
              <a:t> ISTAT (Rilevazione forze di lavoro)</a:t>
            </a:r>
            <a:endParaRPr lang="it-IT" sz="1100" i="1" dirty="0"/>
          </a:p>
        </p:txBody>
      </p:sp>
    </p:spTree>
    <p:extLst>
      <p:ext uri="{BB962C8B-B14F-4D97-AF65-F5344CB8AC3E}">
        <p14:creationId xmlns:p14="http://schemas.microsoft.com/office/powerpoint/2010/main" val="246437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9" name="CasellaDiTesto 8"/>
          <p:cNvSpPr txBox="1"/>
          <p:nvPr/>
        </p:nvSpPr>
        <p:spPr>
          <a:xfrm>
            <a:off x="4281484" y="1691326"/>
            <a:ext cx="4626060" cy="3023905"/>
          </a:xfrm>
          <a:prstGeom prst="rect">
            <a:avLst/>
          </a:prstGeom>
          <a:noFill/>
        </p:spPr>
        <p:txBody>
          <a:bodyPr wrap="square" rtlCol="0">
            <a:spAutoFit/>
          </a:bodyPr>
          <a:lstStyle/>
          <a:p>
            <a:pPr>
              <a:buClr>
                <a:srgbClr val="FD4F00"/>
              </a:buClr>
            </a:pPr>
            <a:r>
              <a:rPr lang="it-IT" sz="2000" dirty="0" smtClean="0"/>
              <a:t>Il tridente creativo nell’ambito </a:t>
            </a:r>
            <a:r>
              <a:rPr lang="it-IT" sz="2000" dirty="0"/>
              <a:t>del </a:t>
            </a:r>
            <a:r>
              <a:rPr lang="it-IT" sz="2000" b="1" dirty="0">
                <a:solidFill>
                  <a:srgbClr val="FD4F00"/>
                </a:solidFill>
              </a:rPr>
              <a:t>lavoro dipendente, del lavoro parasubordinato e del lavoro autonomo nello </a:t>
            </a:r>
            <a:r>
              <a:rPr lang="it-IT" sz="2000" b="1" dirty="0" smtClean="0">
                <a:solidFill>
                  <a:srgbClr val="FD4F00"/>
                </a:solidFill>
              </a:rPr>
              <a:t>spettacolo</a:t>
            </a:r>
            <a:r>
              <a:rPr lang="it-IT" sz="2000" dirty="0" smtClean="0"/>
              <a:t>: </a:t>
            </a:r>
          </a:p>
          <a:p>
            <a:pPr>
              <a:buClr>
                <a:srgbClr val="FD4F00"/>
              </a:buClr>
            </a:pPr>
            <a:endParaRPr lang="it-IT" sz="1050" dirty="0"/>
          </a:p>
          <a:p>
            <a:pPr marL="342900" indent="-342900">
              <a:buClr>
                <a:srgbClr val="FD4F00"/>
              </a:buClr>
              <a:buFont typeface="Wingdings" panose="05000000000000000000" pitchFamily="2" charset="2"/>
              <a:buChar char="§"/>
            </a:pPr>
            <a:r>
              <a:rPr lang="it-IT" sz="2000" dirty="0" smtClean="0"/>
              <a:t>in Emilia-Romagna nel corso del 2017 sono circa 181,5 mila  – pari al </a:t>
            </a:r>
            <a:r>
              <a:rPr lang="it-IT" sz="2000" b="1" dirty="0" smtClean="0">
                <a:solidFill>
                  <a:srgbClr val="FD4F00"/>
                </a:solidFill>
              </a:rPr>
              <a:t>10% del totale </a:t>
            </a:r>
            <a:r>
              <a:rPr lang="it-IT" sz="2000" dirty="0" smtClean="0"/>
              <a:t>- i lavoratori titolari di almeno un contratto di lavoro.</a:t>
            </a:r>
          </a:p>
          <a:p>
            <a:pPr marL="342900" indent="-342900">
              <a:buClr>
                <a:srgbClr val="FD4F00"/>
              </a:buClr>
              <a:buFont typeface="Wingdings" panose="05000000000000000000" pitchFamily="2" charset="2"/>
              <a:buChar char="§"/>
            </a:pPr>
            <a:r>
              <a:rPr lang="it-IT" sz="2000" dirty="0" smtClean="0"/>
              <a:t>+11,1 mila lavoratori, pari a +6,5%, </a:t>
            </a:r>
            <a:r>
              <a:rPr lang="it-IT" sz="2000" b="1" dirty="0" smtClean="0">
                <a:solidFill>
                  <a:srgbClr val="FD4F00"/>
                </a:solidFill>
              </a:rPr>
              <a:t>rispetto al 2014</a:t>
            </a:r>
            <a:r>
              <a:rPr lang="it-IT" sz="2000" dirty="0" smtClean="0"/>
              <a:t>. </a:t>
            </a:r>
          </a:p>
        </p:txBody>
      </p:sp>
      <p:sp>
        <p:nvSpPr>
          <p:cNvPr id="13" name="Rettangolo 12"/>
          <p:cNvSpPr/>
          <p:nvPr/>
        </p:nvSpPr>
        <p:spPr>
          <a:xfrm>
            <a:off x="465826" y="653768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a:t>
            </a:r>
            <a:r>
              <a:rPr lang="it-IT" sz="1100" i="1" kern="1000" dirty="0" smtClean="0">
                <a:solidFill>
                  <a:srgbClr val="000000"/>
                </a:solidFill>
                <a:latin typeface="Segoe UI Semilight" panose="020B0402040204020203" pitchFamily="34" charset="0"/>
                <a:ea typeface="Calibri" panose="020F0502020204030204" pitchFamily="34" charset="0"/>
              </a:rPr>
              <a:t>su dati SILER</a:t>
            </a:r>
            <a:endParaRPr lang="it-IT" sz="1100" i="1" dirty="0"/>
          </a:p>
        </p:txBody>
      </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726" y="1204685"/>
            <a:ext cx="3828203" cy="4731658"/>
          </a:xfrm>
          <a:prstGeom prst="rect">
            <a:avLst/>
          </a:prstGeom>
        </p:spPr>
      </p:pic>
    </p:spTree>
    <p:extLst>
      <p:ext uri="{BB962C8B-B14F-4D97-AF65-F5344CB8AC3E}">
        <p14:creationId xmlns:p14="http://schemas.microsoft.com/office/powerpoint/2010/main" val="666651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6" name="Rettangolo 5"/>
          <p:cNvSpPr/>
          <p:nvPr/>
        </p:nvSpPr>
        <p:spPr>
          <a:xfrm>
            <a:off x="465826" y="653768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a:t>
            </a:r>
            <a:r>
              <a:rPr lang="it-IT" sz="1100" i="1" kern="1000" dirty="0" smtClean="0">
                <a:solidFill>
                  <a:srgbClr val="000000"/>
                </a:solidFill>
                <a:latin typeface="Segoe UI Semilight" panose="020B0402040204020203" pitchFamily="34" charset="0"/>
                <a:ea typeface="Calibri" panose="020F0502020204030204" pitchFamily="34" charset="0"/>
              </a:rPr>
              <a:t>su dati SILER</a:t>
            </a:r>
            <a:endParaRPr lang="it-IT" sz="1100" i="1" dirty="0"/>
          </a:p>
        </p:txBody>
      </p:sp>
      <p:sp>
        <p:nvSpPr>
          <p:cNvPr id="7" name="CasellaDiTesto 6"/>
          <p:cNvSpPr txBox="1"/>
          <p:nvPr/>
        </p:nvSpPr>
        <p:spPr>
          <a:xfrm>
            <a:off x="4281484" y="1762307"/>
            <a:ext cx="4626060" cy="3785652"/>
          </a:xfrm>
          <a:prstGeom prst="rect">
            <a:avLst/>
          </a:prstGeom>
          <a:noFill/>
        </p:spPr>
        <p:txBody>
          <a:bodyPr wrap="square" rtlCol="0">
            <a:spAutoFit/>
          </a:bodyPr>
          <a:lstStyle/>
          <a:p>
            <a:pPr>
              <a:buClr>
                <a:srgbClr val="FD4F00"/>
              </a:buClr>
            </a:pPr>
            <a:r>
              <a:rPr lang="it-IT" sz="2000" dirty="0" smtClean="0"/>
              <a:t>In termini di </a:t>
            </a:r>
            <a:r>
              <a:rPr lang="it-IT" sz="2000" b="1" dirty="0" smtClean="0">
                <a:solidFill>
                  <a:srgbClr val="FD4F00"/>
                </a:solidFill>
              </a:rPr>
              <a:t>giornate di contratto</a:t>
            </a:r>
            <a:r>
              <a:rPr lang="it-IT" sz="2000" dirty="0" smtClean="0"/>
              <a:t>, nell’ambito </a:t>
            </a:r>
            <a:r>
              <a:rPr lang="it-IT" sz="2000" dirty="0"/>
              <a:t>del lavoro dipendente e del lavoro </a:t>
            </a:r>
            <a:r>
              <a:rPr lang="it-IT" sz="2000" dirty="0" smtClean="0"/>
              <a:t>parasubordinato: </a:t>
            </a:r>
          </a:p>
          <a:p>
            <a:pPr marL="457200" indent="-457200">
              <a:buClr>
                <a:srgbClr val="FD4F00"/>
              </a:buClr>
              <a:buFont typeface="Wingdings" panose="05000000000000000000" pitchFamily="2" charset="2"/>
              <a:buChar char="§"/>
            </a:pPr>
            <a:endParaRPr lang="it-IT" sz="2000" b="1" dirty="0">
              <a:solidFill>
                <a:srgbClr val="FD4F00"/>
              </a:solidFill>
            </a:endParaRPr>
          </a:p>
          <a:p>
            <a:pPr marL="457200" indent="-457200">
              <a:buClr>
                <a:srgbClr val="FD4F00"/>
              </a:buClr>
              <a:buFont typeface="Wingdings" panose="05000000000000000000" pitchFamily="2" charset="2"/>
              <a:buChar char="§"/>
            </a:pPr>
            <a:r>
              <a:rPr lang="it-IT" sz="2000" b="1" dirty="0" smtClean="0">
                <a:solidFill>
                  <a:srgbClr val="FD4F00"/>
                </a:solidFill>
              </a:rPr>
              <a:t>nel </a:t>
            </a:r>
            <a:r>
              <a:rPr lang="it-IT" sz="2000" b="1" dirty="0">
                <a:solidFill>
                  <a:srgbClr val="FD4F00"/>
                </a:solidFill>
              </a:rPr>
              <a:t>corso del 2017</a:t>
            </a:r>
            <a:r>
              <a:rPr lang="it-IT" sz="2000" dirty="0"/>
              <a:t> </a:t>
            </a:r>
            <a:r>
              <a:rPr lang="it-IT" sz="2000" dirty="0" smtClean="0"/>
              <a:t>in Emilia-Romagna il tridente creativo ha generato 38,7 </a:t>
            </a:r>
            <a:r>
              <a:rPr lang="it-IT" sz="2000" dirty="0"/>
              <a:t>milioni di giornate di contratto – pari a circa l’8,5% delle giornate di contratto dell’intero sistema produttivo regionale</a:t>
            </a:r>
            <a:r>
              <a:rPr lang="it-IT" sz="2000" dirty="0" smtClean="0"/>
              <a:t>.</a:t>
            </a:r>
          </a:p>
          <a:p>
            <a:pPr marL="457200" indent="-457200">
              <a:buClr>
                <a:srgbClr val="FD4F00"/>
              </a:buClr>
              <a:buFont typeface="Wingdings" panose="05000000000000000000" pitchFamily="2" charset="2"/>
              <a:buChar char="§"/>
            </a:pPr>
            <a:r>
              <a:rPr lang="it-IT" sz="2000" dirty="0" smtClean="0"/>
              <a:t>Dinamica in leggera crescita </a:t>
            </a:r>
            <a:r>
              <a:rPr lang="it-IT" sz="2000" b="1" dirty="0" smtClean="0">
                <a:solidFill>
                  <a:srgbClr val="FD4F00"/>
                </a:solidFill>
              </a:rPr>
              <a:t>rispetto al 2014</a:t>
            </a:r>
            <a:r>
              <a:rPr lang="it-IT" sz="2000" dirty="0"/>
              <a:t> </a:t>
            </a: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39" y="1132110"/>
            <a:ext cx="3929503" cy="5065487"/>
          </a:xfrm>
          <a:prstGeom prst="rect">
            <a:avLst/>
          </a:prstGeom>
        </p:spPr>
      </p:pic>
    </p:spTree>
    <p:extLst>
      <p:ext uri="{BB962C8B-B14F-4D97-AF65-F5344CB8AC3E}">
        <p14:creationId xmlns:p14="http://schemas.microsoft.com/office/powerpoint/2010/main" val="52836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pic>
        <p:nvPicPr>
          <p:cNvPr id="6" name="Immagine 5"/>
          <p:cNvPicPr>
            <a:picLocks noChangeAspect="1"/>
          </p:cNvPicPr>
          <p:nvPr/>
        </p:nvPicPr>
        <p:blipFill>
          <a:blip r:embed="rId6"/>
          <a:stretch>
            <a:fillRect/>
          </a:stretch>
        </p:blipFill>
        <p:spPr>
          <a:xfrm>
            <a:off x="90820" y="2410175"/>
            <a:ext cx="4396120" cy="3035416"/>
          </a:xfrm>
          <a:prstGeom prst="rect">
            <a:avLst/>
          </a:prstGeom>
        </p:spPr>
      </p:pic>
      <p:sp>
        <p:nvSpPr>
          <p:cNvPr id="7" name="CasellaDiTesto 6"/>
          <p:cNvSpPr txBox="1"/>
          <p:nvPr/>
        </p:nvSpPr>
        <p:spPr>
          <a:xfrm>
            <a:off x="618470" y="1763844"/>
            <a:ext cx="3518143" cy="646331"/>
          </a:xfrm>
          <a:prstGeom prst="rect">
            <a:avLst/>
          </a:prstGeom>
          <a:noFill/>
        </p:spPr>
        <p:txBody>
          <a:bodyPr wrap="none" rtlCol="0">
            <a:spAutoFit/>
          </a:bodyPr>
          <a:lstStyle/>
          <a:p>
            <a:pPr algn="ctr"/>
            <a:r>
              <a:rPr lang="it-IT" b="1" dirty="0" smtClean="0"/>
              <a:t>Lavoratori con professioni creative </a:t>
            </a:r>
          </a:p>
          <a:p>
            <a:pPr algn="ctr"/>
            <a:r>
              <a:rPr lang="it-IT" b="1" dirty="0" smtClean="0"/>
              <a:t>per </a:t>
            </a:r>
            <a:r>
              <a:rPr lang="it-IT" b="1" i="1" dirty="0" err="1" smtClean="0"/>
              <a:t>skill</a:t>
            </a:r>
            <a:r>
              <a:rPr lang="it-IT" b="1" i="1" dirty="0" smtClean="0"/>
              <a:t> </a:t>
            </a:r>
            <a:r>
              <a:rPr lang="it-IT" b="1" dirty="0" smtClean="0"/>
              <a:t>(2017)</a:t>
            </a:r>
          </a:p>
        </p:txBody>
      </p:sp>
      <p:sp>
        <p:nvSpPr>
          <p:cNvPr id="9" name="Rettangolo 8"/>
          <p:cNvSpPr/>
          <p:nvPr/>
        </p:nvSpPr>
        <p:spPr>
          <a:xfrm>
            <a:off x="465826" y="6537682"/>
            <a:ext cx="5418377" cy="261610"/>
          </a:xfrm>
          <a:prstGeom prst="rect">
            <a:avLst/>
          </a:prstGeom>
        </p:spPr>
        <p:txBody>
          <a:bodyPr wrap="square">
            <a:spAutoFit/>
          </a:bodyPr>
          <a:lstStyle/>
          <a:p>
            <a:r>
              <a:rPr lang="it-IT" sz="1100" i="1" kern="1000" dirty="0" smtClean="0">
                <a:solidFill>
                  <a:srgbClr val="000000"/>
                </a:solidFill>
                <a:latin typeface="Segoe UI Semilight" panose="020B0402040204020203" pitchFamily="34" charset="0"/>
                <a:ea typeface="Calibri" panose="020F0502020204030204" pitchFamily="34" charset="0"/>
              </a:rPr>
              <a:t>Elaborazioni </a:t>
            </a:r>
            <a:r>
              <a:rPr lang="it-IT" sz="1100" i="1" kern="1000" dirty="0">
                <a:solidFill>
                  <a:srgbClr val="000000"/>
                </a:solidFill>
                <a:latin typeface="Segoe UI Semilight" panose="020B0402040204020203" pitchFamily="34" charset="0"/>
                <a:ea typeface="Calibri" panose="020F0502020204030204" pitchFamily="34" charset="0"/>
              </a:rPr>
              <a:t>ERVET </a:t>
            </a:r>
            <a:r>
              <a:rPr lang="it-IT" sz="1100" i="1" kern="1000" dirty="0" smtClean="0">
                <a:solidFill>
                  <a:srgbClr val="000000"/>
                </a:solidFill>
                <a:latin typeface="Segoe UI Semilight" panose="020B0402040204020203" pitchFamily="34" charset="0"/>
                <a:ea typeface="Calibri" panose="020F0502020204030204" pitchFamily="34" charset="0"/>
              </a:rPr>
              <a:t>su dati SILER</a:t>
            </a:r>
            <a:endParaRPr lang="it-IT" sz="1100" i="1" dirty="0"/>
          </a:p>
        </p:txBody>
      </p:sp>
      <p:sp>
        <p:nvSpPr>
          <p:cNvPr id="11" name="CasellaDiTesto 10"/>
          <p:cNvSpPr txBox="1"/>
          <p:nvPr/>
        </p:nvSpPr>
        <p:spPr>
          <a:xfrm>
            <a:off x="4697051" y="2087009"/>
            <a:ext cx="4210493" cy="3477875"/>
          </a:xfrm>
          <a:prstGeom prst="rect">
            <a:avLst/>
          </a:prstGeom>
          <a:noFill/>
        </p:spPr>
        <p:txBody>
          <a:bodyPr wrap="square" rtlCol="0">
            <a:spAutoFit/>
          </a:bodyPr>
          <a:lstStyle/>
          <a:p>
            <a:pPr marL="457200" indent="-457200">
              <a:buFont typeface="Wingdings" panose="05000000000000000000" pitchFamily="2" charset="2"/>
              <a:buChar char="§"/>
            </a:pPr>
            <a:r>
              <a:rPr lang="it-IT" sz="2200" dirty="0" smtClean="0"/>
              <a:t>Le industrie </a:t>
            </a:r>
            <a:r>
              <a:rPr lang="it-IT" sz="2200" dirty="0"/>
              <a:t>culturali e creative impiegano una forza lavoro mediamente </a:t>
            </a:r>
            <a:r>
              <a:rPr lang="it-IT" sz="2200" b="1" dirty="0">
                <a:solidFill>
                  <a:srgbClr val="FD4F00"/>
                </a:solidFill>
              </a:rPr>
              <a:t>più giovane</a:t>
            </a:r>
            <a:r>
              <a:rPr lang="it-IT" sz="2200" dirty="0"/>
              <a:t> rispetto a quella dell’intera regione e che evidenzia </a:t>
            </a:r>
            <a:r>
              <a:rPr lang="it-IT" sz="2200" b="1" dirty="0">
                <a:solidFill>
                  <a:srgbClr val="FD4F00"/>
                </a:solidFill>
              </a:rPr>
              <a:t>livelli di </a:t>
            </a:r>
            <a:r>
              <a:rPr lang="it-IT" sz="2200" b="1" i="1" dirty="0" err="1">
                <a:solidFill>
                  <a:srgbClr val="FD4F00"/>
                </a:solidFill>
              </a:rPr>
              <a:t>skills</a:t>
            </a:r>
            <a:r>
              <a:rPr lang="it-IT" sz="2200" b="1" dirty="0">
                <a:solidFill>
                  <a:srgbClr val="FD4F00"/>
                </a:solidFill>
              </a:rPr>
              <a:t> </a:t>
            </a:r>
            <a:r>
              <a:rPr lang="it-IT" sz="2200" dirty="0"/>
              <a:t>(scolarizzazione formale + competenze professionali), superiori alla media della forza lavoro attiva in Emilia-Romagna. </a:t>
            </a:r>
          </a:p>
        </p:txBody>
      </p:sp>
    </p:spTree>
    <p:extLst>
      <p:ext uri="{BB962C8B-B14F-4D97-AF65-F5344CB8AC3E}">
        <p14:creationId xmlns:p14="http://schemas.microsoft.com/office/powerpoint/2010/main" val="268662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pic>
        <p:nvPicPr>
          <p:cNvPr id="9" name="Immagine 8"/>
          <p:cNvPicPr>
            <a:picLocks noChangeAspect="1"/>
          </p:cNvPicPr>
          <p:nvPr/>
        </p:nvPicPr>
        <p:blipFill>
          <a:blip r:embed="rId6"/>
          <a:stretch>
            <a:fillRect/>
          </a:stretch>
        </p:blipFill>
        <p:spPr>
          <a:xfrm>
            <a:off x="4598412" y="2003833"/>
            <a:ext cx="4217055" cy="1769782"/>
          </a:xfrm>
          <a:prstGeom prst="rect">
            <a:avLst/>
          </a:prstGeom>
        </p:spPr>
      </p:pic>
      <p:sp>
        <p:nvSpPr>
          <p:cNvPr id="2" name="CasellaDiTesto 1"/>
          <p:cNvSpPr txBox="1"/>
          <p:nvPr/>
        </p:nvSpPr>
        <p:spPr>
          <a:xfrm>
            <a:off x="508248" y="1975826"/>
            <a:ext cx="3543021" cy="2277547"/>
          </a:xfrm>
          <a:prstGeom prst="rect">
            <a:avLst/>
          </a:prstGeom>
          <a:solidFill>
            <a:schemeClr val="accent5"/>
          </a:solidFill>
        </p:spPr>
        <p:txBody>
          <a:bodyPr wrap="none" rtlCol="0">
            <a:spAutoFit/>
          </a:bodyPr>
          <a:lstStyle/>
          <a:p>
            <a:r>
              <a:rPr lang="it-IT" sz="1600" b="1" dirty="0" smtClean="0"/>
              <a:t>GRUPPO A </a:t>
            </a:r>
          </a:p>
          <a:p>
            <a:pPr marL="285750" indent="-285750">
              <a:buFont typeface="Wingdings" panose="05000000000000000000" pitchFamily="2" charset="2"/>
              <a:buChar char="§"/>
            </a:pPr>
            <a:r>
              <a:rPr lang="it-IT" sz="1400" dirty="0" smtClean="0"/>
              <a:t>Lavoro </a:t>
            </a:r>
            <a:r>
              <a:rPr lang="it-IT" sz="1400" dirty="0"/>
              <a:t>autonomo nello spettacolo</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Attività creative e artistiche</a:t>
            </a:r>
          </a:p>
          <a:p>
            <a:pPr marL="285750" indent="-285750">
              <a:buFont typeface="Wingdings" panose="05000000000000000000" pitchFamily="2" charset="2"/>
              <a:buChar char="§"/>
            </a:pPr>
            <a:r>
              <a:rPr lang="it-IT" sz="1400" dirty="0"/>
              <a:t>Software e informatica</a:t>
            </a:r>
          </a:p>
          <a:p>
            <a:pPr marL="285750" indent="-285750">
              <a:buFont typeface="Wingdings" panose="05000000000000000000" pitchFamily="2" charset="2"/>
              <a:buChar char="§"/>
            </a:pPr>
            <a:r>
              <a:rPr lang="it-IT" sz="1400" dirty="0"/>
              <a:t>Attività </a:t>
            </a:r>
            <a:r>
              <a:rPr lang="it-IT" sz="1400" dirty="0" smtClean="0"/>
              <a:t>di </a:t>
            </a:r>
            <a:r>
              <a:rPr lang="it-IT" sz="1400" dirty="0"/>
              <a:t>intrattenimento</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Specialisti in discipline artistico-espressive</a:t>
            </a:r>
          </a:p>
          <a:p>
            <a:pPr marL="285750" indent="-285750">
              <a:buFont typeface="Wingdings" panose="05000000000000000000" pitchFamily="2" charset="2"/>
              <a:buChar char="§"/>
            </a:pPr>
            <a:r>
              <a:rPr lang="it-IT" sz="1400" dirty="0"/>
              <a:t>Tecnici informatici </a:t>
            </a:r>
          </a:p>
          <a:p>
            <a:pPr marL="285750" indent="-285750">
              <a:buFont typeface="Wingdings" panose="05000000000000000000" pitchFamily="2" charset="2"/>
              <a:buChar char="§"/>
            </a:pPr>
            <a:r>
              <a:rPr lang="it-IT" sz="1400" dirty="0" smtClean="0"/>
              <a:t>Artigianato artistico</a:t>
            </a:r>
            <a:endParaRPr lang="it-IT" sz="1400" dirty="0"/>
          </a:p>
        </p:txBody>
      </p:sp>
      <p:sp>
        <p:nvSpPr>
          <p:cNvPr id="13" name="CasellaDiTesto 12"/>
          <p:cNvSpPr txBox="1"/>
          <p:nvPr/>
        </p:nvSpPr>
        <p:spPr>
          <a:xfrm>
            <a:off x="435069" y="4510980"/>
            <a:ext cx="3760342" cy="1415772"/>
          </a:xfrm>
          <a:prstGeom prst="rect">
            <a:avLst/>
          </a:prstGeom>
          <a:solidFill>
            <a:schemeClr val="accent2"/>
          </a:solidFill>
        </p:spPr>
        <p:txBody>
          <a:bodyPr wrap="square" rtlCol="0">
            <a:spAutoFit/>
          </a:bodyPr>
          <a:lstStyle/>
          <a:p>
            <a:r>
              <a:rPr lang="it-IT" sz="1600" b="1" dirty="0" smtClean="0"/>
              <a:t>GRUPPO B</a:t>
            </a:r>
          </a:p>
          <a:p>
            <a:pPr marL="285750" indent="-285750">
              <a:buFont typeface="Wingdings" panose="05000000000000000000" pitchFamily="2" charset="2"/>
              <a:buChar char="§"/>
            </a:pPr>
            <a:r>
              <a:rPr lang="it-IT" sz="1400" dirty="0"/>
              <a:t>Lavoro dipendente</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Abbigliamento e accessori</a:t>
            </a:r>
          </a:p>
          <a:p>
            <a:pPr marL="285750" indent="-285750">
              <a:buFont typeface="Wingdings" panose="05000000000000000000" pitchFamily="2" charset="2"/>
              <a:buChar char="§"/>
            </a:pPr>
            <a:r>
              <a:rPr lang="it-IT" sz="1400" dirty="0"/>
              <a:t>Industria meccanica</a:t>
            </a:r>
          </a:p>
          <a:p>
            <a:pPr marL="285750" indent="-285750">
              <a:buFont typeface="Wingdings" panose="05000000000000000000" pitchFamily="2" charset="2"/>
              <a:buChar char="§"/>
            </a:pPr>
            <a:r>
              <a:rPr lang="it-IT" sz="1400" dirty="0"/>
              <a:t>Prodotti in ceramica</a:t>
            </a:r>
          </a:p>
        </p:txBody>
      </p:sp>
      <p:sp>
        <p:nvSpPr>
          <p:cNvPr id="16" name="CasellaDiTesto 15"/>
          <p:cNvSpPr txBox="1"/>
          <p:nvPr/>
        </p:nvSpPr>
        <p:spPr>
          <a:xfrm>
            <a:off x="4598412" y="4510980"/>
            <a:ext cx="4217055" cy="1415772"/>
          </a:xfrm>
          <a:prstGeom prst="rect">
            <a:avLst/>
          </a:prstGeom>
          <a:solidFill>
            <a:schemeClr val="bg2">
              <a:lumMod val="90000"/>
            </a:schemeClr>
          </a:solidFill>
        </p:spPr>
        <p:txBody>
          <a:bodyPr wrap="square" rtlCol="0">
            <a:spAutoFit/>
          </a:bodyPr>
          <a:lstStyle/>
          <a:p>
            <a:r>
              <a:rPr lang="it-IT" sz="1600" b="1" dirty="0" smtClean="0"/>
              <a:t>GRUPPO C</a:t>
            </a:r>
          </a:p>
          <a:p>
            <a:pPr marL="285750" indent="-285750">
              <a:buFont typeface="Wingdings" panose="05000000000000000000" pitchFamily="2" charset="2"/>
              <a:buChar char="§"/>
            </a:pPr>
            <a:r>
              <a:rPr lang="it-IT" sz="1400" dirty="0"/>
              <a:t>Donne</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Attività di segreteria</a:t>
            </a:r>
          </a:p>
          <a:p>
            <a:pPr marL="285750" indent="-285750">
              <a:buFont typeface="Wingdings" panose="05000000000000000000" pitchFamily="2" charset="2"/>
              <a:buChar char="§"/>
            </a:pPr>
            <a:r>
              <a:rPr lang="it-IT" sz="1400" dirty="0"/>
              <a:t>Addetti alle vendite</a:t>
            </a:r>
          </a:p>
          <a:p>
            <a:pPr marL="285750" indent="-285750">
              <a:buFont typeface="Wingdings" panose="05000000000000000000" pitchFamily="2" charset="2"/>
              <a:buChar char="§"/>
            </a:pPr>
            <a:r>
              <a:rPr lang="it-IT" sz="1400" dirty="0"/>
              <a:t>Tecnici dell’organizzazione e amministrazione</a:t>
            </a:r>
          </a:p>
        </p:txBody>
      </p:sp>
    </p:spTree>
    <p:extLst>
      <p:ext uri="{BB962C8B-B14F-4D97-AF65-F5344CB8AC3E}">
        <p14:creationId xmlns:p14="http://schemas.microsoft.com/office/powerpoint/2010/main" val="382138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2054"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pic>
        <p:nvPicPr>
          <p:cNvPr id="2" name="Segnaposto contenuto 1"/>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1131071" y="2505075"/>
            <a:ext cx="2867070" cy="3684588"/>
          </a:xfrm>
        </p:spPr>
      </p:pic>
      <p:sp>
        <p:nvSpPr>
          <p:cNvPr id="6" name="Segnaposto contenuto 5"/>
          <p:cNvSpPr>
            <a:spLocks noGrp="1"/>
          </p:cNvSpPr>
          <p:nvPr>
            <p:ph sz="quarter" idx="4"/>
          </p:nvPr>
        </p:nvSpPr>
        <p:spPr/>
        <p:txBody>
          <a:bodyPr/>
          <a:lstStyle/>
          <a:p>
            <a:r>
              <a:rPr lang="it-IT" dirty="0" smtClean="0"/>
              <a:t>Ogni volta che vedo un numero, mi viene un dubbio</a:t>
            </a:r>
            <a:endParaRPr lang="it-IT" dirty="0"/>
          </a:p>
        </p:txBody>
      </p:sp>
    </p:spTree>
    <p:extLst>
      <p:ext uri="{BB962C8B-B14F-4D97-AF65-F5344CB8AC3E}">
        <p14:creationId xmlns:p14="http://schemas.microsoft.com/office/powerpoint/2010/main" val="257903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3" name="CasellaDiTesto 12"/>
          <p:cNvSpPr txBox="1"/>
          <p:nvPr/>
        </p:nvSpPr>
        <p:spPr>
          <a:xfrm>
            <a:off x="1616488" y="2314971"/>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SETTORI</a:t>
            </a:r>
            <a:endParaRPr lang="it-IT" sz="4000" b="1" dirty="0">
              <a:solidFill>
                <a:schemeClr val="bg1"/>
              </a:solidFill>
            </a:endParaRPr>
          </a:p>
        </p:txBody>
      </p:sp>
      <p:sp>
        <p:nvSpPr>
          <p:cNvPr id="20" name="CasellaDiTesto 19"/>
          <p:cNvSpPr txBox="1"/>
          <p:nvPr/>
        </p:nvSpPr>
        <p:spPr>
          <a:xfrm>
            <a:off x="1616488" y="3194994"/>
            <a:ext cx="4519922" cy="707886"/>
          </a:xfrm>
          <a:prstGeom prst="rect">
            <a:avLst/>
          </a:prstGeom>
          <a:solidFill>
            <a:schemeClr val="bg1">
              <a:lumMod val="50000"/>
            </a:schemeClr>
          </a:solidFill>
        </p:spPr>
        <p:txBody>
          <a:bodyPr wrap="square" rtlCol="0">
            <a:spAutoFit/>
          </a:bodyPr>
          <a:lstStyle/>
          <a:p>
            <a:pPr algn="ctr"/>
            <a:r>
              <a:rPr lang="it-IT" sz="4000" b="1" dirty="0" smtClean="0">
                <a:solidFill>
                  <a:schemeClr val="bg1"/>
                </a:solidFill>
              </a:rPr>
              <a:t>LAVORO</a:t>
            </a:r>
            <a:endParaRPr lang="it-IT" sz="4000" b="1" dirty="0">
              <a:solidFill>
                <a:schemeClr val="bg1"/>
              </a:solidFill>
            </a:endParaRPr>
          </a:p>
        </p:txBody>
      </p:sp>
      <p:sp>
        <p:nvSpPr>
          <p:cNvPr id="22" name="CasellaDiTesto 21"/>
          <p:cNvSpPr txBox="1"/>
          <p:nvPr/>
        </p:nvSpPr>
        <p:spPr>
          <a:xfrm>
            <a:off x="1616488" y="4140201"/>
            <a:ext cx="4519922" cy="707886"/>
          </a:xfrm>
          <a:prstGeom prst="rect">
            <a:avLst/>
          </a:prstGeom>
          <a:solidFill>
            <a:srgbClr val="FD4F00"/>
          </a:solidFill>
        </p:spPr>
        <p:txBody>
          <a:bodyPr wrap="square" rtlCol="0">
            <a:spAutoFit/>
          </a:bodyPr>
          <a:lstStyle/>
          <a:p>
            <a:pPr algn="ctr"/>
            <a:r>
              <a:rPr lang="it-IT" sz="4000" b="1" dirty="0" smtClean="0">
                <a:solidFill>
                  <a:schemeClr val="bg1"/>
                </a:solidFill>
              </a:rPr>
              <a:t>SCENARI</a:t>
            </a:r>
            <a:endParaRPr lang="it-IT" sz="4000" b="1" dirty="0">
              <a:solidFill>
                <a:schemeClr val="bg1"/>
              </a:solidFill>
            </a:endParaRPr>
          </a:p>
        </p:txBody>
      </p:sp>
      <p:pic>
        <p:nvPicPr>
          <p:cNvPr id="9" name="Immagine 8">
            <a:extLst>
              <a:ext uri="{FF2B5EF4-FFF2-40B4-BE49-F238E27FC236}">
                <a16:creationId xmlns:a16="http://schemas.microsoft.com/office/drawing/2014/main" xmlns="" id="{8359AB71-AE55-47FE-98D7-3695881FDA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416" t="35487" r="26551"/>
          <a:stretch/>
        </p:blipFill>
        <p:spPr>
          <a:xfrm rot="10800000">
            <a:off x="6136410" y="2314971"/>
            <a:ext cx="2838986" cy="2599615"/>
          </a:xfrm>
          <a:prstGeom prst="rect">
            <a:avLst/>
          </a:prstGeom>
        </p:spPr>
      </p:pic>
      <p:sp>
        <p:nvSpPr>
          <p:cNvPr id="2" name="Ovale 1"/>
          <p:cNvSpPr/>
          <p:nvPr/>
        </p:nvSpPr>
        <p:spPr>
          <a:xfrm>
            <a:off x="780351" y="2324215"/>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1</a:t>
            </a:r>
          </a:p>
        </p:txBody>
      </p:sp>
      <p:sp>
        <p:nvSpPr>
          <p:cNvPr id="11" name="Ovale 10"/>
          <p:cNvSpPr/>
          <p:nvPr/>
        </p:nvSpPr>
        <p:spPr>
          <a:xfrm>
            <a:off x="780351" y="3204238"/>
            <a:ext cx="698642" cy="6986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2</a:t>
            </a:r>
            <a:endParaRPr lang="it-IT" sz="2400" b="1" dirty="0"/>
          </a:p>
        </p:txBody>
      </p:sp>
      <p:sp>
        <p:nvSpPr>
          <p:cNvPr id="12" name="Ovale 11"/>
          <p:cNvSpPr/>
          <p:nvPr/>
        </p:nvSpPr>
        <p:spPr>
          <a:xfrm>
            <a:off x="780351" y="4149445"/>
            <a:ext cx="698642" cy="698642"/>
          </a:xfrm>
          <a:prstGeom prst="ellipse">
            <a:avLst/>
          </a:prstGeom>
          <a:solidFill>
            <a:srgbClr val="FD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3</a:t>
            </a:r>
            <a:endParaRPr lang="it-IT" sz="2400" b="1" dirty="0"/>
          </a:p>
        </p:txBody>
      </p:sp>
    </p:spTree>
    <p:extLst>
      <p:ext uri="{BB962C8B-B14F-4D97-AF65-F5344CB8AC3E}">
        <p14:creationId xmlns:p14="http://schemas.microsoft.com/office/powerpoint/2010/main" val="329744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9" name="CasellaDiTesto 8"/>
          <p:cNvSpPr txBox="1"/>
          <p:nvPr/>
        </p:nvSpPr>
        <p:spPr>
          <a:xfrm>
            <a:off x="4572000" y="1768032"/>
            <a:ext cx="4210493" cy="4401205"/>
          </a:xfrm>
          <a:prstGeom prst="rect">
            <a:avLst/>
          </a:prstGeom>
          <a:noFill/>
        </p:spPr>
        <p:txBody>
          <a:bodyPr wrap="square" rtlCol="0">
            <a:spAutoFit/>
          </a:bodyPr>
          <a:lstStyle/>
          <a:p>
            <a:pPr marL="342900" indent="-342900">
              <a:buFont typeface="Wingdings" panose="05000000000000000000" pitchFamily="2" charset="2"/>
              <a:buChar char="§"/>
            </a:pPr>
            <a:r>
              <a:rPr lang="it-IT" sz="2000" dirty="0" smtClean="0"/>
              <a:t>Il </a:t>
            </a:r>
            <a:r>
              <a:rPr lang="it-IT" sz="2000" b="1" dirty="0" smtClean="0">
                <a:solidFill>
                  <a:srgbClr val="FD4F00"/>
                </a:solidFill>
              </a:rPr>
              <a:t>VA prodotto </a:t>
            </a:r>
            <a:r>
              <a:rPr lang="it-IT" sz="2000" dirty="0" smtClean="0"/>
              <a:t>nel 2017 dai settori ICC è stimato in regione in oltre 7 miliardi di euro, pari al 5,4% del valore aggiunto totale. Le </a:t>
            </a:r>
            <a:r>
              <a:rPr lang="it-IT" sz="2000" b="1" dirty="0" smtClean="0">
                <a:solidFill>
                  <a:srgbClr val="FD4F00"/>
                </a:solidFill>
              </a:rPr>
              <a:t>Unità di Lavoro</a:t>
            </a:r>
            <a:r>
              <a:rPr lang="it-IT" sz="2000" dirty="0" smtClean="0"/>
              <a:t> (ULA) ICC rappresentano il 6,9% del totale.</a:t>
            </a:r>
          </a:p>
          <a:p>
            <a:pPr marL="342900" indent="-342900">
              <a:buFont typeface="Wingdings" panose="05000000000000000000" pitchFamily="2" charset="2"/>
              <a:buChar char="§"/>
            </a:pPr>
            <a:endParaRPr lang="it-IT" sz="2000" dirty="0" smtClean="0"/>
          </a:p>
          <a:p>
            <a:pPr marL="342900" indent="-342900">
              <a:buFont typeface="Wingdings" panose="05000000000000000000" pitchFamily="2" charset="2"/>
              <a:buChar char="§"/>
            </a:pPr>
            <a:r>
              <a:rPr lang="it-IT" sz="2000" dirty="0" smtClean="0"/>
              <a:t>Nel </a:t>
            </a:r>
            <a:r>
              <a:rPr lang="it-IT" sz="2000" b="1" dirty="0" smtClean="0">
                <a:solidFill>
                  <a:srgbClr val="FD4F00"/>
                </a:solidFill>
              </a:rPr>
              <a:t>periodo 2018-2020 </a:t>
            </a:r>
            <a:r>
              <a:rPr lang="it-IT" sz="2000" dirty="0" smtClean="0"/>
              <a:t>per i settori ICC regionali si stima una crescita media annua pari a +1,7% per il </a:t>
            </a:r>
            <a:r>
              <a:rPr lang="it-IT" sz="2000" b="1" dirty="0">
                <a:solidFill>
                  <a:srgbClr val="FD4F00"/>
                </a:solidFill>
              </a:rPr>
              <a:t>valore aggiunto </a:t>
            </a:r>
            <a:r>
              <a:rPr lang="it-IT" sz="2000" dirty="0" smtClean="0"/>
              <a:t>(+1,6% per l’economia regionale) e a +0,9% per le </a:t>
            </a:r>
            <a:r>
              <a:rPr lang="it-IT" sz="2000" b="1" dirty="0" smtClean="0">
                <a:solidFill>
                  <a:srgbClr val="FD4F00"/>
                </a:solidFill>
              </a:rPr>
              <a:t>unità di lavoro </a:t>
            </a:r>
            <a:r>
              <a:rPr lang="it-IT" sz="2000" dirty="0" smtClean="0"/>
              <a:t>(+0,5% per l’economia totale)</a:t>
            </a:r>
            <a:endParaRPr lang="it-IT" sz="2000" dirty="0"/>
          </a:p>
        </p:txBody>
      </p:sp>
      <p:grpSp>
        <p:nvGrpSpPr>
          <p:cNvPr id="7" name="Gruppo 6"/>
          <p:cNvGrpSpPr/>
          <p:nvPr/>
        </p:nvGrpSpPr>
        <p:grpSpPr>
          <a:xfrm>
            <a:off x="335280" y="2163207"/>
            <a:ext cx="4084320" cy="3765218"/>
            <a:chOff x="355600" y="2404019"/>
            <a:chExt cx="4084320" cy="3765218"/>
          </a:xfrm>
        </p:grpSpPr>
        <p:grpSp>
          <p:nvGrpSpPr>
            <p:cNvPr id="5" name="Gruppo 4"/>
            <p:cNvGrpSpPr/>
            <p:nvPr/>
          </p:nvGrpSpPr>
          <p:grpSpPr>
            <a:xfrm>
              <a:off x="355600" y="2404019"/>
              <a:ext cx="3230880" cy="3765218"/>
              <a:chOff x="609600" y="1981431"/>
              <a:chExt cx="3230880" cy="3765218"/>
            </a:xfrm>
          </p:grpSpPr>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981431"/>
                <a:ext cx="3230880" cy="3765218"/>
              </a:xfrm>
              <a:prstGeom prst="rect">
                <a:avLst/>
              </a:prstGeom>
            </p:spPr>
          </p:pic>
          <p:sp>
            <p:nvSpPr>
              <p:cNvPr id="3" name="CasellaDiTesto 2"/>
              <p:cNvSpPr txBox="1"/>
              <p:nvPr/>
            </p:nvSpPr>
            <p:spPr>
              <a:xfrm>
                <a:off x="1463040" y="2722880"/>
                <a:ext cx="641522" cy="369332"/>
              </a:xfrm>
              <a:prstGeom prst="rect">
                <a:avLst/>
              </a:prstGeom>
              <a:noFill/>
            </p:spPr>
            <p:txBody>
              <a:bodyPr wrap="none" rtlCol="0">
                <a:spAutoFit/>
              </a:bodyPr>
              <a:lstStyle/>
              <a:p>
                <a:r>
                  <a:rPr lang="it-IT" b="1" dirty="0" smtClean="0">
                    <a:solidFill>
                      <a:schemeClr val="bg1"/>
                    </a:solidFill>
                  </a:rPr>
                  <a:t>7,8%</a:t>
                </a:r>
                <a:endParaRPr lang="it-IT" b="1" dirty="0">
                  <a:solidFill>
                    <a:schemeClr val="bg1"/>
                  </a:solidFill>
                </a:endParaRPr>
              </a:p>
            </p:txBody>
          </p:sp>
        </p:grpSp>
        <p:sp>
          <p:nvSpPr>
            <p:cNvPr id="4" name="CasellaDiTesto 3"/>
            <p:cNvSpPr txBox="1"/>
            <p:nvPr/>
          </p:nvSpPr>
          <p:spPr>
            <a:xfrm>
              <a:off x="2153920" y="2991580"/>
              <a:ext cx="2286000" cy="523220"/>
            </a:xfrm>
            <a:prstGeom prst="rect">
              <a:avLst/>
            </a:prstGeom>
            <a:noFill/>
            <a:ln>
              <a:solidFill>
                <a:schemeClr val="bg1">
                  <a:lumMod val="50000"/>
                </a:schemeClr>
              </a:solidFill>
            </a:ln>
          </p:spPr>
          <p:txBody>
            <a:bodyPr wrap="square" rtlCol="0">
              <a:spAutoFit/>
            </a:bodyPr>
            <a:lstStyle/>
            <a:p>
              <a:r>
                <a:rPr lang="it-IT" sz="1400" b="1" dirty="0" smtClean="0">
                  <a:solidFill>
                    <a:schemeClr val="bg1">
                      <a:lumMod val="50000"/>
                    </a:schemeClr>
                  </a:solidFill>
                </a:rPr>
                <a:t>VA ICC dell’Emilia-Romagna sul totale nazionale </a:t>
              </a:r>
              <a:endParaRPr lang="it-IT" sz="1400" b="1" dirty="0">
                <a:solidFill>
                  <a:schemeClr val="bg1">
                    <a:lumMod val="50000"/>
                  </a:schemeClr>
                </a:solidFill>
              </a:endParaRPr>
            </a:p>
          </p:txBody>
        </p:sp>
      </p:grpSp>
    </p:spTree>
    <p:extLst>
      <p:ext uri="{BB962C8B-B14F-4D97-AF65-F5344CB8AC3E}">
        <p14:creationId xmlns:p14="http://schemas.microsoft.com/office/powerpoint/2010/main" val="166959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13" name="CasellaDiTesto 12"/>
          <p:cNvSpPr txBox="1"/>
          <p:nvPr/>
        </p:nvSpPr>
        <p:spPr>
          <a:xfrm>
            <a:off x="3347986" y="3359603"/>
            <a:ext cx="2906565" cy="646331"/>
          </a:xfrm>
          <a:prstGeom prst="rect">
            <a:avLst/>
          </a:prstGeom>
          <a:noFill/>
        </p:spPr>
        <p:txBody>
          <a:bodyPr wrap="none" rtlCol="0">
            <a:spAutoFit/>
          </a:bodyPr>
          <a:lstStyle/>
          <a:p>
            <a:r>
              <a:rPr lang="it-IT" sz="3600" b="1" dirty="0" smtClean="0"/>
              <a:t>LE POLITICHE  </a:t>
            </a:r>
            <a:endParaRPr lang="it-IT" sz="3600" b="1" dirty="0"/>
          </a:p>
        </p:txBody>
      </p:sp>
      <p:sp>
        <p:nvSpPr>
          <p:cNvPr id="6" name="CasellaDiTesto 5"/>
          <p:cNvSpPr txBox="1"/>
          <p:nvPr/>
        </p:nvSpPr>
        <p:spPr>
          <a:xfrm>
            <a:off x="3819924" y="1468500"/>
            <a:ext cx="1797698" cy="861774"/>
          </a:xfrm>
          <a:prstGeom prst="rect">
            <a:avLst/>
          </a:prstGeom>
          <a:solidFill>
            <a:srgbClr val="FD4F00"/>
          </a:solidFill>
        </p:spPr>
        <p:txBody>
          <a:bodyPr wrap="square" rtlCol="0">
            <a:spAutoFit/>
          </a:bodyPr>
          <a:lstStyle/>
          <a:p>
            <a:pPr algn="ctr"/>
            <a:r>
              <a:rPr lang="it-IT" sz="1600" b="1" dirty="0" smtClean="0">
                <a:solidFill>
                  <a:schemeClr val="bg1"/>
                </a:solidFill>
              </a:rPr>
              <a:t>COMPETENZA</a:t>
            </a:r>
          </a:p>
          <a:p>
            <a:pPr algn="ctr"/>
            <a:r>
              <a:rPr lang="it-IT" sz="1600" b="1" dirty="0" smtClean="0">
                <a:solidFill>
                  <a:schemeClr val="bg1"/>
                </a:solidFill>
              </a:rPr>
              <a:t>LAVORO </a:t>
            </a:r>
          </a:p>
          <a:p>
            <a:pPr algn="ctr"/>
            <a:r>
              <a:rPr lang="it-IT" sz="1600" b="1" dirty="0" smtClean="0">
                <a:solidFill>
                  <a:schemeClr val="bg1"/>
                </a:solidFill>
              </a:rPr>
              <a:t>CITTADINANZA</a:t>
            </a:r>
            <a:endParaRPr lang="it-IT" sz="1600" b="1" dirty="0">
              <a:solidFill>
                <a:schemeClr val="bg1"/>
              </a:solidFill>
            </a:endParaRPr>
          </a:p>
        </p:txBody>
      </p:sp>
      <p:sp>
        <p:nvSpPr>
          <p:cNvPr id="7" name="CasellaDiTesto 6"/>
          <p:cNvSpPr txBox="1"/>
          <p:nvPr/>
        </p:nvSpPr>
        <p:spPr>
          <a:xfrm>
            <a:off x="3819924" y="5327882"/>
            <a:ext cx="1797698" cy="830997"/>
          </a:xfrm>
          <a:prstGeom prst="rect">
            <a:avLst/>
          </a:prstGeom>
          <a:solidFill>
            <a:srgbClr val="FD4F00"/>
          </a:solidFill>
        </p:spPr>
        <p:txBody>
          <a:bodyPr wrap="square" rtlCol="0">
            <a:spAutoFit/>
          </a:bodyPr>
          <a:lstStyle/>
          <a:p>
            <a:pPr algn="ctr"/>
            <a:endParaRPr lang="it-IT" sz="1600" b="1" dirty="0" smtClean="0">
              <a:solidFill>
                <a:schemeClr val="bg1"/>
              </a:solidFill>
            </a:endParaRPr>
          </a:p>
          <a:p>
            <a:pPr algn="ctr"/>
            <a:r>
              <a:rPr lang="it-IT" sz="1600" b="1" dirty="0" smtClean="0">
                <a:solidFill>
                  <a:schemeClr val="bg1"/>
                </a:solidFill>
              </a:rPr>
              <a:t>IMPRESA</a:t>
            </a:r>
          </a:p>
          <a:p>
            <a:pPr algn="ctr"/>
            <a:endParaRPr lang="it-IT" sz="1600" b="1" dirty="0">
              <a:solidFill>
                <a:schemeClr val="bg1"/>
              </a:solidFill>
            </a:endParaRPr>
          </a:p>
        </p:txBody>
      </p:sp>
      <p:sp>
        <p:nvSpPr>
          <p:cNvPr id="9" name="CasellaDiTesto 8"/>
          <p:cNvSpPr txBox="1"/>
          <p:nvPr/>
        </p:nvSpPr>
        <p:spPr>
          <a:xfrm>
            <a:off x="7073971" y="3317620"/>
            <a:ext cx="1797698" cy="830997"/>
          </a:xfrm>
          <a:prstGeom prst="rect">
            <a:avLst/>
          </a:prstGeom>
          <a:solidFill>
            <a:srgbClr val="FD4F00"/>
          </a:solidFill>
        </p:spPr>
        <p:txBody>
          <a:bodyPr wrap="square" rtlCol="0">
            <a:spAutoFit/>
          </a:bodyPr>
          <a:lstStyle/>
          <a:p>
            <a:pPr algn="ctr"/>
            <a:endParaRPr lang="it-IT" sz="1600" b="1" dirty="0" smtClean="0">
              <a:solidFill>
                <a:schemeClr val="bg1"/>
              </a:solidFill>
            </a:endParaRPr>
          </a:p>
          <a:p>
            <a:pPr algn="ctr"/>
            <a:r>
              <a:rPr lang="it-IT" sz="1600" b="1" dirty="0" smtClean="0">
                <a:solidFill>
                  <a:schemeClr val="bg1"/>
                </a:solidFill>
              </a:rPr>
              <a:t>LUOGHI</a:t>
            </a:r>
          </a:p>
          <a:p>
            <a:pPr algn="ctr"/>
            <a:endParaRPr lang="it-IT" sz="1600" b="1" dirty="0">
              <a:solidFill>
                <a:schemeClr val="bg1"/>
              </a:solidFill>
            </a:endParaRPr>
          </a:p>
        </p:txBody>
      </p:sp>
      <p:sp>
        <p:nvSpPr>
          <p:cNvPr id="11" name="CasellaDiTesto 10"/>
          <p:cNvSpPr txBox="1"/>
          <p:nvPr/>
        </p:nvSpPr>
        <p:spPr>
          <a:xfrm>
            <a:off x="352777" y="3317619"/>
            <a:ext cx="1797698" cy="830997"/>
          </a:xfrm>
          <a:prstGeom prst="rect">
            <a:avLst/>
          </a:prstGeom>
          <a:solidFill>
            <a:srgbClr val="FD4F00"/>
          </a:solidFill>
        </p:spPr>
        <p:txBody>
          <a:bodyPr wrap="square" rtlCol="0">
            <a:spAutoFit/>
          </a:bodyPr>
          <a:lstStyle/>
          <a:p>
            <a:pPr algn="ctr"/>
            <a:endParaRPr lang="it-IT" sz="1600" b="1" dirty="0" smtClean="0">
              <a:solidFill>
                <a:schemeClr val="bg1"/>
              </a:solidFill>
            </a:endParaRPr>
          </a:p>
          <a:p>
            <a:pPr algn="ctr"/>
            <a:r>
              <a:rPr lang="it-IT" sz="1600" b="1" dirty="0" smtClean="0">
                <a:solidFill>
                  <a:schemeClr val="bg1"/>
                </a:solidFill>
              </a:rPr>
              <a:t>PARTECIPAZIONE</a:t>
            </a:r>
          </a:p>
          <a:p>
            <a:pPr algn="ctr"/>
            <a:endParaRPr lang="it-IT" sz="1600" b="1" dirty="0">
              <a:solidFill>
                <a:schemeClr val="bg1"/>
              </a:solidFill>
            </a:endParaRPr>
          </a:p>
        </p:txBody>
      </p:sp>
    </p:spTree>
    <p:extLst>
      <p:ext uri="{BB962C8B-B14F-4D97-AF65-F5344CB8AC3E}">
        <p14:creationId xmlns:p14="http://schemas.microsoft.com/office/powerpoint/2010/main" val="3651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6" name="CasellaDiTesto 5"/>
          <p:cNvSpPr txBox="1"/>
          <p:nvPr/>
        </p:nvSpPr>
        <p:spPr>
          <a:xfrm>
            <a:off x="3469049" y="1249312"/>
            <a:ext cx="1797698" cy="646331"/>
          </a:xfrm>
          <a:prstGeom prst="rect">
            <a:avLst/>
          </a:prstGeom>
          <a:solidFill>
            <a:srgbClr val="FD4F00"/>
          </a:solidFill>
        </p:spPr>
        <p:txBody>
          <a:bodyPr wrap="square" rtlCol="0">
            <a:spAutoFit/>
          </a:bodyPr>
          <a:lstStyle/>
          <a:p>
            <a:pPr algn="ctr"/>
            <a:r>
              <a:rPr lang="it-IT" sz="1200" b="1" dirty="0" smtClean="0">
                <a:solidFill>
                  <a:schemeClr val="bg1"/>
                </a:solidFill>
              </a:rPr>
              <a:t>COMPETENZA</a:t>
            </a:r>
          </a:p>
          <a:p>
            <a:pPr algn="ctr"/>
            <a:r>
              <a:rPr lang="it-IT" sz="1200" b="1" dirty="0" smtClean="0">
                <a:solidFill>
                  <a:schemeClr val="bg1"/>
                </a:solidFill>
              </a:rPr>
              <a:t>LAVORO </a:t>
            </a:r>
          </a:p>
          <a:p>
            <a:pPr algn="ctr"/>
            <a:r>
              <a:rPr lang="it-IT" sz="1200" b="1" dirty="0" smtClean="0">
                <a:solidFill>
                  <a:schemeClr val="bg1"/>
                </a:solidFill>
              </a:rPr>
              <a:t>CITTADINANZA</a:t>
            </a:r>
            <a:endParaRPr lang="it-IT" sz="1200" b="1" dirty="0">
              <a:solidFill>
                <a:schemeClr val="bg1"/>
              </a:solidFill>
            </a:endParaRPr>
          </a:p>
        </p:txBody>
      </p:sp>
      <p:sp>
        <p:nvSpPr>
          <p:cNvPr id="7" name="CasellaDiTesto 6"/>
          <p:cNvSpPr txBox="1"/>
          <p:nvPr/>
        </p:nvSpPr>
        <p:spPr>
          <a:xfrm>
            <a:off x="3588843" y="5497638"/>
            <a:ext cx="1797698" cy="646331"/>
          </a:xfrm>
          <a:prstGeom prst="rect">
            <a:avLst/>
          </a:prstGeom>
          <a:solidFill>
            <a:srgbClr val="FD4F00"/>
          </a:solidFill>
        </p:spPr>
        <p:txBody>
          <a:bodyPr wrap="square" rtlCol="0">
            <a:spAutoFit/>
          </a:bodyPr>
          <a:lstStyle/>
          <a:p>
            <a:pPr algn="ctr"/>
            <a:endParaRPr lang="it-IT" sz="1200" b="1" dirty="0" smtClean="0">
              <a:solidFill>
                <a:schemeClr val="bg1"/>
              </a:solidFill>
            </a:endParaRPr>
          </a:p>
          <a:p>
            <a:pPr algn="ctr"/>
            <a:r>
              <a:rPr lang="it-IT" sz="1200" b="1" dirty="0" smtClean="0">
                <a:solidFill>
                  <a:schemeClr val="bg1"/>
                </a:solidFill>
              </a:rPr>
              <a:t>IMPRESA</a:t>
            </a:r>
          </a:p>
          <a:p>
            <a:pPr algn="ctr"/>
            <a:endParaRPr lang="it-IT" sz="1200" b="1" dirty="0">
              <a:solidFill>
                <a:schemeClr val="bg1"/>
              </a:solidFill>
            </a:endParaRPr>
          </a:p>
        </p:txBody>
      </p:sp>
      <p:sp>
        <p:nvSpPr>
          <p:cNvPr id="9" name="CasellaDiTesto 8"/>
          <p:cNvSpPr txBox="1"/>
          <p:nvPr/>
        </p:nvSpPr>
        <p:spPr>
          <a:xfrm>
            <a:off x="7226804" y="3200485"/>
            <a:ext cx="1797698" cy="646331"/>
          </a:xfrm>
          <a:prstGeom prst="rect">
            <a:avLst/>
          </a:prstGeom>
          <a:solidFill>
            <a:srgbClr val="FD4F00"/>
          </a:solidFill>
        </p:spPr>
        <p:txBody>
          <a:bodyPr wrap="square" rtlCol="0">
            <a:spAutoFit/>
          </a:bodyPr>
          <a:lstStyle/>
          <a:p>
            <a:pPr algn="ctr"/>
            <a:endParaRPr lang="it-IT" sz="1200" b="1" dirty="0" smtClean="0">
              <a:solidFill>
                <a:schemeClr val="bg1"/>
              </a:solidFill>
            </a:endParaRPr>
          </a:p>
          <a:p>
            <a:pPr algn="ctr"/>
            <a:r>
              <a:rPr lang="it-IT" sz="1200" b="1" dirty="0" smtClean="0">
                <a:solidFill>
                  <a:schemeClr val="bg1"/>
                </a:solidFill>
              </a:rPr>
              <a:t>LUOGHI</a:t>
            </a:r>
          </a:p>
          <a:p>
            <a:pPr algn="ctr"/>
            <a:endParaRPr lang="it-IT" sz="1200" b="1" dirty="0">
              <a:solidFill>
                <a:schemeClr val="bg1"/>
              </a:solidFill>
            </a:endParaRPr>
          </a:p>
        </p:txBody>
      </p:sp>
      <p:sp>
        <p:nvSpPr>
          <p:cNvPr id="11" name="CasellaDiTesto 10"/>
          <p:cNvSpPr txBox="1"/>
          <p:nvPr/>
        </p:nvSpPr>
        <p:spPr>
          <a:xfrm>
            <a:off x="59254" y="3199430"/>
            <a:ext cx="1656777" cy="646331"/>
          </a:xfrm>
          <a:prstGeom prst="rect">
            <a:avLst/>
          </a:prstGeom>
          <a:solidFill>
            <a:srgbClr val="FD4F00"/>
          </a:solidFill>
        </p:spPr>
        <p:txBody>
          <a:bodyPr wrap="square" rtlCol="0">
            <a:spAutoFit/>
          </a:bodyPr>
          <a:lstStyle/>
          <a:p>
            <a:pPr algn="ctr"/>
            <a:endParaRPr lang="it-IT" sz="1200" b="1" dirty="0" smtClean="0">
              <a:solidFill>
                <a:schemeClr val="bg1"/>
              </a:solidFill>
            </a:endParaRPr>
          </a:p>
          <a:p>
            <a:pPr algn="ctr"/>
            <a:r>
              <a:rPr lang="it-IT" sz="1200" b="1" dirty="0" smtClean="0">
                <a:solidFill>
                  <a:schemeClr val="bg1"/>
                </a:solidFill>
              </a:rPr>
              <a:t>PARTECIPAZIONE</a:t>
            </a:r>
          </a:p>
          <a:p>
            <a:pPr algn="ctr"/>
            <a:endParaRPr lang="it-IT" sz="1200" b="1" dirty="0">
              <a:solidFill>
                <a:schemeClr val="bg1"/>
              </a:solidFill>
            </a:endParaRPr>
          </a:p>
        </p:txBody>
      </p:sp>
      <p:cxnSp>
        <p:nvCxnSpPr>
          <p:cNvPr id="3" name="Connettore 2 2"/>
          <p:cNvCxnSpPr>
            <a:stCxn id="9" idx="1"/>
            <a:endCxn id="6" idx="2"/>
          </p:cNvCxnSpPr>
          <p:nvPr/>
        </p:nvCxnSpPr>
        <p:spPr>
          <a:xfrm flipH="1" flipV="1">
            <a:off x="4367898" y="1895643"/>
            <a:ext cx="2858906" cy="1628008"/>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6" idx="2"/>
            <a:endCxn id="11" idx="3"/>
          </p:cNvCxnSpPr>
          <p:nvPr/>
        </p:nvCxnSpPr>
        <p:spPr>
          <a:xfrm flipH="1">
            <a:off x="1716031" y="1895643"/>
            <a:ext cx="2651867" cy="1626953"/>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11" idx="3"/>
            <a:endCxn id="7" idx="0"/>
          </p:cNvCxnSpPr>
          <p:nvPr/>
        </p:nvCxnSpPr>
        <p:spPr>
          <a:xfrm>
            <a:off x="1716031" y="3522596"/>
            <a:ext cx="2771661" cy="1975042"/>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7" idx="0"/>
            <a:endCxn id="9" idx="1"/>
          </p:cNvCxnSpPr>
          <p:nvPr/>
        </p:nvCxnSpPr>
        <p:spPr>
          <a:xfrm flipV="1">
            <a:off x="4487692" y="3523651"/>
            <a:ext cx="2739112" cy="1973987"/>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5889821" y="1707100"/>
            <a:ext cx="2631105" cy="1169551"/>
          </a:xfrm>
          <a:prstGeom prst="rect">
            <a:avLst/>
          </a:prstGeom>
          <a:noFill/>
        </p:spPr>
        <p:txBody>
          <a:bodyPr wrap="none" rtlCol="0">
            <a:spAutoFit/>
          </a:bodyPr>
          <a:lstStyle/>
          <a:p>
            <a:pPr marL="285750" indent="-285750">
              <a:buFont typeface="Wingdings" panose="05000000000000000000" pitchFamily="2" charset="2"/>
              <a:buChar char="§"/>
            </a:pPr>
            <a:r>
              <a:rPr lang="it-IT" sz="1400" b="1" dirty="0" smtClean="0"/>
              <a:t>Università-sistema formativo</a:t>
            </a:r>
          </a:p>
          <a:p>
            <a:pPr marL="285750" indent="-285750">
              <a:buFont typeface="Wingdings" panose="05000000000000000000" pitchFamily="2" charset="2"/>
              <a:buChar char="§"/>
            </a:pPr>
            <a:r>
              <a:rPr lang="it-IT" sz="1400" b="1" dirty="0" err="1" smtClean="0"/>
              <a:t>Makers</a:t>
            </a:r>
            <a:endParaRPr lang="it-IT" sz="1400" b="1" dirty="0" smtClean="0"/>
          </a:p>
          <a:p>
            <a:pPr marL="285750" indent="-285750">
              <a:buFont typeface="Wingdings" panose="05000000000000000000" pitchFamily="2" charset="2"/>
              <a:buChar char="§"/>
            </a:pPr>
            <a:r>
              <a:rPr lang="it-IT" sz="1400" b="1" dirty="0" err="1" smtClean="0"/>
              <a:t>Fab</a:t>
            </a:r>
            <a:r>
              <a:rPr lang="it-IT" sz="1400" b="1" dirty="0" smtClean="0"/>
              <a:t>-Lab</a:t>
            </a:r>
          </a:p>
          <a:p>
            <a:pPr marL="285750" indent="-285750">
              <a:buFont typeface="Wingdings" panose="05000000000000000000" pitchFamily="2" charset="2"/>
              <a:buChar char="§"/>
            </a:pPr>
            <a:r>
              <a:rPr lang="it-IT" sz="1400" b="1" dirty="0" smtClean="0"/>
              <a:t>Co-</a:t>
            </a:r>
            <a:r>
              <a:rPr lang="it-IT" sz="1400" b="1" dirty="0" err="1" smtClean="0"/>
              <a:t>working</a:t>
            </a:r>
            <a:endParaRPr lang="it-IT" sz="1400" b="1" dirty="0" smtClean="0"/>
          </a:p>
          <a:p>
            <a:pPr marL="285750" indent="-285750">
              <a:buFont typeface="Wingdings" panose="05000000000000000000" pitchFamily="2" charset="2"/>
              <a:buChar char="§"/>
            </a:pPr>
            <a:r>
              <a:rPr lang="it-IT" sz="1400" b="1" dirty="0" smtClean="0"/>
              <a:t>Laboratori aperti</a:t>
            </a:r>
            <a:endParaRPr lang="it-IT" sz="1400" b="1" dirty="0"/>
          </a:p>
        </p:txBody>
      </p:sp>
      <p:sp>
        <p:nvSpPr>
          <p:cNvPr id="29" name="CasellaDiTesto 28"/>
          <p:cNvSpPr txBox="1"/>
          <p:nvPr/>
        </p:nvSpPr>
        <p:spPr>
          <a:xfrm>
            <a:off x="3811925" y="6206859"/>
            <a:ext cx="1454822" cy="369332"/>
          </a:xfrm>
          <a:prstGeom prst="rect">
            <a:avLst/>
          </a:prstGeom>
          <a:noFill/>
        </p:spPr>
        <p:txBody>
          <a:bodyPr wrap="none" rtlCol="0">
            <a:spAutoFit/>
          </a:bodyPr>
          <a:lstStyle/>
          <a:p>
            <a:r>
              <a:rPr lang="it-IT" b="1" dirty="0" smtClean="0">
                <a:solidFill>
                  <a:schemeClr val="bg1">
                    <a:lumMod val="50000"/>
                  </a:schemeClr>
                </a:solidFill>
              </a:rPr>
              <a:t>TRASVERSALI</a:t>
            </a:r>
            <a:endParaRPr lang="it-IT" b="1" dirty="0">
              <a:solidFill>
                <a:schemeClr val="bg1">
                  <a:lumMod val="50000"/>
                </a:schemeClr>
              </a:solidFill>
            </a:endParaRPr>
          </a:p>
        </p:txBody>
      </p:sp>
      <p:sp>
        <p:nvSpPr>
          <p:cNvPr id="30" name="CasellaDiTesto 29"/>
          <p:cNvSpPr txBox="1"/>
          <p:nvPr/>
        </p:nvSpPr>
        <p:spPr>
          <a:xfrm>
            <a:off x="3640487" y="879275"/>
            <a:ext cx="1454822" cy="369332"/>
          </a:xfrm>
          <a:prstGeom prst="rect">
            <a:avLst/>
          </a:prstGeom>
          <a:noFill/>
        </p:spPr>
        <p:txBody>
          <a:bodyPr wrap="none" rtlCol="0">
            <a:spAutoFit/>
          </a:bodyPr>
          <a:lstStyle/>
          <a:p>
            <a:r>
              <a:rPr lang="it-IT" b="1" dirty="0" smtClean="0">
                <a:solidFill>
                  <a:schemeClr val="bg1">
                    <a:lumMod val="50000"/>
                  </a:schemeClr>
                </a:solidFill>
              </a:rPr>
              <a:t>TRASVERSALI</a:t>
            </a:r>
            <a:endParaRPr lang="it-IT" b="1" dirty="0">
              <a:solidFill>
                <a:schemeClr val="bg1">
                  <a:lumMod val="50000"/>
                </a:schemeClr>
              </a:solidFill>
            </a:endParaRPr>
          </a:p>
        </p:txBody>
      </p:sp>
      <p:sp>
        <p:nvSpPr>
          <p:cNvPr id="31" name="CasellaDiTesto 30"/>
          <p:cNvSpPr txBox="1"/>
          <p:nvPr/>
        </p:nvSpPr>
        <p:spPr>
          <a:xfrm>
            <a:off x="6141" y="3812728"/>
            <a:ext cx="1973041" cy="584775"/>
          </a:xfrm>
          <a:prstGeom prst="rect">
            <a:avLst/>
          </a:prstGeom>
          <a:noFill/>
        </p:spPr>
        <p:txBody>
          <a:bodyPr wrap="none" rtlCol="0">
            <a:spAutoFit/>
          </a:bodyPr>
          <a:lstStyle/>
          <a:p>
            <a:r>
              <a:rPr lang="it-IT" sz="1600" b="1" dirty="0" smtClean="0">
                <a:solidFill>
                  <a:schemeClr val="bg1">
                    <a:lumMod val="50000"/>
                  </a:schemeClr>
                </a:solidFill>
              </a:rPr>
              <a:t>CULTURALE, SOCIALE</a:t>
            </a:r>
          </a:p>
          <a:p>
            <a:r>
              <a:rPr lang="it-IT" sz="1600" b="1" dirty="0" smtClean="0">
                <a:solidFill>
                  <a:schemeClr val="bg1">
                    <a:lumMod val="50000"/>
                  </a:schemeClr>
                </a:solidFill>
              </a:rPr>
              <a:t>CAPITALE SOCIALE</a:t>
            </a:r>
            <a:endParaRPr lang="it-IT" sz="1600" b="1" dirty="0">
              <a:solidFill>
                <a:schemeClr val="bg1">
                  <a:lumMod val="50000"/>
                </a:schemeClr>
              </a:solidFill>
            </a:endParaRPr>
          </a:p>
        </p:txBody>
      </p:sp>
      <p:sp>
        <p:nvSpPr>
          <p:cNvPr id="32" name="CasellaDiTesto 31"/>
          <p:cNvSpPr txBox="1"/>
          <p:nvPr/>
        </p:nvSpPr>
        <p:spPr>
          <a:xfrm>
            <a:off x="7220314" y="3847485"/>
            <a:ext cx="1943737" cy="830997"/>
          </a:xfrm>
          <a:prstGeom prst="rect">
            <a:avLst/>
          </a:prstGeom>
          <a:noFill/>
        </p:spPr>
        <p:txBody>
          <a:bodyPr wrap="none" rtlCol="0">
            <a:spAutoFit/>
          </a:bodyPr>
          <a:lstStyle/>
          <a:p>
            <a:r>
              <a:rPr lang="it-IT" sz="1600" b="1" dirty="0" smtClean="0">
                <a:solidFill>
                  <a:schemeClr val="bg1">
                    <a:lumMod val="50000"/>
                  </a:schemeClr>
                </a:solidFill>
              </a:rPr>
              <a:t>HERITAGE, TURISMO</a:t>
            </a:r>
          </a:p>
          <a:p>
            <a:r>
              <a:rPr lang="it-IT" sz="1600" b="1" dirty="0" smtClean="0">
                <a:solidFill>
                  <a:schemeClr val="bg1">
                    <a:lumMod val="50000"/>
                  </a:schemeClr>
                </a:solidFill>
              </a:rPr>
              <a:t>INFRASTRUTTURE </a:t>
            </a:r>
          </a:p>
          <a:p>
            <a:r>
              <a:rPr lang="it-IT" sz="1600" b="1" dirty="0" smtClean="0">
                <a:solidFill>
                  <a:schemeClr val="bg1">
                    <a:lumMod val="50000"/>
                  </a:schemeClr>
                </a:solidFill>
              </a:rPr>
              <a:t>BANDA LARGA</a:t>
            </a:r>
            <a:endParaRPr lang="it-IT" sz="1600" b="1" dirty="0">
              <a:solidFill>
                <a:schemeClr val="bg1">
                  <a:lumMod val="50000"/>
                </a:schemeClr>
              </a:solidFill>
            </a:endParaRPr>
          </a:p>
        </p:txBody>
      </p:sp>
      <p:sp>
        <p:nvSpPr>
          <p:cNvPr id="33" name="CasellaDiTesto 32"/>
          <p:cNvSpPr txBox="1"/>
          <p:nvPr/>
        </p:nvSpPr>
        <p:spPr>
          <a:xfrm>
            <a:off x="5441128" y="4611212"/>
            <a:ext cx="2120773" cy="1384995"/>
          </a:xfrm>
          <a:prstGeom prst="rect">
            <a:avLst/>
          </a:prstGeom>
          <a:noFill/>
        </p:spPr>
        <p:txBody>
          <a:bodyPr wrap="none" rtlCol="0">
            <a:spAutoFit/>
          </a:bodyPr>
          <a:lstStyle/>
          <a:p>
            <a:pPr marL="285750" indent="-285750">
              <a:buFont typeface="Wingdings" panose="05000000000000000000" pitchFamily="2" charset="2"/>
              <a:buChar char="§"/>
            </a:pPr>
            <a:r>
              <a:rPr lang="it-IT" sz="1400" b="1" dirty="0" smtClean="0"/>
              <a:t>Start-up-incubatori</a:t>
            </a:r>
          </a:p>
          <a:p>
            <a:pPr marL="285750" indent="-285750">
              <a:buFont typeface="Wingdings" panose="05000000000000000000" pitchFamily="2" charset="2"/>
              <a:buChar char="§"/>
            </a:pPr>
            <a:r>
              <a:rPr lang="it-IT" sz="1400" b="1" dirty="0" err="1" smtClean="0"/>
              <a:t>Makers</a:t>
            </a:r>
            <a:endParaRPr lang="it-IT" sz="1400" b="1" dirty="0" smtClean="0"/>
          </a:p>
          <a:p>
            <a:pPr marL="285750" indent="-285750">
              <a:buFont typeface="Wingdings" panose="05000000000000000000" pitchFamily="2" charset="2"/>
              <a:buChar char="§"/>
            </a:pPr>
            <a:r>
              <a:rPr lang="it-IT" sz="1400" b="1" dirty="0" smtClean="0"/>
              <a:t>INCREDIBOL</a:t>
            </a:r>
          </a:p>
          <a:p>
            <a:pPr marL="285750" indent="-285750">
              <a:buFont typeface="Wingdings" panose="05000000000000000000" pitchFamily="2" charset="2"/>
              <a:buChar char="§"/>
            </a:pPr>
            <a:r>
              <a:rPr lang="it-IT" sz="1400" b="1" dirty="0" smtClean="0"/>
              <a:t>Ricerca &amp; Innovazione</a:t>
            </a:r>
          </a:p>
          <a:p>
            <a:pPr marL="285750" indent="-285750">
              <a:buFont typeface="Wingdings" panose="05000000000000000000" pitchFamily="2" charset="2"/>
              <a:buChar char="§"/>
            </a:pPr>
            <a:r>
              <a:rPr lang="it-IT" sz="1400" b="1" dirty="0" smtClean="0"/>
              <a:t>Laboratori aperti</a:t>
            </a:r>
          </a:p>
          <a:p>
            <a:pPr marL="285750" indent="-285750">
              <a:buFont typeface="Wingdings" panose="05000000000000000000" pitchFamily="2" charset="2"/>
              <a:buChar char="§"/>
            </a:pPr>
            <a:r>
              <a:rPr lang="it-IT" sz="1400" b="1" dirty="0" smtClean="0"/>
              <a:t>Co-</a:t>
            </a:r>
            <a:r>
              <a:rPr lang="it-IT" sz="1400" b="1" dirty="0" err="1" smtClean="0"/>
              <a:t>working</a:t>
            </a:r>
            <a:endParaRPr lang="it-IT" sz="1400" b="1" dirty="0"/>
          </a:p>
        </p:txBody>
      </p:sp>
      <p:sp>
        <p:nvSpPr>
          <p:cNvPr id="38" name="CasellaDiTesto 37"/>
          <p:cNvSpPr txBox="1"/>
          <p:nvPr/>
        </p:nvSpPr>
        <p:spPr>
          <a:xfrm>
            <a:off x="1014203" y="4374253"/>
            <a:ext cx="2935034" cy="954107"/>
          </a:xfrm>
          <a:prstGeom prst="rect">
            <a:avLst/>
          </a:prstGeom>
          <a:noFill/>
        </p:spPr>
        <p:txBody>
          <a:bodyPr wrap="none" rtlCol="0">
            <a:spAutoFit/>
          </a:bodyPr>
          <a:lstStyle/>
          <a:p>
            <a:pPr marL="285750" indent="-285750">
              <a:buFont typeface="Wingdings" panose="05000000000000000000" pitchFamily="2" charset="2"/>
              <a:buChar char="§"/>
            </a:pPr>
            <a:r>
              <a:rPr lang="it-IT" sz="1400" b="1" dirty="0" smtClean="0"/>
              <a:t>Aggregazione giovanile</a:t>
            </a:r>
          </a:p>
          <a:p>
            <a:pPr marL="285750" indent="-285750">
              <a:buFont typeface="Wingdings" panose="05000000000000000000" pitchFamily="2" charset="2"/>
              <a:buChar char="§"/>
            </a:pPr>
            <a:r>
              <a:rPr lang="it-IT" sz="1400" b="1" dirty="0" err="1" smtClean="0"/>
              <a:t>Younger</a:t>
            </a:r>
            <a:r>
              <a:rPr lang="it-IT" sz="1400" b="1" dirty="0" smtClean="0"/>
              <a:t>-CARD</a:t>
            </a:r>
          </a:p>
          <a:p>
            <a:pPr marL="285750" indent="-285750">
              <a:buFont typeface="Wingdings" panose="05000000000000000000" pitchFamily="2" charset="2"/>
              <a:buChar char="§"/>
            </a:pPr>
            <a:r>
              <a:rPr lang="it-IT" sz="1400" b="1" dirty="0" smtClean="0"/>
              <a:t>Promozione Produzione</a:t>
            </a:r>
          </a:p>
          <a:p>
            <a:pPr marL="285750" indent="-285750">
              <a:buFont typeface="Wingdings" panose="05000000000000000000" pitchFamily="2" charset="2"/>
              <a:buChar char="§"/>
            </a:pPr>
            <a:r>
              <a:rPr lang="it-IT" sz="1400" b="1" dirty="0" smtClean="0"/>
              <a:t>Promozione Patrimonio culturale</a:t>
            </a:r>
            <a:endParaRPr lang="it-IT" sz="1400" b="1" dirty="0"/>
          </a:p>
        </p:txBody>
      </p:sp>
      <p:sp>
        <p:nvSpPr>
          <p:cNvPr id="43" name="CasellaDiTesto 42"/>
          <p:cNvSpPr txBox="1"/>
          <p:nvPr/>
        </p:nvSpPr>
        <p:spPr>
          <a:xfrm>
            <a:off x="1510468" y="2014439"/>
            <a:ext cx="1425775" cy="954107"/>
          </a:xfrm>
          <a:prstGeom prst="rect">
            <a:avLst/>
          </a:prstGeom>
          <a:noFill/>
        </p:spPr>
        <p:txBody>
          <a:bodyPr wrap="none" rtlCol="0">
            <a:spAutoFit/>
          </a:bodyPr>
          <a:lstStyle/>
          <a:p>
            <a:pPr marL="285750" indent="-285750">
              <a:buFont typeface="Wingdings" panose="05000000000000000000" pitchFamily="2" charset="2"/>
              <a:buChar char="§"/>
            </a:pPr>
            <a:r>
              <a:rPr lang="it-IT" sz="1400" b="1" dirty="0" smtClean="0"/>
              <a:t>Portale Web</a:t>
            </a:r>
          </a:p>
          <a:p>
            <a:pPr marL="285750" indent="-285750">
              <a:buFont typeface="Wingdings" panose="05000000000000000000" pitchFamily="2" charset="2"/>
              <a:buChar char="§"/>
            </a:pPr>
            <a:r>
              <a:rPr lang="it-IT" sz="1400" b="1" dirty="0" smtClean="0"/>
              <a:t>Reti</a:t>
            </a:r>
          </a:p>
          <a:p>
            <a:pPr marL="285750" indent="-285750">
              <a:buFont typeface="Wingdings" panose="05000000000000000000" pitchFamily="2" charset="2"/>
              <a:buChar char="§"/>
            </a:pPr>
            <a:r>
              <a:rPr lang="it-IT" sz="1400" b="1" dirty="0" smtClean="0"/>
              <a:t>Osservatorio</a:t>
            </a:r>
          </a:p>
          <a:p>
            <a:pPr marL="285750" indent="-285750">
              <a:buFont typeface="Wingdings" panose="05000000000000000000" pitchFamily="2" charset="2"/>
              <a:buChar char="§"/>
            </a:pPr>
            <a:r>
              <a:rPr lang="it-IT" sz="1400" b="1" dirty="0" smtClean="0"/>
              <a:t>GAER </a:t>
            </a:r>
            <a:endParaRPr lang="it-IT" sz="1400" b="1" dirty="0"/>
          </a:p>
        </p:txBody>
      </p:sp>
      <p:sp>
        <p:nvSpPr>
          <p:cNvPr id="44" name="CasellaDiTesto 43"/>
          <p:cNvSpPr txBox="1"/>
          <p:nvPr/>
        </p:nvSpPr>
        <p:spPr>
          <a:xfrm rot="19581918">
            <a:off x="2851160" y="2763298"/>
            <a:ext cx="1133324" cy="384721"/>
          </a:xfrm>
          <a:prstGeom prst="rect">
            <a:avLst/>
          </a:prstGeom>
          <a:noFill/>
        </p:spPr>
        <p:txBody>
          <a:bodyPr wrap="none" rtlCol="0">
            <a:spAutoFit/>
          </a:bodyPr>
          <a:lstStyle/>
          <a:p>
            <a:r>
              <a:rPr lang="it-IT" sz="1900" b="1" dirty="0" smtClean="0">
                <a:solidFill>
                  <a:srgbClr val="FD4F00"/>
                </a:solidFill>
              </a:rPr>
              <a:t>CLUST-ER</a:t>
            </a:r>
            <a:endParaRPr lang="it-IT" sz="1900" b="1" dirty="0">
              <a:solidFill>
                <a:srgbClr val="FD4F00"/>
              </a:solidFill>
            </a:endParaRPr>
          </a:p>
        </p:txBody>
      </p:sp>
      <p:sp>
        <p:nvSpPr>
          <p:cNvPr id="45" name="CasellaDiTesto 44"/>
          <p:cNvSpPr txBox="1"/>
          <p:nvPr/>
        </p:nvSpPr>
        <p:spPr>
          <a:xfrm rot="2088126">
            <a:off x="2338074" y="3657372"/>
            <a:ext cx="1252266" cy="630942"/>
          </a:xfrm>
          <a:prstGeom prst="rect">
            <a:avLst/>
          </a:prstGeom>
          <a:noFill/>
        </p:spPr>
        <p:txBody>
          <a:bodyPr wrap="none" rtlCol="0">
            <a:spAutoFit/>
          </a:bodyPr>
          <a:lstStyle/>
          <a:p>
            <a:pPr algn="ctr"/>
            <a:r>
              <a:rPr lang="it-IT" sz="1900" b="1" dirty="0" smtClean="0">
                <a:solidFill>
                  <a:srgbClr val="FD4F00"/>
                </a:solidFill>
              </a:rPr>
              <a:t>RETI</a:t>
            </a:r>
          </a:p>
          <a:p>
            <a:pPr algn="ctr"/>
            <a:r>
              <a:rPr lang="it-IT" sz="1600" b="1" i="1" dirty="0" smtClean="0">
                <a:solidFill>
                  <a:srgbClr val="FD4F00"/>
                </a:solidFill>
              </a:rPr>
              <a:t>Misura 1.1.2</a:t>
            </a:r>
            <a:endParaRPr lang="it-IT" sz="1600" b="1" i="1" dirty="0">
              <a:solidFill>
                <a:srgbClr val="FD4F00"/>
              </a:solidFill>
            </a:endParaRPr>
          </a:p>
        </p:txBody>
      </p:sp>
      <p:sp>
        <p:nvSpPr>
          <p:cNvPr id="46" name="CasellaDiTesto 45"/>
          <p:cNvSpPr txBox="1"/>
          <p:nvPr/>
        </p:nvSpPr>
        <p:spPr>
          <a:xfrm>
            <a:off x="3914939" y="4591302"/>
            <a:ext cx="1145506" cy="677108"/>
          </a:xfrm>
          <a:prstGeom prst="rect">
            <a:avLst/>
          </a:prstGeom>
          <a:noFill/>
        </p:spPr>
        <p:txBody>
          <a:bodyPr wrap="none" rtlCol="0">
            <a:spAutoFit/>
          </a:bodyPr>
          <a:lstStyle/>
          <a:p>
            <a:pPr algn="ctr"/>
            <a:r>
              <a:rPr lang="it-IT" sz="1900" b="1" dirty="0" smtClean="0">
                <a:solidFill>
                  <a:srgbClr val="FD4F00"/>
                </a:solidFill>
              </a:rPr>
              <a:t>FASHION </a:t>
            </a:r>
          </a:p>
          <a:p>
            <a:pPr algn="ctr"/>
            <a:r>
              <a:rPr lang="it-IT" sz="1900" b="1" dirty="0" smtClean="0">
                <a:solidFill>
                  <a:srgbClr val="FD4F00"/>
                </a:solidFill>
              </a:rPr>
              <a:t>VALLEY</a:t>
            </a:r>
            <a:endParaRPr lang="it-IT" sz="1900" b="1" dirty="0">
              <a:solidFill>
                <a:srgbClr val="FD4F00"/>
              </a:solidFill>
            </a:endParaRPr>
          </a:p>
        </p:txBody>
      </p:sp>
      <p:sp>
        <p:nvSpPr>
          <p:cNvPr id="47" name="CasellaDiTesto 46"/>
          <p:cNvSpPr txBox="1"/>
          <p:nvPr/>
        </p:nvSpPr>
        <p:spPr>
          <a:xfrm>
            <a:off x="4092924" y="3003748"/>
            <a:ext cx="2367957" cy="877163"/>
          </a:xfrm>
          <a:prstGeom prst="rect">
            <a:avLst/>
          </a:prstGeom>
          <a:noFill/>
        </p:spPr>
        <p:txBody>
          <a:bodyPr wrap="none" rtlCol="0">
            <a:spAutoFit/>
          </a:bodyPr>
          <a:lstStyle/>
          <a:p>
            <a:pPr algn="ctr"/>
            <a:r>
              <a:rPr lang="it-IT" sz="1900" b="1" dirty="0" smtClean="0">
                <a:solidFill>
                  <a:srgbClr val="FD4F00"/>
                </a:solidFill>
              </a:rPr>
              <a:t>POLITICHE DI FILIERA </a:t>
            </a:r>
          </a:p>
          <a:p>
            <a:pPr algn="ctr"/>
            <a:r>
              <a:rPr lang="it-IT" sz="1600" b="1" i="1" dirty="0" smtClean="0">
                <a:solidFill>
                  <a:srgbClr val="FD4F00"/>
                </a:solidFill>
              </a:rPr>
              <a:t>Musica, Cinema</a:t>
            </a:r>
          </a:p>
          <a:p>
            <a:pPr algn="ctr"/>
            <a:r>
              <a:rPr lang="it-IT" sz="1600" b="1" i="1" dirty="0" smtClean="0">
                <a:solidFill>
                  <a:srgbClr val="FD4F00"/>
                </a:solidFill>
              </a:rPr>
              <a:t>L.R.14</a:t>
            </a:r>
            <a:endParaRPr lang="it-IT" sz="1600" b="1" i="1" dirty="0">
              <a:solidFill>
                <a:srgbClr val="FD4F00"/>
              </a:solidFill>
            </a:endParaRPr>
          </a:p>
        </p:txBody>
      </p:sp>
    </p:spTree>
    <p:extLst>
      <p:ext uri="{BB962C8B-B14F-4D97-AF65-F5344CB8AC3E}">
        <p14:creationId xmlns:p14="http://schemas.microsoft.com/office/powerpoint/2010/main" val="39951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4" name="Segnaposto contenuto 13"/>
          <p:cNvSpPr>
            <a:spLocks noGrp="1"/>
          </p:cNvSpPr>
          <p:nvPr>
            <p:ph sz="quarter" idx="4"/>
          </p:nvPr>
        </p:nvSpPr>
        <p:spPr>
          <a:xfrm>
            <a:off x="4629150" y="1556467"/>
            <a:ext cx="3887391" cy="4761205"/>
          </a:xfrm>
        </p:spPr>
        <p:txBody>
          <a:bodyPr>
            <a:normAutofit fontScale="92500" lnSpcReduction="10000"/>
          </a:bodyPr>
          <a:lstStyle/>
          <a:p>
            <a:pPr marL="0" indent="0">
              <a:buNone/>
            </a:pPr>
            <a:r>
              <a:rPr lang="it-IT" b="1" dirty="0" smtClean="0">
                <a:solidFill>
                  <a:schemeClr val="bg1">
                    <a:lumMod val="50000"/>
                  </a:schemeClr>
                </a:solidFill>
              </a:rPr>
              <a:t>Ed anche:</a:t>
            </a:r>
          </a:p>
          <a:p>
            <a:r>
              <a:rPr lang="it-IT" sz="2000" b="1" dirty="0" smtClean="0">
                <a:solidFill>
                  <a:schemeClr val="bg1">
                    <a:lumMod val="50000"/>
                  </a:schemeClr>
                </a:solidFill>
              </a:rPr>
              <a:t>Le nuove politiche dell’Unione Europea</a:t>
            </a:r>
          </a:p>
          <a:p>
            <a:r>
              <a:rPr lang="it-IT" sz="2000" b="1" dirty="0" smtClean="0">
                <a:solidFill>
                  <a:schemeClr val="bg1">
                    <a:lumMod val="50000"/>
                  </a:schemeClr>
                </a:solidFill>
              </a:rPr>
              <a:t>Le politiche della Regione</a:t>
            </a:r>
          </a:p>
          <a:p>
            <a:r>
              <a:rPr lang="it-IT" sz="2000" b="1" dirty="0" smtClean="0">
                <a:solidFill>
                  <a:schemeClr val="bg1">
                    <a:lumMod val="50000"/>
                  </a:schemeClr>
                </a:solidFill>
              </a:rPr>
              <a:t>L’associazione </a:t>
            </a:r>
            <a:r>
              <a:rPr lang="it-IT" sz="2000" b="1" dirty="0" err="1" smtClean="0">
                <a:solidFill>
                  <a:schemeClr val="bg1">
                    <a:lumMod val="50000"/>
                  </a:schemeClr>
                </a:solidFill>
              </a:rPr>
              <a:t>Clust-er</a:t>
            </a:r>
            <a:r>
              <a:rPr lang="it-IT" sz="2000" b="1" dirty="0" smtClean="0">
                <a:solidFill>
                  <a:schemeClr val="bg1">
                    <a:lumMod val="50000"/>
                  </a:schemeClr>
                </a:solidFill>
              </a:rPr>
              <a:t> Create</a:t>
            </a:r>
          </a:p>
          <a:p>
            <a:r>
              <a:rPr lang="it-IT" sz="2000" b="1" dirty="0" err="1" smtClean="0">
                <a:solidFill>
                  <a:schemeClr val="bg1">
                    <a:lumMod val="50000"/>
                  </a:schemeClr>
                </a:solidFill>
              </a:rPr>
              <a:t>Incredibol</a:t>
            </a:r>
            <a:r>
              <a:rPr lang="it-IT" b="1" dirty="0" smtClean="0">
                <a:solidFill>
                  <a:schemeClr val="bg1">
                    <a:lumMod val="50000"/>
                  </a:schemeClr>
                </a:solidFill>
              </a:rPr>
              <a:t> </a:t>
            </a:r>
          </a:p>
          <a:p>
            <a:r>
              <a:rPr lang="it-IT" sz="2000" b="1" dirty="0">
                <a:solidFill>
                  <a:schemeClr val="bg1">
                    <a:lumMod val="50000"/>
                  </a:schemeClr>
                </a:solidFill>
              </a:rPr>
              <a:t>La partecipazione </a:t>
            </a:r>
            <a:r>
              <a:rPr lang="it-IT" sz="2000" b="1" dirty="0" smtClean="0">
                <a:solidFill>
                  <a:schemeClr val="bg1">
                    <a:lumMod val="50000"/>
                  </a:schemeClr>
                </a:solidFill>
              </a:rPr>
              <a:t>culturale</a:t>
            </a:r>
          </a:p>
          <a:p>
            <a:r>
              <a:rPr lang="it-IT" sz="2000" b="1" dirty="0" smtClean="0">
                <a:solidFill>
                  <a:schemeClr val="bg1">
                    <a:lumMod val="50000"/>
                  </a:schemeClr>
                </a:solidFill>
              </a:rPr>
              <a:t>La spesa degli enti locali, gli appalti</a:t>
            </a:r>
          </a:p>
          <a:p>
            <a:r>
              <a:rPr lang="it-IT" sz="2000" b="1" dirty="0" smtClean="0">
                <a:solidFill>
                  <a:schemeClr val="bg1">
                    <a:lumMod val="50000"/>
                  </a:schemeClr>
                </a:solidFill>
              </a:rPr>
              <a:t>La spesa delle fondazioni</a:t>
            </a:r>
          </a:p>
          <a:p>
            <a:r>
              <a:rPr lang="it-IT" sz="2000" b="1" dirty="0" smtClean="0">
                <a:solidFill>
                  <a:schemeClr val="bg1">
                    <a:lumMod val="50000"/>
                  </a:schemeClr>
                </a:solidFill>
              </a:rPr>
              <a:t>L’occupazione nello spettacolo dal vivo e nel cinema</a:t>
            </a:r>
          </a:p>
          <a:p>
            <a:r>
              <a:rPr lang="it-IT" sz="2000" b="1" dirty="0" smtClean="0">
                <a:solidFill>
                  <a:schemeClr val="bg1">
                    <a:lumMod val="50000"/>
                  </a:schemeClr>
                </a:solidFill>
              </a:rPr>
              <a:t>L’Osservatorio cultura e creatività</a:t>
            </a:r>
            <a:endParaRPr lang="it-IT" sz="2000" b="1" dirty="0">
              <a:solidFill>
                <a:schemeClr val="bg1">
                  <a:lumMod val="50000"/>
                </a:schemeClr>
              </a:solidFill>
            </a:endParaRPr>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10248"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pic>
        <p:nvPicPr>
          <p:cNvPr id="2" name="Immagin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383" y="836337"/>
            <a:ext cx="3937799" cy="5923485"/>
          </a:xfrm>
          <a:prstGeom prst="rect">
            <a:avLst/>
          </a:prstGeom>
        </p:spPr>
      </p:pic>
    </p:spTree>
    <p:extLst>
      <p:ext uri="{BB962C8B-B14F-4D97-AF65-F5344CB8AC3E}">
        <p14:creationId xmlns:p14="http://schemas.microsoft.com/office/powerpoint/2010/main" val="2629573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pic>
        <p:nvPicPr>
          <p:cNvPr id="6" name="Segnaposto contenuto 5"/>
          <p:cNvPicPr>
            <a:picLocks noGrp="1" noChangeAspect="1"/>
          </p:cNvPicPr>
          <p:nvPr>
            <p:ph sz="quarter" idx="4"/>
          </p:nvPr>
        </p:nvPicPr>
        <p:blipFill>
          <a:blip r:embed="rId7" cstate="hqprint">
            <a:extLst>
              <a:ext uri="{28A0092B-C50C-407E-A947-70E740481C1C}">
                <a14:useLocalDpi xmlns:a14="http://schemas.microsoft.com/office/drawing/2010/main" val="0"/>
              </a:ext>
            </a:extLst>
          </a:blip>
          <a:stretch>
            <a:fillRect/>
          </a:stretch>
        </p:blipFill>
        <p:spPr>
          <a:xfrm>
            <a:off x="4629150" y="2112277"/>
            <a:ext cx="3887788" cy="4077385"/>
          </a:xfrm>
        </p:spPr>
      </p:pic>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11272" name="Oggetto shell Packager" showAsIcon="1" r:id="rId8" imgW="995400" imgH="612000" progId="Package">
                  <p:embed/>
                </p:oleObj>
              </mc:Choice>
              <mc:Fallback>
                <p:oleObj name="Oggetto shell Packager" showAsIcon="1" r:id="rId8" imgW="995400" imgH="612000" progId="Package">
                  <p:embed/>
                  <p:pic>
                    <p:nvPicPr>
                      <p:cNvPr id="16" name="Oggetto 15"/>
                      <p:cNvPicPr/>
                      <p:nvPr/>
                    </p:nvPicPr>
                    <p:blipFill>
                      <a:blip r:embed="rId9"/>
                      <a:stretch>
                        <a:fillRect/>
                      </a:stretch>
                    </p:blipFill>
                    <p:spPr>
                      <a:xfrm>
                        <a:off x="184150" y="184150"/>
                        <a:ext cx="995363" cy="612775"/>
                      </a:xfrm>
                      <a:prstGeom prst="rect">
                        <a:avLst/>
                      </a:prstGeom>
                    </p:spPr>
                  </p:pic>
                </p:oleObj>
              </mc:Fallback>
            </mc:AlternateContent>
          </a:graphicData>
        </a:graphic>
      </p:graphicFrame>
      <p:pic>
        <p:nvPicPr>
          <p:cNvPr id="11" name="Immagin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476" y="2088364"/>
            <a:ext cx="4346917" cy="4101298"/>
          </a:xfrm>
          <a:prstGeom prst="rect">
            <a:avLst/>
          </a:prstGeom>
        </p:spPr>
      </p:pic>
    </p:spTree>
    <p:extLst>
      <p:ext uri="{BB962C8B-B14F-4D97-AF65-F5344CB8AC3E}">
        <p14:creationId xmlns:p14="http://schemas.microsoft.com/office/powerpoint/2010/main" val="56335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3078"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sp>
        <p:nvSpPr>
          <p:cNvPr id="6" name="Segnaposto contenuto 5"/>
          <p:cNvSpPr>
            <a:spLocks noGrp="1"/>
          </p:cNvSpPr>
          <p:nvPr>
            <p:ph sz="quarter" idx="4"/>
          </p:nvPr>
        </p:nvSpPr>
        <p:spPr/>
        <p:txBody>
          <a:bodyPr/>
          <a:lstStyle/>
          <a:p>
            <a:pPr marL="0" indent="0">
              <a:buNone/>
            </a:pPr>
            <a:endParaRPr lang="it-IT" dirty="0" smtClean="0"/>
          </a:p>
          <a:p>
            <a:pPr marL="0" indent="0">
              <a:buNone/>
            </a:pPr>
            <a:endParaRPr lang="it-IT" dirty="0"/>
          </a:p>
          <a:p>
            <a:pPr marL="0" indent="0">
              <a:buNone/>
            </a:pPr>
            <a:r>
              <a:rPr lang="it-IT" dirty="0" smtClean="0"/>
              <a:t>il profilo </a:t>
            </a:r>
            <a:r>
              <a:rPr lang="it-IT" dirty="0" err="1" smtClean="0"/>
              <a:t>Whatssap</a:t>
            </a:r>
            <a:r>
              <a:rPr lang="it-IT" dirty="0" smtClean="0"/>
              <a:t> è la nostra nuova identità cangiante?</a:t>
            </a:r>
            <a:endParaRPr lang="it-IT" dirty="0"/>
          </a:p>
        </p:txBody>
      </p:sp>
      <p:pic>
        <p:nvPicPr>
          <p:cNvPr id="5" name="Segnaposto contenuto 4"/>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722312" y="2505075"/>
            <a:ext cx="3684588" cy="3684588"/>
          </a:xfrm>
        </p:spPr>
      </p:pic>
    </p:spTree>
    <p:extLst>
      <p:ext uri="{BB962C8B-B14F-4D97-AF65-F5344CB8AC3E}">
        <p14:creationId xmlns:p14="http://schemas.microsoft.com/office/powerpoint/2010/main" val="69573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pic>
        <p:nvPicPr>
          <p:cNvPr id="2" name="Segnaposto contenuto 1"/>
          <p:cNvPicPr>
            <a:picLocks noGrp="1" noChangeAspect="1"/>
          </p:cNvPicPr>
          <p:nvPr>
            <p:ph sz="quarter" idx="4"/>
          </p:nvPr>
        </p:nvPicPr>
        <p:blipFill>
          <a:blip r:embed="rId7" cstate="hqprint">
            <a:extLst>
              <a:ext uri="{28A0092B-C50C-407E-A947-70E740481C1C}">
                <a14:useLocalDpi xmlns:a14="http://schemas.microsoft.com/office/drawing/2010/main" val="0"/>
              </a:ext>
            </a:extLst>
          </a:blip>
          <a:stretch>
            <a:fillRect/>
          </a:stretch>
        </p:blipFill>
        <p:spPr>
          <a:xfrm rot="10800000">
            <a:off x="4629150" y="1828797"/>
            <a:ext cx="3887788" cy="4360865"/>
          </a:xfrm>
        </p:spPr>
      </p:pic>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9222" name="Oggetto shell Packager" showAsIcon="1" r:id="rId8" imgW="995400" imgH="612000" progId="Package">
                  <p:embed/>
                </p:oleObj>
              </mc:Choice>
              <mc:Fallback>
                <p:oleObj name="Oggetto shell Packager" showAsIcon="1" r:id="rId8" imgW="995400" imgH="612000" progId="Package">
                  <p:embed/>
                  <p:pic>
                    <p:nvPicPr>
                      <p:cNvPr id="16" name="Oggetto 15"/>
                      <p:cNvPicPr/>
                      <p:nvPr/>
                    </p:nvPicPr>
                    <p:blipFill>
                      <a:blip r:embed="rId9"/>
                      <a:stretch>
                        <a:fillRect/>
                      </a:stretch>
                    </p:blipFill>
                    <p:spPr>
                      <a:xfrm>
                        <a:off x="184150" y="184150"/>
                        <a:ext cx="995363" cy="612775"/>
                      </a:xfrm>
                      <a:prstGeom prst="rect">
                        <a:avLst/>
                      </a:prstGeom>
                    </p:spPr>
                  </p:pic>
                </p:oleObj>
              </mc:Fallback>
            </mc:AlternateContent>
          </a:graphicData>
        </a:graphic>
      </p:graphicFrame>
      <p:pic>
        <p:nvPicPr>
          <p:cNvPr id="3" name="Segnaposto contenuto 2"/>
          <p:cNvPicPr>
            <a:picLocks noGrp="1" noChangeAspect="1"/>
          </p:cNvPicPr>
          <p:nvPr>
            <p:ph sz="half" idx="2"/>
          </p:nvPr>
        </p:nvPicPr>
        <p:blipFill>
          <a:blip r:embed="rId10" cstate="hqprint">
            <a:extLst>
              <a:ext uri="{28A0092B-C50C-407E-A947-70E740481C1C}">
                <a14:useLocalDpi xmlns:a14="http://schemas.microsoft.com/office/drawing/2010/main" val="0"/>
              </a:ext>
            </a:extLst>
          </a:blip>
          <a:stretch>
            <a:fillRect/>
          </a:stretch>
        </p:blipFill>
        <p:spPr>
          <a:xfrm rot="10800000">
            <a:off x="681034" y="1828799"/>
            <a:ext cx="3817147" cy="4360864"/>
          </a:xfrm>
        </p:spPr>
      </p:pic>
    </p:spTree>
    <p:extLst>
      <p:ext uri="{BB962C8B-B14F-4D97-AF65-F5344CB8AC3E}">
        <p14:creationId xmlns:p14="http://schemas.microsoft.com/office/powerpoint/2010/main" val="336161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pic>
        <p:nvPicPr>
          <p:cNvPr id="7" name="Segnaposto contenuto 6"/>
          <p:cNvPicPr>
            <a:picLocks noGrp="1" noChangeAspect="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101744" y="2090055"/>
            <a:ext cx="2942600" cy="4186693"/>
          </a:xfrm>
        </p:spPr>
      </p:pic>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4104" name="Oggetto shell Packager" showAsIcon="1" r:id="rId8" imgW="995400" imgH="612000" progId="Package">
                  <p:embed/>
                </p:oleObj>
              </mc:Choice>
              <mc:Fallback>
                <p:oleObj name="Oggetto shell Packager" showAsIcon="1" r:id="rId8" imgW="995400" imgH="612000" progId="Package">
                  <p:embed/>
                  <p:pic>
                    <p:nvPicPr>
                      <p:cNvPr id="16" name="Oggetto 15"/>
                      <p:cNvPicPr/>
                      <p:nvPr/>
                    </p:nvPicPr>
                    <p:blipFill>
                      <a:blip r:embed="rId9"/>
                      <a:stretch>
                        <a:fillRect/>
                      </a:stretch>
                    </p:blipFill>
                    <p:spPr>
                      <a:xfrm>
                        <a:off x="184150" y="184150"/>
                        <a:ext cx="995363" cy="612775"/>
                      </a:xfrm>
                      <a:prstGeom prst="rect">
                        <a:avLst/>
                      </a:prstGeom>
                    </p:spPr>
                  </p:pic>
                </p:oleObj>
              </mc:Fallback>
            </mc:AlternateContent>
          </a:graphicData>
        </a:graphic>
      </p:graphicFrame>
      <p:pic>
        <p:nvPicPr>
          <p:cNvPr id="6" name="Segnaposto contenuto 5"/>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1094691" y="2505075"/>
            <a:ext cx="2939830" cy="3684588"/>
          </a:xfrm>
        </p:spPr>
      </p:pic>
    </p:spTree>
    <p:extLst>
      <p:ext uri="{BB962C8B-B14F-4D97-AF65-F5344CB8AC3E}">
        <p14:creationId xmlns:p14="http://schemas.microsoft.com/office/powerpoint/2010/main" val="19385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4" name="Segnaposto contenuto 13"/>
          <p:cNvSpPr>
            <a:spLocks noGrp="1"/>
          </p:cNvSpPr>
          <p:nvPr>
            <p:ph sz="quarter" idx="4"/>
          </p:nvPr>
        </p:nvSpPr>
        <p:spPr>
          <a:xfrm>
            <a:off x="4629150" y="3376245"/>
            <a:ext cx="3887391" cy="2813417"/>
          </a:xfrm>
        </p:spPr>
        <p:txBody>
          <a:bodyPr/>
          <a:lstStyle/>
          <a:p>
            <a:endParaRPr lang="it-IT" dirty="0"/>
          </a:p>
          <a:p>
            <a:pPr marL="0" indent="0">
              <a:buNone/>
            </a:pPr>
            <a:r>
              <a:rPr lang="it-IT" b="1" dirty="0" err="1" smtClean="0">
                <a:solidFill>
                  <a:schemeClr val="bg1">
                    <a:lumMod val="50000"/>
                  </a:schemeClr>
                </a:solidFill>
              </a:rPr>
              <a:t>I’m</a:t>
            </a:r>
            <a:r>
              <a:rPr lang="it-IT" b="1" dirty="0" smtClean="0">
                <a:solidFill>
                  <a:schemeClr val="bg1">
                    <a:lumMod val="50000"/>
                  </a:schemeClr>
                </a:solidFill>
              </a:rPr>
              <a:t> Batman</a:t>
            </a:r>
            <a:endParaRPr lang="it-IT" b="1" dirty="0">
              <a:solidFill>
                <a:schemeClr val="bg1">
                  <a:lumMod val="50000"/>
                </a:schemeClr>
              </a:solidFill>
            </a:endParaRPr>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5126"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pic>
        <p:nvPicPr>
          <p:cNvPr id="3" name="Segnaposto contenuto 2"/>
          <p:cNvPicPr>
            <a:picLocks noGrp="1" noChangeAspect="1"/>
          </p:cNvPicPr>
          <p:nvPr>
            <p:ph sz="half" idx="2"/>
          </p:nvPr>
        </p:nvPicPr>
        <p:blipFill>
          <a:blip r:embed="rId9" cstate="hqprint">
            <a:extLst>
              <a:ext uri="{28A0092B-C50C-407E-A947-70E740481C1C}">
                <a14:useLocalDpi xmlns:a14="http://schemas.microsoft.com/office/drawing/2010/main" val="0"/>
              </a:ext>
            </a:extLst>
          </a:blip>
          <a:stretch>
            <a:fillRect/>
          </a:stretch>
        </p:blipFill>
        <p:spPr>
          <a:xfrm>
            <a:off x="1390643" y="2349305"/>
            <a:ext cx="2347927" cy="3840358"/>
          </a:xfrm>
        </p:spPr>
      </p:pic>
    </p:spTree>
    <p:extLst>
      <p:ext uri="{BB962C8B-B14F-4D97-AF65-F5344CB8AC3E}">
        <p14:creationId xmlns:p14="http://schemas.microsoft.com/office/powerpoint/2010/main" val="427605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40" y="6486122"/>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4" name="Segnaposto contenuto 13"/>
          <p:cNvSpPr>
            <a:spLocks noGrp="1"/>
          </p:cNvSpPr>
          <p:nvPr>
            <p:ph sz="quarter" idx="4"/>
          </p:nvPr>
        </p:nvSpPr>
        <p:spPr>
          <a:xfrm>
            <a:off x="4629150" y="2505075"/>
            <a:ext cx="3887391" cy="3684588"/>
          </a:xfrm>
        </p:spPr>
        <p:txBody>
          <a:bodyPr/>
          <a:lstStyle/>
          <a:p>
            <a:endParaRPr lang="it-IT" dirty="0" smtClean="0"/>
          </a:p>
          <a:p>
            <a:endParaRPr lang="it-IT" dirty="0"/>
          </a:p>
          <a:p>
            <a:pPr marL="0" indent="0">
              <a:buNone/>
            </a:pPr>
            <a:r>
              <a:rPr lang="it-IT" b="1" dirty="0" smtClean="0">
                <a:solidFill>
                  <a:schemeClr val="bg1">
                    <a:lumMod val="50000"/>
                  </a:schemeClr>
                </a:solidFill>
              </a:rPr>
              <a:t>Quando siete felici, </a:t>
            </a:r>
          </a:p>
          <a:p>
            <a:pPr marL="0" indent="0">
              <a:buNone/>
            </a:pPr>
            <a:r>
              <a:rPr lang="it-IT" b="1" dirty="0">
                <a:solidFill>
                  <a:schemeClr val="bg1">
                    <a:lumMod val="50000"/>
                  </a:schemeClr>
                </a:solidFill>
              </a:rPr>
              <a:t>f</a:t>
            </a:r>
            <a:r>
              <a:rPr lang="it-IT" b="1" dirty="0" smtClean="0">
                <a:solidFill>
                  <a:schemeClr val="bg1">
                    <a:lumMod val="50000"/>
                  </a:schemeClr>
                </a:solidFill>
              </a:rPr>
              <a:t>ateci caso</a:t>
            </a:r>
            <a:endParaRPr lang="it-IT" b="1" dirty="0">
              <a:solidFill>
                <a:schemeClr val="bg1">
                  <a:lumMod val="50000"/>
                </a:schemeClr>
              </a:solidFill>
            </a:endParaRPr>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6150"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pic>
        <p:nvPicPr>
          <p:cNvPr id="3" name="Segnaposto contenuto 2"/>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1133539" y="2505075"/>
            <a:ext cx="2862135" cy="3684588"/>
          </a:xfrm>
        </p:spPr>
      </p:pic>
    </p:spTree>
    <p:extLst>
      <p:ext uri="{BB962C8B-B14F-4D97-AF65-F5344CB8AC3E}">
        <p14:creationId xmlns:p14="http://schemas.microsoft.com/office/powerpoint/2010/main" val="410648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D158F1D6-F200-4837-B46E-D9C6CE795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160" y="6483806"/>
            <a:ext cx="760762" cy="276016"/>
          </a:xfrm>
          <a:prstGeom prst="rect">
            <a:avLst/>
          </a:prstGeom>
        </p:spPr>
      </p:pic>
      <p:pic>
        <p:nvPicPr>
          <p:cNvPr id="17" name="Immagine 16">
            <a:extLst>
              <a:ext uri="{FF2B5EF4-FFF2-40B4-BE49-F238E27FC236}">
                <a16:creationId xmlns:a16="http://schemas.microsoft.com/office/drawing/2014/main" xmlns="" id="{777B4181-C993-448A-9347-5C6F928B5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410" y="6469272"/>
            <a:ext cx="1875123" cy="290550"/>
          </a:xfrm>
          <a:prstGeom prst="rect">
            <a:avLst/>
          </a:prstGeom>
        </p:spPr>
      </p:pic>
      <p:pic>
        <p:nvPicPr>
          <p:cNvPr id="8" name="Immagine 7">
            <a:extLst>
              <a:ext uri="{FF2B5EF4-FFF2-40B4-BE49-F238E27FC236}">
                <a16:creationId xmlns:a16="http://schemas.microsoft.com/office/drawing/2014/main" xmlns="" id="{8359AB71-AE55-47FE-98D7-3695881FD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129"/>
            <a:ext cx="9144000" cy="1691640"/>
          </a:xfrm>
          <a:prstGeom prst="rect">
            <a:avLst/>
          </a:prstGeom>
        </p:spPr>
      </p:pic>
      <p:sp>
        <p:nvSpPr>
          <p:cNvPr id="4" name="Segnaposto contenuto 3"/>
          <p:cNvSpPr>
            <a:spLocks noGrp="1"/>
          </p:cNvSpPr>
          <p:nvPr>
            <p:ph type="body" idx="1"/>
          </p:nvPr>
        </p:nvSpPr>
        <p:spPr/>
        <p:txBody>
          <a:bodyPr/>
          <a:lstStyle/>
          <a:p>
            <a:endParaRPr lang="it-IT" dirty="0" smtClean="0"/>
          </a:p>
          <a:p>
            <a:pPr marL="0" indent="0">
              <a:buNone/>
            </a:pPr>
            <a:endParaRPr lang="it-IT" dirty="0"/>
          </a:p>
        </p:txBody>
      </p:sp>
      <p:sp>
        <p:nvSpPr>
          <p:cNvPr id="14" name="Segnaposto contenuto 13"/>
          <p:cNvSpPr>
            <a:spLocks noGrp="1"/>
          </p:cNvSpPr>
          <p:nvPr>
            <p:ph sz="quarter" idx="4"/>
          </p:nvPr>
        </p:nvSpPr>
        <p:spPr>
          <a:xfrm>
            <a:off x="4629150" y="2505075"/>
            <a:ext cx="3887391" cy="3684588"/>
          </a:xfrm>
        </p:spPr>
        <p:txBody>
          <a:bodyPr/>
          <a:lstStyle/>
          <a:p>
            <a:endParaRPr lang="it-IT" dirty="0" smtClean="0"/>
          </a:p>
          <a:p>
            <a:endParaRPr lang="it-IT" dirty="0"/>
          </a:p>
          <a:p>
            <a:pPr marL="0" indent="0">
              <a:buNone/>
            </a:pPr>
            <a:r>
              <a:rPr lang="it-IT" b="1" dirty="0" smtClean="0">
                <a:solidFill>
                  <a:schemeClr val="bg1">
                    <a:lumMod val="50000"/>
                  </a:schemeClr>
                </a:solidFill>
              </a:rPr>
              <a:t>I pesci del </a:t>
            </a:r>
            <a:r>
              <a:rPr lang="it-IT" b="1" dirty="0" err="1" smtClean="0">
                <a:solidFill>
                  <a:schemeClr val="bg1">
                    <a:lumMod val="50000"/>
                  </a:schemeClr>
                </a:solidFill>
              </a:rPr>
              <a:t>Kenyon</a:t>
            </a:r>
            <a:r>
              <a:rPr lang="it-IT" b="1" dirty="0" smtClean="0">
                <a:solidFill>
                  <a:schemeClr val="bg1">
                    <a:lumMod val="50000"/>
                  </a:schemeClr>
                </a:solidFill>
              </a:rPr>
              <a:t> College</a:t>
            </a:r>
          </a:p>
        </p:txBody>
      </p:sp>
      <p:graphicFrame>
        <p:nvGraphicFramePr>
          <p:cNvPr id="16" name="Oggetto 15"/>
          <p:cNvGraphicFramePr>
            <a:graphicFrameLocks noChangeAspect="1"/>
          </p:cNvGraphicFramePr>
          <p:nvPr>
            <p:extLst/>
          </p:nvPr>
        </p:nvGraphicFramePr>
        <p:xfrm>
          <a:off x="184150" y="184150"/>
          <a:ext cx="995363" cy="612775"/>
        </p:xfrm>
        <a:graphic>
          <a:graphicData uri="http://schemas.openxmlformats.org/presentationml/2006/ole">
            <mc:AlternateContent xmlns:mc="http://schemas.openxmlformats.org/markup-compatibility/2006">
              <mc:Choice xmlns:v="urn:schemas-microsoft-com:vml" Requires="v">
                <p:oleObj spid="_x0000_s7174" name="Oggetto shell Packager" showAsIcon="1" r:id="rId7" imgW="995400" imgH="612000" progId="Package">
                  <p:embed/>
                </p:oleObj>
              </mc:Choice>
              <mc:Fallback>
                <p:oleObj name="Oggetto shell Packager" showAsIcon="1" r:id="rId7" imgW="995400" imgH="612000" progId="Package">
                  <p:embed/>
                  <p:pic>
                    <p:nvPicPr>
                      <p:cNvPr id="16" name="Oggetto 15"/>
                      <p:cNvPicPr/>
                      <p:nvPr/>
                    </p:nvPicPr>
                    <p:blipFill>
                      <a:blip r:embed="rId8"/>
                      <a:stretch>
                        <a:fillRect/>
                      </a:stretch>
                    </p:blipFill>
                    <p:spPr>
                      <a:xfrm>
                        <a:off x="184150" y="184150"/>
                        <a:ext cx="995363" cy="612775"/>
                      </a:xfrm>
                      <a:prstGeom prst="rect">
                        <a:avLst/>
                      </a:prstGeom>
                    </p:spPr>
                  </p:pic>
                </p:oleObj>
              </mc:Fallback>
            </mc:AlternateContent>
          </a:graphicData>
        </a:graphic>
      </p:graphicFrame>
      <p:pic>
        <p:nvPicPr>
          <p:cNvPr id="5" name="Segnaposto contenuto 4"/>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722312" y="2505075"/>
            <a:ext cx="3684588" cy="3684588"/>
          </a:xfrm>
        </p:spPr>
      </p:pic>
    </p:spTree>
    <p:extLst>
      <p:ext uri="{BB962C8B-B14F-4D97-AF65-F5344CB8AC3E}">
        <p14:creationId xmlns:p14="http://schemas.microsoft.com/office/powerpoint/2010/main" val="416912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1" id="{1500DEDE-A034-4DD5-93C4-41EA34443613}" vid="{8B286389-9EA9-45B4-8C9F-505B5A93C87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Bozza_presentazione_V1</Template>
  <TotalTime>876</TotalTime>
  <Words>6293</Words>
  <Application>Microsoft Office PowerPoint</Application>
  <PresentationFormat>Presentazione su schermo (4:3)</PresentationFormat>
  <Paragraphs>347</Paragraphs>
  <Slides>35</Slides>
  <Notes>35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Tema di Office</vt:lpstr>
      <vt:lpstr>Oggetto shell Packager</vt:lpstr>
      <vt:lpstr>Presentazione standard di PowerPoint</vt:lpstr>
      <vt:lpstr>Grazie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claudio mura</dc:creator>
  <cp:lastModifiedBy>daniela boldarino</cp:lastModifiedBy>
  <cp:revision>126</cp:revision>
  <cp:lastPrinted>2018-06-19T16:25:05Z</cp:lastPrinted>
  <dcterms:created xsi:type="dcterms:W3CDTF">2018-06-18T09:03:06Z</dcterms:created>
  <dcterms:modified xsi:type="dcterms:W3CDTF">2018-06-22T09:24:59Z</dcterms:modified>
</cp:coreProperties>
</file>