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60" r:id="rId2"/>
    <p:sldId id="265" r:id="rId3"/>
    <p:sldId id="262" r:id="rId4"/>
    <p:sldId id="269" r:id="rId5"/>
    <p:sldId id="259" r:id="rId6"/>
    <p:sldId id="264" r:id="rId7"/>
    <p:sldId id="266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0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DEAD5-13F0-44D4-B438-DD29C7E4FA99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DFD93-3E73-49B8-9416-0DEB06972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DFD93-3E73-49B8-9416-0DEB0697267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8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C8DB1-8DDB-44C1-B866-628933B2A32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1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5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20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F6523-BFD5-409F-8F26-EB11B54F325B}" type="datetime1">
              <a:rPr lang="en-US"/>
              <a:pPr>
                <a:defRPr/>
              </a:pPr>
              <a:t>20-Oct-2017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0F39E-6B82-445A-B1CB-0FE305D2B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759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95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2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88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43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75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0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1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5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B1DF8-8112-46A3-A2EC-3C0248FBEBC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065E-50AB-46CF-8089-F965CD639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nnalisa.primi@oecd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jpeg"/><Relationship Id="rId3" Type="http://schemas.openxmlformats.org/officeDocument/2006/relationships/image" Target="../media/image7.emf"/><Relationship Id="rId7" Type="http://schemas.openxmlformats.org/officeDocument/2006/relationships/image" Target="../media/image11.png"/><Relationship Id="rId12" Type="http://schemas.openxmlformats.org/officeDocument/2006/relationships/hyperlink" Target="http://www.google.it/url?sa=i&amp;rct=j&amp;q=&amp;esrc=s&amp;frm=1&amp;source=images&amp;cd=&amp;cad=rja&amp;uact=8&amp;ved=0CAcQjRw&amp;url=http://www.accwam.com/Partners.html&amp;ei=2uKHVdqXO6aM7Aah2YGYCQ&amp;bvm=bv.96339352,d.bGg&amp;psig=AFQjCNGKE_EWOEEKUnIxrWEcHKpS0fTTyw&amp;ust=1435055189590839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emf"/><Relationship Id="rId15" Type="http://schemas.openxmlformats.org/officeDocument/2006/relationships/image" Target="../media/image17.jpeg"/><Relationship Id="rId10" Type="http://schemas.openxmlformats.org/officeDocument/2006/relationships/image" Target="../media/image14.png"/><Relationship Id="rId4" Type="http://schemas.openxmlformats.org/officeDocument/2006/relationships/image" Target="../media/image8.emf"/><Relationship Id="rId9" Type="http://schemas.openxmlformats.org/officeDocument/2006/relationships/image" Target="../media/image13.png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640960" cy="1470025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New industrial and trade dynamics in a changing world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933056"/>
            <a:ext cx="8640960" cy="288032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200" dirty="0" smtClean="0">
                <a:solidFill>
                  <a:schemeClr val="tx2"/>
                </a:solidFill>
              </a:rPr>
              <a:t>Annalisa </a:t>
            </a:r>
            <a:r>
              <a:rPr lang="en-GB" sz="2200" dirty="0" err="1" smtClean="0">
                <a:solidFill>
                  <a:schemeClr val="tx2"/>
                </a:solidFill>
              </a:rPr>
              <a:t>Primi</a:t>
            </a:r>
            <a:endParaRPr lang="en-GB" sz="2200" dirty="0" smtClean="0">
              <a:solidFill>
                <a:schemeClr val="tx2"/>
              </a:solidFill>
            </a:endParaRPr>
          </a:p>
          <a:p>
            <a:r>
              <a:rPr lang="en-GB" sz="2200" dirty="0">
                <a:solidFill>
                  <a:schemeClr val="tx2"/>
                </a:solidFill>
              </a:rPr>
              <a:t>Head, Structural Policies and Innovation Unit, OECD Development Centre, Paris-France</a:t>
            </a:r>
          </a:p>
          <a:p>
            <a:r>
              <a:rPr lang="en-GB" sz="2200" dirty="0" smtClean="0">
                <a:solidFill>
                  <a:schemeClr val="tx2"/>
                </a:solidFill>
                <a:hlinkClick r:id="rId2"/>
              </a:rPr>
              <a:t>annalisa.primi@oecd.org</a:t>
            </a:r>
            <a:endParaRPr lang="en-GB" sz="2200" dirty="0" smtClean="0">
              <a:solidFill>
                <a:schemeClr val="tx2"/>
              </a:solidFill>
            </a:endParaRPr>
          </a:p>
          <a:p>
            <a:endParaRPr lang="en-GB" sz="2200" dirty="0" smtClean="0">
              <a:solidFill>
                <a:schemeClr val="tx2"/>
              </a:solidFill>
            </a:endParaRPr>
          </a:p>
          <a:p>
            <a:endParaRPr lang="en-GB" sz="2200" dirty="0" smtClean="0">
              <a:solidFill>
                <a:schemeClr val="tx2"/>
              </a:solidFill>
            </a:endParaRPr>
          </a:p>
          <a:p>
            <a:r>
              <a:rPr lang="en-GB" sz="2200" dirty="0" smtClean="0">
                <a:solidFill>
                  <a:schemeClr val="tx2"/>
                </a:solidFill>
              </a:rPr>
              <a:t>Globalisation, human capital, regional </a:t>
            </a:r>
            <a:r>
              <a:rPr lang="en-GB" sz="2200" dirty="0" smtClean="0">
                <a:solidFill>
                  <a:schemeClr val="tx2"/>
                </a:solidFill>
              </a:rPr>
              <a:t>growth and the 4</a:t>
            </a:r>
            <a:r>
              <a:rPr lang="en-GB" sz="2200" baseline="30000" dirty="0" smtClean="0">
                <a:solidFill>
                  <a:schemeClr val="tx2"/>
                </a:solidFill>
              </a:rPr>
              <a:t>th</a:t>
            </a:r>
            <a:r>
              <a:rPr lang="en-GB" sz="2200" dirty="0" smtClean="0">
                <a:solidFill>
                  <a:schemeClr val="tx2"/>
                </a:solidFill>
              </a:rPr>
              <a:t> Industrial Revolution</a:t>
            </a:r>
          </a:p>
          <a:p>
            <a:r>
              <a:rPr lang="en-GB" sz="2200" dirty="0" smtClean="0">
                <a:solidFill>
                  <a:schemeClr val="tx2"/>
                </a:solidFill>
              </a:rPr>
              <a:t>Bologna, 20 </a:t>
            </a:r>
            <a:r>
              <a:rPr lang="en-GB" sz="2200" dirty="0">
                <a:solidFill>
                  <a:schemeClr val="tx2"/>
                </a:solidFill>
              </a:rPr>
              <a:t>O</a:t>
            </a:r>
            <a:r>
              <a:rPr lang="en-GB" sz="2200" dirty="0" smtClean="0">
                <a:solidFill>
                  <a:schemeClr val="tx2"/>
                </a:solidFill>
              </a:rPr>
              <a:t>ctober 2017</a:t>
            </a:r>
            <a:endParaRPr lang="en-GB" sz="2200" dirty="0" smtClean="0">
              <a:solidFill>
                <a:schemeClr val="tx2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S:\Data\Global Value Chains Cluster\12. Communication material\banners\bannerwebGVC_920x115px_WOR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7808"/>
            <a:ext cx="9270268" cy="106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4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698333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19672" y="5013176"/>
            <a:ext cx="63367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496" y="116632"/>
            <a:ext cx="9036496" cy="503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GVCs made new actors entering in global trade dynamics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5496" y="6423719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Source: OECD Development Centre- UNCTAD- ECLAC-ECA-ESCAP- Transforming Economies Report (forthcoming based on World Bank World Development Indicators, 2016).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1637928" y="836712"/>
            <a:ext cx="293407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rgbClr val="00B050"/>
                </a:solidFill>
              </a:rPr>
              <a:t>CLIMBING the LADDER</a:t>
            </a:r>
            <a:endParaRPr lang="en-GB" sz="2200" b="1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048" y="836712"/>
            <a:ext cx="33843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rgbClr val="FFC000"/>
                </a:solidFill>
              </a:rPr>
              <a:t>DEEPENING in ASSEMBLY</a:t>
            </a:r>
            <a:endParaRPr lang="en-GB" sz="2200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63888" y="5085184"/>
            <a:ext cx="273630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CONTROLLING the VC</a:t>
            </a:r>
            <a:endParaRPr lang="en-GB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187624" y="3717032"/>
            <a:ext cx="6480720" cy="1224136"/>
          </a:xfrm>
          <a:custGeom>
            <a:avLst/>
            <a:gdLst>
              <a:gd name="connsiteX0" fmla="*/ 208320 w 2022699"/>
              <a:gd name="connsiteY0" fmla="*/ 0 h 821742"/>
              <a:gd name="connsiteX1" fmla="*/ 1975127 w 2022699"/>
              <a:gd name="connsiteY1" fmla="*/ 77492 h 821742"/>
              <a:gd name="connsiteX2" fmla="*/ 1401690 w 2022699"/>
              <a:gd name="connsiteY2" fmla="*/ 821411 h 821742"/>
              <a:gd name="connsiteX3" fmla="*/ 161825 w 2022699"/>
              <a:gd name="connsiteY3" fmla="*/ 170482 h 821742"/>
              <a:gd name="connsiteX4" fmla="*/ 208320 w 2022699"/>
              <a:gd name="connsiteY4" fmla="*/ 0 h 821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2699" h="821742">
                <a:moveTo>
                  <a:pt x="208320" y="0"/>
                </a:moveTo>
                <a:lnTo>
                  <a:pt x="1975127" y="77492"/>
                </a:lnTo>
                <a:cubicBezTo>
                  <a:pt x="2174022" y="214394"/>
                  <a:pt x="1703907" y="805913"/>
                  <a:pt x="1401690" y="821411"/>
                </a:cubicBezTo>
                <a:cubicBezTo>
                  <a:pt x="1099473" y="836909"/>
                  <a:pt x="352971" y="304801"/>
                  <a:pt x="161825" y="170482"/>
                </a:cubicBezTo>
                <a:cubicBezTo>
                  <a:pt x="-29321" y="36163"/>
                  <a:pt x="-93897" y="15498"/>
                  <a:pt x="208320" y="0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2699792" y="2060848"/>
            <a:ext cx="2335160" cy="1698044"/>
          </a:xfrm>
          <a:custGeom>
            <a:avLst/>
            <a:gdLst>
              <a:gd name="connsiteX0" fmla="*/ 350569 w 2335160"/>
              <a:gd name="connsiteY0" fmla="*/ 77555 h 1698044"/>
              <a:gd name="connsiteX1" fmla="*/ 149091 w 2335160"/>
              <a:gd name="connsiteY1" fmla="*/ 1410409 h 1698044"/>
              <a:gd name="connsiteX2" fmla="*/ 2055382 w 2335160"/>
              <a:gd name="connsiteY2" fmla="*/ 1611887 h 1698044"/>
              <a:gd name="connsiteX3" fmla="*/ 2148372 w 2335160"/>
              <a:gd name="connsiteY3" fmla="*/ 310029 h 1698044"/>
              <a:gd name="connsiteX4" fmla="*/ 350569 w 2335160"/>
              <a:gd name="connsiteY4" fmla="*/ 77555 h 1698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5160" h="1698044">
                <a:moveTo>
                  <a:pt x="350569" y="77555"/>
                </a:moveTo>
                <a:cubicBezTo>
                  <a:pt x="17355" y="260952"/>
                  <a:pt x="-135044" y="1154687"/>
                  <a:pt x="149091" y="1410409"/>
                </a:cubicBezTo>
                <a:cubicBezTo>
                  <a:pt x="433226" y="1666131"/>
                  <a:pt x="1722169" y="1795284"/>
                  <a:pt x="2055382" y="1611887"/>
                </a:cubicBezTo>
                <a:cubicBezTo>
                  <a:pt x="2388596" y="1428490"/>
                  <a:pt x="2429924" y="558002"/>
                  <a:pt x="2148372" y="310029"/>
                </a:cubicBezTo>
                <a:cubicBezTo>
                  <a:pt x="1866820" y="62056"/>
                  <a:pt x="683783" y="-105842"/>
                  <a:pt x="350569" y="77555"/>
                </a:cubicBezTo>
                <a:close/>
              </a:path>
            </a:pathLst>
          </a:custGeom>
          <a:solidFill>
            <a:srgbClr val="51F018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5030485" y="1196752"/>
            <a:ext cx="2359066" cy="2623965"/>
          </a:xfrm>
          <a:custGeom>
            <a:avLst/>
            <a:gdLst>
              <a:gd name="connsiteX0" fmla="*/ 176946 w 2359066"/>
              <a:gd name="connsiteY0" fmla="*/ 755046 h 2623965"/>
              <a:gd name="connsiteX1" fmla="*/ 1044851 w 2359066"/>
              <a:gd name="connsiteY1" fmla="*/ 57622 h 2623965"/>
              <a:gd name="connsiteX2" fmla="*/ 2346708 w 2359066"/>
              <a:gd name="connsiteY2" fmla="*/ 2149893 h 2623965"/>
              <a:gd name="connsiteX3" fmla="*/ 207942 w 2359066"/>
              <a:gd name="connsiteY3" fmla="*/ 2521853 h 2623965"/>
              <a:gd name="connsiteX4" fmla="*/ 176946 w 2359066"/>
              <a:gd name="connsiteY4" fmla="*/ 755046 h 262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9066" h="2623965">
                <a:moveTo>
                  <a:pt x="176946" y="755046"/>
                </a:moveTo>
                <a:cubicBezTo>
                  <a:pt x="316431" y="344341"/>
                  <a:pt x="683224" y="-174852"/>
                  <a:pt x="1044851" y="57622"/>
                </a:cubicBezTo>
                <a:cubicBezTo>
                  <a:pt x="1406478" y="290096"/>
                  <a:pt x="2486193" y="1739188"/>
                  <a:pt x="2346708" y="2149893"/>
                </a:cubicBezTo>
                <a:cubicBezTo>
                  <a:pt x="2207223" y="2560598"/>
                  <a:pt x="569569" y="2759494"/>
                  <a:pt x="207942" y="2521853"/>
                </a:cubicBezTo>
                <a:cubicBezTo>
                  <a:pt x="-153685" y="2284212"/>
                  <a:pt x="37461" y="1165751"/>
                  <a:pt x="176946" y="755046"/>
                </a:cubicBezTo>
                <a:close/>
              </a:path>
            </a:pathLst>
          </a:custGeom>
          <a:solidFill>
            <a:srgbClr val="FFFF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5496" y="1556792"/>
            <a:ext cx="1152128" cy="1462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GROWING EMPLOYMENT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496" y="4077072"/>
            <a:ext cx="1152128" cy="1462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DECLINING EMPLOYMENT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4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0F39E-6B82-445A-B1CB-0FE305D2BD2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2421"/>
            <a:ext cx="539436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85146" y="1735648"/>
            <a:ext cx="3251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Including software /licences the market value is </a:t>
            </a:r>
            <a:r>
              <a:rPr lang="en-GB" dirty="0" smtClean="0">
                <a:solidFill>
                  <a:srgbClr val="FF0000"/>
                </a:solidFill>
              </a:rPr>
              <a:t>three times higher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455" y="3558805"/>
            <a:ext cx="5418025" cy="325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474454" y="3275692"/>
            <a:ext cx="59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number of robots per 10 000 employees in manufacturing 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059832" y="3645024"/>
            <a:ext cx="144016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460" y="3614027"/>
            <a:ext cx="33588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THE DIGITALISATION OF MANUFACTURING IS REDEFINING THE ORGANISATION OF </a:t>
            </a:r>
          </a:p>
          <a:p>
            <a:r>
              <a:rPr lang="en-GB" sz="2000" dirty="0" smtClean="0"/>
              <a:t>PRODUCTION WITHIN AND BETWEEN FIRMS &amp; the ORIGIN of RENTS 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64369"/>
            <a:ext cx="3779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 OECD Development Centre based on IFR data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934657" y="119627"/>
            <a:ext cx="295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THE FUTURE IS ALREADY HERE….BUT NOT  (YET) FOR ALL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4904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4462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i="1" dirty="0" smtClean="0"/>
              <a:t>3 words to define the current landscape</a:t>
            </a:r>
          </a:p>
          <a:p>
            <a:pPr marL="0" indent="0" algn="ctr">
              <a:buNone/>
            </a:pPr>
            <a:r>
              <a:rPr lang="en-GB" dirty="0" smtClean="0"/>
              <a:t>UNCERTAINTY- COMPLEXITY- HIGH SPEED</a:t>
            </a:r>
          </a:p>
          <a:p>
            <a:pPr marL="0" indent="0" algn="ctr">
              <a:buNone/>
            </a:pPr>
            <a:r>
              <a:rPr lang="en-GB" i="1" dirty="0" smtClean="0"/>
              <a:t>Drivers of change</a:t>
            </a:r>
          </a:p>
          <a:p>
            <a:pPr marL="0" indent="0" algn="ctr">
              <a:buNone/>
            </a:pPr>
            <a:r>
              <a:rPr lang="en-GB" dirty="0" smtClean="0"/>
              <a:t>Science &amp; Technology     Aspirations &amp; Values          Global </a:t>
            </a:r>
            <a:r>
              <a:rPr lang="en-GB" dirty="0"/>
              <a:t>C</a:t>
            </a:r>
            <a:r>
              <a:rPr lang="en-GB" dirty="0" smtClean="0"/>
              <a:t>hallenges </a:t>
            </a:r>
          </a:p>
          <a:p>
            <a:pPr marL="0" indent="0" algn="ctr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67544" y="1844824"/>
            <a:ext cx="3960440" cy="576064"/>
          </a:xfrm>
          <a:prstGeom prst="ellips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283968" y="1844824"/>
            <a:ext cx="4176464" cy="576064"/>
          </a:xfrm>
          <a:prstGeom prst="ellips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483768" y="2276872"/>
            <a:ext cx="3960440" cy="576064"/>
          </a:xfrm>
          <a:prstGeom prst="ellips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899592" y="3356992"/>
            <a:ext cx="7344816" cy="3120151"/>
            <a:chOff x="179512" y="3356992"/>
            <a:chExt cx="7344816" cy="3120151"/>
          </a:xfrm>
        </p:grpSpPr>
        <p:sp>
          <p:nvSpPr>
            <p:cNvPr id="9" name="Rectangle 8"/>
            <p:cNvSpPr/>
            <p:nvPr/>
          </p:nvSpPr>
          <p:spPr>
            <a:xfrm>
              <a:off x="2123728" y="3933056"/>
              <a:ext cx="2376264" cy="4320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PRODUCTS &amp; SERVICES</a:t>
              </a:r>
              <a:endParaRPr lang="en-GB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48064" y="3933056"/>
              <a:ext cx="2376264" cy="4320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EXPERIENCES</a:t>
              </a:r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23728" y="4557321"/>
              <a:ext cx="2376264" cy="8879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DESIGN &amp;  R&amp;D</a:t>
              </a:r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48064" y="4557321"/>
              <a:ext cx="2376264" cy="8879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INTEGRATED SYSTEMS &amp; PLATFROMS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23728" y="5565433"/>
              <a:ext cx="2376264" cy="8879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COST-OPTIMISAITON DRIVEN</a:t>
              </a:r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48064" y="5589240"/>
              <a:ext cx="2376264" cy="8879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IMAGE&amp;REPUTATION DRIVEN</a:t>
              </a:r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512" y="3933056"/>
              <a:ext cx="1656184" cy="4320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OUTPUT</a:t>
              </a:r>
              <a:endParaRPr lang="en-GB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9512" y="4653136"/>
              <a:ext cx="1656184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CORE VALUE 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9512" y="5733256"/>
              <a:ext cx="1656184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VC ORGANISATION</a:t>
              </a:r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411760" y="3356992"/>
              <a:ext cx="1656184" cy="4320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YESTERDAY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08104" y="3356992"/>
              <a:ext cx="1656184" cy="4320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TOMORROW </a:t>
              </a:r>
              <a:endParaRPr lang="en-GB" dirty="0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4644008" y="4869160"/>
              <a:ext cx="360040" cy="216024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4644008" y="4005064"/>
              <a:ext cx="360040" cy="216024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4644008" y="5805264"/>
              <a:ext cx="360040" cy="216024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889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348880"/>
            <a:ext cx="5444378" cy="249633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44008" y="1948770"/>
            <a:ext cx="3491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INTERNET CONNECTION SPEED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63888" y="4941168"/>
            <a:ext cx="55081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smtClean="0"/>
              <a:t>OECD Development Centre elaboration on Akamai Faster Forward State of the Internet Report, 2017</a:t>
            </a:r>
            <a:endParaRPr lang="en-US" sz="11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160" y="2636912"/>
            <a:ext cx="339472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FF0000"/>
                </a:solidFill>
              </a:rPr>
              <a:t>Higher heterogeneity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Growing divides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Risk of </a:t>
            </a:r>
            <a:r>
              <a:rPr lang="en-GB" dirty="0" smtClean="0">
                <a:solidFill>
                  <a:srgbClr val="FF0000"/>
                </a:solidFill>
              </a:rPr>
              <a:t>marginality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Growing concentration 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  <a:p>
            <a:pPr algn="l"/>
            <a:endParaRPr lang="en-GB" dirty="0" smtClean="0"/>
          </a:p>
          <a:p>
            <a:pPr algn="l"/>
            <a:r>
              <a:rPr lang="en-GB" dirty="0" smtClean="0">
                <a:solidFill>
                  <a:srgbClr val="00B0F0"/>
                </a:solidFill>
              </a:rPr>
              <a:t>More inclusive and sustainable economies </a:t>
            </a:r>
          </a:p>
          <a:p>
            <a:pPr algn="l"/>
            <a:r>
              <a:rPr lang="en-GB" dirty="0" smtClean="0">
                <a:solidFill>
                  <a:srgbClr val="00B0F0"/>
                </a:solidFill>
              </a:rPr>
              <a:t>Tailor-made solutions (e.g. targeted medicine) </a:t>
            </a:r>
          </a:p>
          <a:p>
            <a:pPr algn="l"/>
            <a:r>
              <a:rPr lang="en-GB" dirty="0" smtClean="0">
                <a:solidFill>
                  <a:srgbClr val="00B0F0"/>
                </a:solidFill>
              </a:rPr>
              <a:t>Stronger regional &amp; globally connected production systems </a:t>
            </a:r>
          </a:p>
          <a:p>
            <a:pPr algn="l"/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2008" y="89917"/>
            <a:ext cx="889248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In GOING FORWARD: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u="sng" dirty="0"/>
              <a:t>Higher speed </a:t>
            </a:r>
            <a:r>
              <a:rPr lang="en-GB" dirty="0"/>
              <a:t>(the windows of opportunities close up faster</a:t>
            </a:r>
            <a:r>
              <a:rPr lang="en-GB" dirty="0" smtClean="0"/>
              <a:t>…)</a:t>
            </a:r>
            <a:endParaRPr lang="en-GB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b="1" dirty="0" smtClean="0"/>
              <a:t>I</a:t>
            </a:r>
            <a:r>
              <a:rPr lang="en-GB" u="sng" dirty="0" smtClean="0"/>
              <a:t>nvestment! Investment! Investment! </a:t>
            </a:r>
            <a:r>
              <a:rPr lang="en-GB" dirty="0" smtClean="0"/>
              <a:t>The transition towards the new industrial &amp; services model  will require high(</a:t>
            </a:r>
            <a:r>
              <a:rPr lang="en-GB" dirty="0" err="1" smtClean="0"/>
              <a:t>er</a:t>
            </a:r>
            <a:r>
              <a:rPr lang="en-GB" dirty="0" smtClean="0"/>
              <a:t>) level of investments.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New and effective forms of public-private  </a:t>
            </a:r>
            <a:r>
              <a:rPr lang="en-GB" u="sng" dirty="0" smtClean="0"/>
              <a:t>dialogue </a:t>
            </a:r>
            <a:r>
              <a:rPr lang="en-GB" dirty="0" smtClean="0"/>
              <a:t>&amp; partnerships</a:t>
            </a:r>
          </a:p>
        </p:txBody>
      </p:sp>
    </p:spTree>
    <p:extLst>
      <p:ext uri="{BB962C8B-B14F-4D97-AF65-F5344CB8AC3E}">
        <p14:creationId xmlns:p14="http://schemas.microsoft.com/office/powerpoint/2010/main" val="387448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000" dirty="0" smtClean="0"/>
              <a:t>There is a growing need </a:t>
            </a:r>
            <a:r>
              <a:rPr lang="en-GB" sz="3000" dirty="0" smtClean="0"/>
              <a:t>for </a:t>
            </a:r>
            <a:r>
              <a:rPr lang="en-GB" sz="3000" dirty="0" smtClean="0"/>
              <a:t>strategic visions </a:t>
            </a:r>
            <a:r>
              <a:rPr lang="en-GB" sz="3000" dirty="0" smtClean="0"/>
              <a:t>and coordinated policy </a:t>
            </a:r>
            <a:r>
              <a:rPr lang="en-GB" sz="3000" dirty="0" smtClean="0"/>
              <a:t>actions to </a:t>
            </a:r>
            <a:r>
              <a:rPr lang="en-GB" sz="3000" dirty="0" smtClean="0"/>
              <a:t>a</a:t>
            </a:r>
            <a:r>
              <a:rPr lang="en-GB" sz="3000" dirty="0" smtClean="0"/>
              <a:t>nticipate </a:t>
            </a:r>
            <a:r>
              <a:rPr lang="en-GB" sz="3000" dirty="0" smtClean="0"/>
              <a:t>and </a:t>
            </a:r>
            <a:r>
              <a:rPr lang="en-GB" sz="3000" dirty="0" smtClean="0"/>
              <a:t>shape </a:t>
            </a:r>
            <a:r>
              <a:rPr lang="en-GB" sz="3000" dirty="0" smtClean="0"/>
              <a:t>the changes </a:t>
            </a:r>
            <a:r>
              <a:rPr lang="en-GB" sz="3000" dirty="0" smtClean="0"/>
              <a:t>and to put “</a:t>
            </a:r>
            <a:r>
              <a:rPr lang="en-GB" sz="3000" dirty="0" err="1" smtClean="0"/>
              <a:t>values-identity&amp;citizens</a:t>
            </a:r>
            <a:r>
              <a:rPr lang="en-GB" sz="3000" dirty="0" smtClean="0"/>
              <a:t>” at the core</a:t>
            </a:r>
            <a:endParaRPr lang="en-GB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775071"/>
              </p:ext>
            </p:extLst>
          </p:nvPr>
        </p:nvGraphicFramePr>
        <p:xfrm>
          <a:off x="467544" y="1844824"/>
          <a:ext cx="444747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74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Key areas for shaping</a:t>
                      </a:r>
                      <a:r>
                        <a:rPr lang="en-GB" baseline="0" dirty="0" smtClean="0"/>
                        <a:t> the future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Skills for the future                                        </a:t>
                      </a:r>
                      <a:r>
                        <a:rPr lang="en-GB" sz="2200" b="1" dirty="0" smtClean="0">
                          <a:solidFill>
                            <a:srgbClr val="00B050"/>
                          </a:solidFill>
                        </a:rPr>
                        <a:t>√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Infrastructure (ICT</a:t>
                      </a:r>
                      <a:r>
                        <a:rPr lang="en-GB" baseline="0" dirty="0" smtClean="0"/>
                        <a:t> and physical)                 </a:t>
                      </a:r>
                      <a:r>
                        <a:rPr lang="en-GB" sz="2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Standards &amp;compatibility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Regulations on data storage, cybersecurity/privacy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IP and</a:t>
                      </a:r>
                      <a:r>
                        <a:rPr lang="en-GB" baseline="0" dirty="0" smtClean="0"/>
                        <a:t> copyright including on data ownership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Redefining</a:t>
                      </a:r>
                      <a:r>
                        <a:rPr lang="en-GB" baseline="0" dirty="0" smtClean="0"/>
                        <a:t> social contracts (responsibilities and rights)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Technology transfer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Digital trade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baseline="0" dirty="0" smtClean="0"/>
                        <a:t>Regional integration and </a:t>
                      </a:r>
                      <a:r>
                        <a:rPr lang="en-GB" b="0" baseline="0" dirty="0" err="1" smtClean="0"/>
                        <a:t>mulitilateralism</a:t>
                      </a:r>
                      <a:r>
                        <a:rPr lang="en-GB" b="0" baseline="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6995120" cy="562074"/>
          </a:xfrm>
        </p:spPr>
        <p:txBody>
          <a:bodyPr>
            <a:normAutofit fontScale="90000"/>
          </a:bodyPr>
          <a:lstStyle/>
          <a:p>
            <a:r>
              <a:rPr lang="en-GB" sz="3000" b="1" dirty="0" smtClean="0"/>
              <a:t>PTPRs- PRODUCTION TRANSFORMATION POLICY REVIEWS</a:t>
            </a:r>
            <a:br>
              <a:rPr lang="en-GB" sz="3000" b="1" dirty="0" smtClean="0"/>
            </a:br>
            <a:r>
              <a:rPr lang="en-GB" sz="3000" b="1" dirty="0" smtClean="0"/>
              <a:t>A 5 pillar framework for effective governance and for successful production systems</a:t>
            </a:r>
            <a:endParaRPr lang="en-GB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1691680" y="2708920"/>
            <a:ext cx="5616624" cy="3456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4" idx="0"/>
            <a:endCxn id="10" idx="0"/>
          </p:cNvCxnSpPr>
          <p:nvPr/>
        </p:nvCxnSpPr>
        <p:spPr>
          <a:xfrm>
            <a:off x="4499992" y="2708920"/>
            <a:ext cx="0" cy="11521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4" idx="2"/>
          </p:cNvCxnSpPr>
          <p:nvPr/>
        </p:nvCxnSpPr>
        <p:spPr>
          <a:xfrm flipH="1">
            <a:off x="4499992" y="5085184"/>
            <a:ext cx="18400" cy="10801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604080" y="3091026"/>
            <a:ext cx="5731414" cy="2714238"/>
            <a:chOff x="1604080" y="2010906"/>
            <a:chExt cx="5731414" cy="2714238"/>
          </a:xfrm>
        </p:grpSpPr>
        <p:cxnSp>
          <p:nvCxnSpPr>
            <p:cNvPr id="8" name="Straight Connector 7"/>
            <p:cNvCxnSpPr>
              <a:endCxn id="10" idx="2"/>
            </p:cNvCxnSpPr>
            <p:nvPr/>
          </p:nvCxnSpPr>
          <p:spPr>
            <a:xfrm>
              <a:off x="1691680" y="3392996"/>
              <a:ext cx="129614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987824" y="2780928"/>
              <a:ext cx="3024336" cy="1224136"/>
            </a:xfrm>
            <a:prstGeom prst="ellipse">
              <a:avLst/>
            </a:prstGeom>
            <a:solidFill>
              <a:schemeClr val="accent1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2"/>
                  </a:solidFill>
                </a:rPr>
                <a:t>EMBEDDEDNESS</a:t>
              </a:r>
            </a:p>
            <a:p>
              <a:pPr algn="ctr"/>
              <a:r>
                <a:rPr lang="en-GB" b="1" dirty="0" smtClean="0">
                  <a:solidFill>
                    <a:schemeClr val="tx2"/>
                  </a:solidFill>
                </a:rPr>
                <a:t>VALUES &amp; IDENTITY</a:t>
              </a:r>
              <a:endParaRPr lang="en-GB" b="1" dirty="0">
                <a:solidFill>
                  <a:schemeClr val="tx2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012160" y="3356992"/>
              <a:ext cx="129614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734874" y="2010906"/>
              <a:ext cx="2763494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ADAPTING</a:t>
              </a:r>
              <a:endParaRPr lang="en-US" sz="3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72000" y="2010906"/>
              <a:ext cx="2763494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ANTICIPATING</a:t>
              </a:r>
              <a:endParaRPr lang="en-US" sz="3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98368" y="4171146"/>
              <a:ext cx="2763494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LEARNING </a:t>
              </a:r>
              <a:endParaRPr lang="en-US" sz="3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04080" y="4221088"/>
              <a:ext cx="2880320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INTERCONNECTEDENESS</a:t>
              </a:r>
              <a:r>
                <a:rPr lang="en-US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 </a:t>
              </a:r>
              <a:endParaRPr lang="en-US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575573" y="6034062"/>
            <a:ext cx="1992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BEING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88368" y="1713582"/>
            <a:ext cx="2392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ACTING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99969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2573" y="6183886"/>
            <a:ext cx="7611485" cy="629490"/>
            <a:chOff x="321246" y="6020023"/>
            <a:chExt cx="7936543" cy="748271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6086" y="6020023"/>
              <a:ext cx="651703" cy="6839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7501" y="6087723"/>
              <a:ext cx="617749" cy="590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9529" y="6073605"/>
              <a:ext cx="433347" cy="5810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1678" y="6056255"/>
              <a:ext cx="636190" cy="6381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5052" y="6106773"/>
              <a:ext cx="682290" cy="5619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2807" y="6211547"/>
              <a:ext cx="1244719" cy="3524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486" y="6081222"/>
              <a:ext cx="654630" cy="6572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6072969"/>
              <a:ext cx="700731" cy="6953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246" y="6081222"/>
              <a:ext cx="620014" cy="5505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 descr="http://www.accwam.com/ckfinder/userfiles/images/un-escwa2.jpg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349" y="6033916"/>
              <a:ext cx="622219" cy="634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" name="Picture 2" descr="S:\Data\Global Value Chains Cluster\12. Communication material\banners\bannerwebGVC_920x115px_WORD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151824"/>
            <a:ext cx="9270268" cy="106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5583040" cy="321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186" y="3167540"/>
            <a:ext cx="4037378" cy="30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376</Words>
  <Application>Microsoft Office PowerPoint</Application>
  <PresentationFormat>On-screen Show (4:3)</PresentationFormat>
  <Paragraphs>75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New industrial and trade dynamics in a changing world</vt:lpstr>
      <vt:lpstr>PowerPoint Presentation</vt:lpstr>
      <vt:lpstr>PowerPoint Presentation</vt:lpstr>
      <vt:lpstr>PowerPoint Presentation</vt:lpstr>
      <vt:lpstr>PowerPoint Presentation</vt:lpstr>
      <vt:lpstr>There is a growing need for strategic visions and coordinated policy actions to anticipate and shape the changes and to put “values-identity&amp;citizens” at the core</vt:lpstr>
      <vt:lpstr>PTPRs- PRODUCTION TRANSFORMATION POLICY REVIEWS A 5 pillar framework for effective governance and for successful production systems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relation between trade and growth</dc:title>
  <dc:creator>TOSELLI Manuel</dc:creator>
  <cp:lastModifiedBy>PRIMI Annalisa</cp:lastModifiedBy>
  <cp:revision>32</cp:revision>
  <dcterms:created xsi:type="dcterms:W3CDTF">2017-09-25T08:26:42Z</dcterms:created>
  <dcterms:modified xsi:type="dcterms:W3CDTF">2017-10-20T00:37:37Z</dcterms:modified>
</cp:coreProperties>
</file>