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310" r:id="rId3"/>
    <p:sldId id="311" r:id="rId4"/>
    <p:sldId id="315" r:id="rId5"/>
    <p:sldId id="317" r:id="rId6"/>
    <p:sldId id="314" r:id="rId7"/>
    <p:sldId id="309" r:id="rId8"/>
    <p:sldId id="296" r:id="rId9"/>
    <p:sldId id="297" r:id="rId10"/>
    <p:sldId id="308" r:id="rId11"/>
    <p:sldId id="318" r:id="rId12"/>
    <p:sldId id="305" r:id="rId1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8" clrIdx="0"/>
  <p:cmAuthor id="1" name="Rev 1" initials="R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58" autoAdjust="0"/>
  </p:normalViewPr>
  <p:slideViewPr>
    <p:cSldViewPr snapToGrid="0" snapToObjects="1">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r>
              <a:rPr lang="it-IT" smtClean="0"/>
              <a:t>Bellandi Lombardi Magliocchi - c.MET05 2016</a:t>
            </a:r>
            <a:endParaRPr lang="it-IT"/>
          </a:p>
        </p:txBody>
      </p:sp>
      <p:sp>
        <p:nvSpPr>
          <p:cNvPr id="3" name="Segnaposto data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4343F752-914A-0B4D-8C4F-A761EA0F87F4}" type="datetime1">
              <a:rPr lang="it-IT" smtClean="0"/>
              <a:t>20/10/2017</a:t>
            </a:fld>
            <a:endParaRPr lang="it-IT"/>
          </a:p>
        </p:txBody>
      </p:sp>
      <p:sp>
        <p:nvSpPr>
          <p:cNvPr id="4" name="Segnaposto piè di pagina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r>
              <a:rPr lang="it-IT" smtClean="0"/>
              <a:t>Bellandi Lombardi Magliocchi - c.MET05 2016</a:t>
            </a:r>
            <a:endParaRPr lang="it-IT"/>
          </a:p>
        </p:txBody>
      </p:sp>
      <p:sp>
        <p:nvSpPr>
          <p:cNvPr id="5" name="Segnaposto numero diapositiva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40364E4-B306-B643-8D51-DD199D501AE8}" type="slidenum">
              <a:rPr lang="it-IT" smtClean="0"/>
              <a:t>‹N›</a:t>
            </a:fld>
            <a:endParaRPr lang="it-IT"/>
          </a:p>
        </p:txBody>
      </p:sp>
    </p:spTree>
    <p:extLst>
      <p:ext uri="{BB962C8B-B14F-4D97-AF65-F5344CB8AC3E}">
        <p14:creationId xmlns:p14="http://schemas.microsoft.com/office/powerpoint/2010/main" val="18067680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r>
              <a:rPr lang="it-IT" smtClean="0"/>
              <a:t>Bellandi Lombardi Magliocchi - c.MET05 2016</a:t>
            </a:r>
            <a:endParaRPr lang="it-IT"/>
          </a:p>
        </p:txBody>
      </p:sp>
      <p:sp>
        <p:nvSpPr>
          <p:cNvPr id="3" name="Segnaposto data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97D651B-2979-4D43-A54B-74BC226308AD}" type="datetime1">
              <a:rPr lang="it-IT" smtClean="0"/>
              <a:t>20/10/2017</a:t>
            </a:fld>
            <a:endParaRPr lang="it-IT"/>
          </a:p>
        </p:txBody>
      </p:sp>
      <p:sp>
        <p:nvSpPr>
          <p:cNvPr id="4" name="Segnaposto immagine diapositiva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r>
              <a:rPr lang="it-IT" smtClean="0"/>
              <a:t>Bellandi Lombardi Magliocchi - c.MET05 2016</a:t>
            </a:r>
            <a:endParaRPr lang="it-IT"/>
          </a:p>
        </p:txBody>
      </p:sp>
      <p:sp>
        <p:nvSpPr>
          <p:cNvPr id="7" name="Segnaposto numero diapositiva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C7C5D03-F79C-AE42-9FB1-12A0397FAC11}" type="slidenum">
              <a:rPr lang="it-IT" smtClean="0"/>
              <a:t>‹N›</a:t>
            </a:fld>
            <a:endParaRPr lang="it-IT"/>
          </a:p>
        </p:txBody>
      </p:sp>
    </p:spTree>
    <p:extLst>
      <p:ext uri="{BB962C8B-B14F-4D97-AF65-F5344CB8AC3E}">
        <p14:creationId xmlns:p14="http://schemas.microsoft.com/office/powerpoint/2010/main" val="845050930"/>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2440573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17967C-DE70-4763-ADA4-0E43BC8DF82A}" type="slidenum">
              <a:rPr lang="it-IT" smtClean="0"/>
              <a:pPr/>
              <a:t>4</a:t>
            </a:fld>
            <a:endParaRPr lang="it-IT"/>
          </a:p>
        </p:txBody>
      </p:sp>
    </p:spTree>
    <p:extLst>
      <p:ext uri="{BB962C8B-B14F-4D97-AF65-F5344CB8AC3E}">
        <p14:creationId xmlns:p14="http://schemas.microsoft.com/office/powerpoint/2010/main" val="3617775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17967C-DE70-4763-ADA4-0E43BC8DF82A}" type="slidenum">
              <a:rPr lang="it-IT" smtClean="0"/>
              <a:pPr/>
              <a:t>5</a:t>
            </a:fld>
            <a:endParaRPr lang="it-IT"/>
          </a:p>
        </p:txBody>
      </p:sp>
    </p:spTree>
    <p:extLst>
      <p:ext uri="{BB962C8B-B14F-4D97-AF65-F5344CB8AC3E}">
        <p14:creationId xmlns:p14="http://schemas.microsoft.com/office/powerpoint/2010/main" val="2160860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C17967C-DE70-4763-ADA4-0E43BC8DF82A}" type="slidenum">
              <a:rPr lang="it-IT" smtClean="0"/>
              <a:pPr/>
              <a:t>6</a:t>
            </a:fld>
            <a:endParaRPr lang="it-IT"/>
          </a:p>
        </p:txBody>
      </p:sp>
    </p:spTree>
    <p:extLst>
      <p:ext uri="{BB962C8B-B14F-4D97-AF65-F5344CB8AC3E}">
        <p14:creationId xmlns:p14="http://schemas.microsoft.com/office/powerpoint/2010/main" val="121005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2195645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195645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195645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19564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7BD1F441-EE78-46DB-8914-DDED3C08EABC}"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EB5F6FAB-51B4-4C7F-805D-43ACDB7ABB9C}" type="datetime1">
              <a:rPr lang="it-IT" smtClean="0"/>
              <a:t>20/10/2017</a:t>
            </a:fld>
            <a:endParaRPr lang="en-US"/>
          </a:p>
        </p:txBody>
      </p:sp>
      <p:sp>
        <p:nvSpPr>
          <p:cNvPr id="6" name="Footer Placeholder 5"/>
          <p:cNvSpPr>
            <a:spLocks noGrp="1"/>
          </p:cNvSpPr>
          <p:nvPr>
            <p:ph type="ftr" sz="quarter" idx="11"/>
          </p:nvPr>
        </p:nvSpPr>
        <p:spPr/>
        <p:txBody>
          <a:bodyPr/>
          <a:lstStyle/>
          <a:p>
            <a:r>
              <a:rPr lang="it-IT" smtClean="0"/>
              <a:t>Bellandi-Lombardi-Magliocchi   XIII Workshop c.MET05 15-16.06.2016</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634C194F-667E-4067-9F9B-19E00EDEAF6B}"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29678E65-544E-4E4E-84C3-D676F924EF42}"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Click icon to add picture</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A9CDCA55-AB3D-4B67-A7AE-12FE8AA7F861}"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Click icon to add picture</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Click icon to add picture</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EBF637C0-C0B9-4CA5-80CF-C516FB504221}"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CDA1A435-AA74-4F32-816D-B60DFDDF1EAC}"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8FB78AF2-95F3-40B4-9BF9-43E593ADDE87}"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BBAD2D69-8BF6-488D-90CC-1C34D857D608}"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A2A53ED1-9E5D-4507-9F9C-3A65F0795927}" type="datetime1">
              <a:rPr lang="it-IT" smtClean="0"/>
              <a:t>20/10/2017</a:t>
            </a:fld>
            <a:endParaRPr lang="en-US"/>
          </a:p>
        </p:txBody>
      </p:sp>
      <p:sp>
        <p:nvSpPr>
          <p:cNvPr id="5" name="Footer Placeholder 4"/>
          <p:cNvSpPr>
            <a:spLocks noGrp="1"/>
          </p:cNvSpPr>
          <p:nvPr>
            <p:ph type="ftr" sz="quarter" idx="11"/>
          </p:nvPr>
        </p:nvSpPr>
        <p:spPr/>
        <p:txBody>
          <a:bodyPr/>
          <a:lstStyle/>
          <a:p>
            <a:r>
              <a:rPr lang="it-IT" smtClean="0"/>
              <a:t>Bellandi-Lombardi-Magliocchi   XIII Workshop c.MET05 15-16.06.2016</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a:xfrm>
            <a:off x="6580094" y="188259"/>
            <a:ext cx="2133600" cy="365125"/>
          </a:xfrm>
        </p:spPr>
        <p:txBody>
          <a:bodyPr/>
          <a:lstStyle/>
          <a:p>
            <a:fld id="{53668557-8366-471D-B9F0-0EE979807B44}" type="datetime1">
              <a:rPr lang="it-IT" smtClean="0"/>
              <a:t>20/10/2017</a:t>
            </a:fld>
            <a:endParaRPr lang="en-US"/>
          </a:p>
        </p:txBody>
      </p:sp>
      <p:sp>
        <p:nvSpPr>
          <p:cNvPr id="6" name="Footer Placeholder 5"/>
          <p:cNvSpPr>
            <a:spLocks noGrp="1"/>
          </p:cNvSpPr>
          <p:nvPr>
            <p:ph type="ftr" sz="quarter" idx="11"/>
          </p:nvPr>
        </p:nvSpPr>
        <p:spPr/>
        <p:txBody>
          <a:bodyPr/>
          <a:lstStyle/>
          <a:p>
            <a:r>
              <a:rPr lang="it-IT" smtClean="0"/>
              <a:t>Bellandi-Lombardi-Magliocchi   XIII Workshop c.MET05 15-16.06.2016</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a:xfrm>
            <a:off x="6580094" y="188259"/>
            <a:ext cx="2133600" cy="365125"/>
          </a:xfrm>
        </p:spPr>
        <p:txBody>
          <a:bodyPr/>
          <a:lstStyle/>
          <a:p>
            <a:fld id="{918717DD-49AE-48EF-8D0B-437CD1945122}" type="datetime1">
              <a:rPr lang="it-IT" smtClean="0"/>
              <a:t>20/10/2017</a:t>
            </a:fld>
            <a:endParaRPr lang="en-US"/>
          </a:p>
        </p:txBody>
      </p:sp>
      <p:sp>
        <p:nvSpPr>
          <p:cNvPr id="8" name="Footer Placeholder 7"/>
          <p:cNvSpPr>
            <a:spLocks noGrp="1"/>
          </p:cNvSpPr>
          <p:nvPr>
            <p:ph type="ftr" sz="quarter" idx="11"/>
          </p:nvPr>
        </p:nvSpPr>
        <p:spPr>
          <a:xfrm>
            <a:off x="1120588" y="188259"/>
            <a:ext cx="2895600" cy="365125"/>
          </a:xfrm>
        </p:spPr>
        <p:txBody>
          <a:bodyPr/>
          <a:lstStyle/>
          <a:p>
            <a:r>
              <a:rPr lang="it-IT" smtClean="0"/>
              <a:t>Bellandi-Lombardi-Magliocchi   XIII Workshop c.MET05 15-16.06.2016</a:t>
            </a:r>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‹N›</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4712934-1F2B-4141-9745-834F09EAAA56}" type="datetime1">
              <a:rPr lang="it-IT" smtClean="0"/>
              <a:t>20/10/2017</a:t>
            </a:fld>
            <a:endParaRPr lang="en-US"/>
          </a:p>
        </p:txBody>
      </p:sp>
      <p:sp>
        <p:nvSpPr>
          <p:cNvPr id="4" name="Footer Placeholder 3"/>
          <p:cNvSpPr>
            <a:spLocks noGrp="1"/>
          </p:cNvSpPr>
          <p:nvPr>
            <p:ph type="ftr" sz="quarter" idx="11"/>
          </p:nvPr>
        </p:nvSpPr>
        <p:spPr/>
        <p:txBody>
          <a:bodyPr/>
          <a:lstStyle/>
          <a:p>
            <a:r>
              <a:rPr lang="it-IT" smtClean="0"/>
              <a:t>Bellandi-Lombardi-Magliocchi   XIII Workshop c.MET05 15-16.06.2016</a:t>
            </a:r>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35079-EE96-4F32-ADA5-5FD5AB83CCAC}" type="datetime1">
              <a:rPr lang="it-IT" smtClean="0"/>
              <a:t>20/10/2017</a:t>
            </a:fld>
            <a:endParaRPr lang="en-US"/>
          </a:p>
        </p:txBody>
      </p:sp>
      <p:sp>
        <p:nvSpPr>
          <p:cNvPr id="3" name="Footer Placeholder 2"/>
          <p:cNvSpPr>
            <a:spLocks noGrp="1"/>
          </p:cNvSpPr>
          <p:nvPr>
            <p:ph type="ftr" sz="quarter" idx="11"/>
          </p:nvPr>
        </p:nvSpPr>
        <p:spPr/>
        <p:txBody>
          <a:bodyPr/>
          <a:lstStyle/>
          <a:p>
            <a:r>
              <a:rPr lang="it-IT" smtClean="0"/>
              <a:t>Bellandi-Lombardi-Magliocchi   XIII Workshop c.MET05 15-16.06.2016</a:t>
            </a:r>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0F560F2E-B413-446A-BC1F-3F4F018A80F7}" type="datetime1">
              <a:rPr lang="it-IT" smtClean="0"/>
              <a:t>20/10/2017</a:t>
            </a:fld>
            <a:endParaRPr lang="en-US"/>
          </a:p>
        </p:txBody>
      </p:sp>
      <p:sp>
        <p:nvSpPr>
          <p:cNvPr id="6" name="Footer Placeholder 5"/>
          <p:cNvSpPr>
            <a:spLocks noGrp="1"/>
          </p:cNvSpPr>
          <p:nvPr>
            <p:ph type="ftr" sz="quarter" idx="11"/>
          </p:nvPr>
        </p:nvSpPr>
        <p:spPr/>
        <p:txBody>
          <a:bodyPr/>
          <a:lstStyle/>
          <a:p>
            <a:r>
              <a:rPr lang="it-IT" smtClean="0"/>
              <a:t>Bellandi-Lombardi-Magliocchi   XIII Workshop c.MET05 15-16.06.2016</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AF0C0A26-098C-4513-B4E8-FEBC2F40D487}" type="datetime1">
              <a:rPr lang="it-IT" smtClean="0"/>
              <a:t>20/10/2017</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r>
              <a:rPr lang="it-IT" smtClean="0"/>
              <a:t>Bellandi-Lombardi-Magliocchi   XIII Workshop c.MET05 15-16.06.2016</a:t>
            </a:r>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‹N›</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4.jp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032001"/>
            <a:ext cx="8915400" cy="1257142"/>
          </a:xfrm>
        </p:spPr>
        <p:txBody>
          <a:bodyPr anchor="ctr">
            <a:noAutofit/>
          </a:bodyPr>
          <a:lstStyle/>
          <a:p>
            <a:pPr algn="ctr"/>
            <a:r>
              <a:rPr lang="en-GB" sz="2800" b="1" dirty="0"/>
              <a:t>Territorial policies for industrial renaissance and innovation</a:t>
            </a:r>
            <a:endParaRPr lang="en-GB" sz="2800" dirty="0"/>
          </a:p>
        </p:txBody>
      </p:sp>
      <p:sp>
        <p:nvSpPr>
          <p:cNvPr id="3" name="Sottotitolo 2"/>
          <p:cNvSpPr>
            <a:spLocks noGrp="1"/>
          </p:cNvSpPr>
          <p:nvPr>
            <p:ph type="subTitle" idx="1"/>
          </p:nvPr>
        </p:nvSpPr>
        <p:spPr>
          <a:xfrm>
            <a:off x="914400" y="3289143"/>
            <a:ext cx="8001000" cy="2819557"/>
          </a:xfrm>
        </p:spPr>
        <p:txBody>
          <a:bodyPr>
            <a:normAutofit fontScale="92500" lnSpcReduction="10000"/>
          </a:bodyPr>
          <a:lstStyle/>
          <a:p>
            <a:pPr algn="ctr">
              <a:lnSpc>
                <a:spcPct val="90000"/>
              </a:lnSpc>
              <a:spcBef>
                <a:spcPts val="0"/>
              </a:spcBef>
              <a:spcAft>
                <a:spcPts val="600"/>
              </a:spcAft>
            </a:pPr>
            <a:endParaRPr lang="it-IT" sz="2200" dirty="0" smtClean="0">
              <a:solidFill>
                <a:srgbClr val="002060"/>
              </a:solidFill>
            </a:endParaRPr>
          </a:p>
          <a:p>
            <a:pPr algn="ctr">
              <a:lnSpc>
                <a:spcPct val="90000"/>
              </a:lnSpc>
              <a:spcBef>
                <a:spcPts val="0"/>
              </a:spcBef>
              <a:spcAft>
                <a:spcPts val="600"/>
              </a:spcAft>
            </a:pPr>
            <a:r>
              <a:rPr lang="it-IT" sz="2200" dirty="0" smtClean="0">
                <a:solidFill>
                  <a:srgbClr val="002060"/>
                </a:solidFill>
              </a:rPr>
              <a:t>M</a:t>
            </a:r>
            <a:r>
              <a:rPr lang="it-IT" sz="2200" dirty="0">
                <a:solidFill>
                  <a:srgbClr val="002060"/>
                </a:solidFill>
              </a:rPr>
              <a:t>. </a:t>
            </a:r>
            <a:r>
              <a:rPr lang="it-IT" sz="2200" dirty="0" smtClean="0">
                <a:solidFill>
                  <a:srgbClr val="002060"/>
                </a:solidFill>
              </a:rPr>
              <a:t>Bellandi – </a:t>
            </a:r>
            <a:r>
              <a:rPr lang="it-IT" sz="2200" dirty="0" err="1" smtClean="0">
                <a:solidFill>
                  <a:srgbClr val="002060"/>
                </a:solidFill>
              </a:rPr>
              <a:t>University</a:t>
            </a:r>
            <a:r>
              <a:rPr lang="it-IT" sz="2200" dirty="0" smtClean="0">
                <a:solidFill>
                  <a:srgbClr val="002060"/>
                </a:solidFill>
              </a:rPr>
              <a:t> of Florence</a:t>
            </a:r>
          </a:p>
          <a:p>
            <a:pPr algn="ctr"/>
            <a:endParaRPr lang="it-IT" dirty="0">
              <a:solidFill>
                <a:srgbClr val="002060"/>
              </a:solidFill>
            </a:endParaRPr>
          </a:p>
          <a:p>
            <a:pPr algn="ctr"/>
            <a:endParaRPr lang="it-IT" dirty="0">
              <a:solidFill>
                <a:srgbClr val="002060"/>
              </a:solidFill>
            </a:endParaRPr>
          </a:p>
          <a:p>
            <a:pPr algn="ctr"/>
            <a:r>
              <a:rPr lang="en-GB" sz="1600" dirty="0"/>
              <a:t>Session </a:t>
            </a:r>
            <a:r>
              <a:rPr lang="en-GB" sz="1600" dirty="0" smtClean="0"/>
              <a:t>on </a:t>
            </a:r>
            <a:r>
              <a:rPr lang="en-GB" sz="1600" dirty="0"/>
              <a:t>International Industry &amp; Local Capabilities </a:t>
            </a:r>
          </a:p>
          <a:p>
            <a:pPr algn="ctr"/>
            <a:r>
              <a:rPr lang="en-GB" sz="1600" dirty="0" smtClean="0"/>
              <a:t>Bologna </a:t>
            </a:r>
            <a:r>
              <a:rPr lang="en-GB" sz="1600" dirty="0"/>
              <a:t>19</a:t>
            </a:r>
            <a:r>
              <a:rPr lang="en-GB" sz="1600" baseline="30000" dirty="0"/>
              <a:t>th</a:t>
            </a:r>
            <a:r>
              <a:rPr lang="en-GB" sz="1600" dirty="0"/>
              <a:t> – 20</a:t>
            </a:r>
            <a:r>
              <a:rPr lang="en-GB" sz="1600" baseline="30000" dirty="0"/>
              <a:t>th</a:t>
            </a:r>
            <a:r>
              <a:rPr lang="en-GB" sz="1600" dirty="0"/>
              <a:t> October 2017</a:t>
            </a:r>
          </a:p>
        </p:txBody>
      </p:sp>
      <p:sp>
        <p:nvSpPr>
          <p:cNvPr id="5" name="CasellaDiTesto 4"/>
          <p:cNvSpPr txBox="1"/>
          <p:nvPr/>
        </p:nvSpPr>
        <p:spPr>
          <a:xfrm>
            <a:off x="1095153" y="340242"/>
            <a:ext cx="7820247" cy="707886"/>
          </a:xfrm>
          <a:prstGeom prst="rect">
            <a:avLst/>
          </a:prstGeom>
          <a:noFill/>
        </p:spPr>
        <p:txBody>
          <a:bodyPr wrap="square" rtlCol="0">
            <a:spAutoFit/>
          </a:bodyPr>
          <a:lstStyle/>
          <a:p>
            <a:pPr algn="ctr"/>
            <a:r>
              <a:rPr lang="en-GB" sz="2000" dirty="0"/>
              <a:t>INTERNATIONAL CONFERENCE: Globalisation, human capital, regional growth and the 4</a:t>
            </a:r>
            <a:r>
              <a:rPr lang="en-GB" sz="2000" baseline="30000" dirty="0"/>
              <a:t>th</a:t>
            </a:r>
            <a:r>
              <a:rPr lang="en-GB" sz="2000" dirty="0"/>
              <a:t> industrial revolution</a:t>
            </a:r>
          </a:p>
        </p:txBody>
      </p:sp>
      <p:pic>
        <p:nvPicPr>
          <p:cNvPr id="7" name="Picture 2" descr="C:\Users\lombardi\Desktop\Siepi Bellandi\logo unifi.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454271" y="4219768"/>
            <a:ext cx="1102009" cy="533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051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928951" y="1268856"/>
            <a:ext cx="7325783" cy="4740058"/>
          </a:xfrm>
          <a:prstGeom prst="rect">
            <a:avLst/>
          </a:prstGeom>
        </p:spPr>
        <p:txBody>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spcBef>
                <a:spcPts val="1200"/>
              </a:spcBef>
              <a:spcAft>
                <a:spcPts val="1200"/>
              </a:spcAft>
              <a:buNone/>
            </a:pPr>
            <a:r>
              <a:rPr lang="en-US" sz="1800" i="1" dirty="0">
                <a:solidFill>
                  <a:schemeClr val="tx1"/>
                </a:solidFill>
              </a:rPr>
              <a:t>Strengthening and renewing local sources of development by means of support to:</a:t>
            </a:r>
            <a:endParaRPr lang="it-IT" sz="1800" i="1" dirty="0">
              <a:solidFill>
                <a:schemeClr val="tx1"/>
              </a:solidFill>
            </a:endParaRPr>
          </a:p>
          <a:p>
            <a:pPr algn="just">
              <a:spcBef>
                <a:spcPts val="600"/>
              </a:spcBef>
              <a:spcAft>
                <a:spcPts val="600"/>
              </a:spcAft>
              <a:buClr>
                <a:schemeClr val="bg2">
                  <a:lumMod val="25000"/>
                </a:schemeClr>
              </a:buClr>
              <a:buFont typeface="Wingdings" charset="2"/>
              <a:buChar char="Ø"/>
            </a:pPr>
            <a:r>
              <a:rPr lang="en-GB" sz="1400" dirty="0">
                <a:solidFill>
                  <a:srgbClr val="002060"/>
                </a:solidFill>
              </a:rPr>
              <a:t>the diffusion of </a:t>
            </a:r>
            <a:r>
              <a:rPr lang="en-GB" sz="1400" b="1" dirty="0">
                <a:solidFill>
                  <a:srgbClr val="002060"/>
                </a:solidFill>
              </a:rPr>
              <a:t>open networking culture </a:t>
            </a:r>
            <a:r>
              <a:rPr lang="en-GB" sz="1400" dirty="0">
                <a:solidFill>
                  <a:srgbClr val="002060"/>
                </a:solidFill>
              </a:rPr>
              <a:t>among SMEs</a:t>
            </a:r>
            <a:r>
              <a:rPr lang="en-GB" sz="1400" dirty="0" smtClean="0">
                <a:solidFill>
                  <a:srgbClr val="002060"/>
                </a:solidFill>
              </a:rPr>
              <a:t>; good </a:t>
            </a:r>
            <a:r>
              <a:rPr lang="en-GB" sz="1400" dirty="0">
                <a:solidFill>
                  <a:srgbClr val="002060"/>
                </a:solidFill>
              </a:rPr>
              <a:t>practices in </a:t>
            </a:r>
            <a:r>
              <a:rPr lang="en-GB" sz="1400" b="1" dirty="0">
                <a:solidFill>
                  <a:srgbClr val="002060"/>
                </a:solidFill>
              </a:rPr>
              <a:t>innovation funds </a:t>
            </a:r>
            <a:r>
              <a:rPr lang="en-GB" sz="1400" dirty="0">
                <a:solidFill>
                  <a:srgbClr val="002060"/>
                </a:solidFill>
              </a:rPr>
              <a:t>and selection of industrial investment projects (also network projects</a:t>
            </a:r>
            <a:r>
              <a:rPr lang="en-GB" sz="1400" dirty="0" smtClean="0">
                <a:solidFill>
                  <a:srgbClr val="002060"/>
                </a:solidFill>
              </a:rPr>
              <a:t>); </a:t>
            </a:r>
            <a:r>
              <a:rPr lang="en-US" sz="1400" dirty="0">
                <a:solidFill>
                  <a:srgbClr val="002060"/>
                </a:solidFill>
              </a:rPr>
              <a:t>young entrepreneurs and innovative </a:t>
            </a:r>
            <a:r>
              <a:rPr lang="en-US" sz="1400" b="1" dirty="0">
                <a:solidFill>
                  <a:srgbClr val="002060"/>
                </a:solidFill>
              </a:rPr>
              <a:t>start-ups and academic spin-offs </a:t>
            </a:r>
            <a:r>
              <a:rPr lang="en-US" sz="1400" dirty="0">
                <a:solidFill>
                  <a:srgbClr val="002060"/>
                </a:solidFill>
              </a:rPr>
              <a:t>in new specializations as a basis for a larger variety of related sectors </a:t>
            </a:r>
            <a:endParaRPr lang="en-US" sz="1400" dirty="0" smtClean="0">
              <a:solidFill>
                <a:srgbClr val="002060"/>
              </a:solidFill>
            </a:endParaRPr>
          </a:p>
          <a:p>
            <a:pPr algn="just">
              <a:spcBef>
                <a:spcPts val="600"/>
              </a:spcBef>
              <a:spcAft>
                <a:spcPts val="600"/>
              </a:spcAft>
              <a:buClr>
                <a:schemeClr val="bg2">
                  <a:lumMod val="25000"/>
                </a:schemeClr>
              </a:buClr>
              <a:buFont typeface="Wingdings" charset="2"/>
              <a:buChar char="Ø"/>
            </a:pPr>
            <a:r>
              <a:rPr lang="en-GB" sz="1400" dirty="0" smtClean="0">
                <a:solidFill>
                  <a:srgbClr val="002060"/>
                </a:solidFill>
              </a:rPr>
              <a:t>creation </a:t>
            </a:r>
            <a:r>
              <a:rPr lang="en-GB" sz="1400" dirty="0">
                <a:solidFill>
                  <a:srgbClr val="002060"/>
                </a:solidFill>
              </a:rPr>
              <a:t>of </a:t>
            </a:r>
            <a:r>
              <a:rPr lang="en-GB" sz="1400" b="1" dirty="0">
                <a:solidFill>
                  <a:srgbClr val="002060"/>
                </a:solidFill>
              </a:rPr>
              <a:t>local partnerships </a:t>
            </a:r>
            <a:r>
              <a:rPr lang="en-GB" sz="1400" dirty="0">
                <a:solidFill>
                  <a:srgbClr val="002060"/>
                </a:solidFill>
              </a:rPr>
              <a:t>with medium sized companies, universities and schools, public and private institutions and credit institutions </a:t>
            </a:r>
            <a:r>
              <a:rPr lang="en-GB" sz="1400" b="1" dirty="0">
                <a:solidFill>
                  <a:srgbClr val="002060"/>
                </a:solidFill>
              </a:rPr>
              <a:t>on</a:t>
            </a:r>
            <a:r>
              <a:rPr lang="en-GB" sz="1400" dirty="0">
                <a:solidFill>
                  <a:srgbClr val="002060"/>
                </a:solidFill>
              </a:rPr>
              <a:t> </a:t>
            </a:r>
            <a:r>
              <a:rPr lang="en-GB" sz="1400" b="1" dirty="0">
                <a:solidFill>
                  <a:srgbClr val="002060"/>
                </a:solidFill>
              </a:rPr>
              <a:t>strategic planning for large investments in industrial research</a:t>
            </a:r>
            <a:r>
              <a:rPr lang="en-GB" sz="1400" dirty="0">
                <a:solidFill>
                  <a:srgbClr val="002060"/>
                </a:solidFill>
              </a:rPr>
              <a:t>, new education curricula, smart land </a:t>
            </a:r>
            <a:r>
              <a:rPr lang="en-GB" sz="1400" dirty="0" smtClean="0">
                <a:solidFill>
                  <a:srgbClr val="002060"/>
                </a:solidFill>
              </a:rPr>
              <a:t>infrastructure; </a:t>
            </a:r>
            <a:r>
              <a:rPr lang="en-US" sz="1400" dirty="0" smtClean="0">
                <a:solidFill>
                  <a:srgbClr val="002060"/>
                </a:solidFill>
              </a:rPr>
              <a:t>design of better training </a:t>
            </a:r>
            <a:r>
              <a:rPr lang="en-US" sz="1400" dirty="0">
                <a:solidFill>
                  <a:srgbClr val="002060"/>
                </a:solidFill>
              </a:rPr>
              <a:t>or placement </a:t>
            </a:r>
            <a:r>
              <a:rPr lang="en-US" sz="1400" dirty="0" smtClean="0">
                <a:solidFill>
                  <a:srgbClr val="002060"/>
                </a:solidFill>
              </a:rPr>
              <a:t>activities </a:t>
            </a:r>
          </a:p>
          <a:p>
            <a:pPr algn="just">
              <a:spcBef>
                <a:spcPts val="600"/>
              </a:spcBef>
              <a:spcAft>
                <a:spcPts val="600"/>
              </a:spcAft>
              <a:buClr>
                <a:schemeClr val="bg2">
                  <a:lumMod val="25000"/>
                </a:schemeClr>
              </a:buClr>
              <a:buFont typeface="Wingdings" charset="2"/>
              <a:buChar char="Ø"/>
            </a:pPr>
            <a:r>
              <a:rPr lang="en-GB" sz="1400" dirty="0">
                <a:solidFill>
                  <a:srgbClr val="002060"/>
                </a:solidFill>
              </a:rPr>
              <a:t>structures and capacities for </a:t>
            </a:r>
            <a:r>
              <a:rPr lang="en-GB" sz="1400" b="1" dirty="0">
                <a:solidFill>
                  <a:srgbClr val="002060"/>
                </a:solidFill>
              </a:rPr>
              <a:t>international mobility </a:t>
            </a:r>
            <a:r>
              <a:rPr lang="en-GB" sz="1400" dirty="0">
                <a:solidFill>
                  <a:srgbClr val="002060"/>
                </a:solidFill>
              </a:rPr>
              <a:t>and digital communication</a:t>
            </a:r>
            <a:r>
              <a:rPr lang="en-GB" sz="1400" dirty="0" smtClean="0">
                <a:solidFill>
                  <a:srgbClr val="002060"/>
                </a:solidFill>
              </a:rPr>
              <a:t>; connection to </a:t>
            </a:r>
            <a:r>
              <a:rPr lang="en-GB" sz="1400" b="1" dirty="0">
                <a:solidFill>
                  <a:srgbClr val="002060"/>
                </a:solidFill>
              </a:rPr>
              <a:t>international </a:t>
            </a:r>
            <a:r>
              <a:rPr lang="en-GB" sz="1400" b="1" dirty="0" smtClean="0">
                <a:solidFill>
                  <a:srgbClr val="002060"/>
                </a:solidFill>
              </a:rPr>
              <a:t>cross-clusters / trans</a:t>
            </a:r>
            <a:r>
              <a:rPr lang="en-GB" sz="1400" b="1" dirty="0">
                <a:solidFill>
                  <a:srgbClr val="002060"/>
                </a:solidFill>
              </a:rPr>
              <a:t>-local collaboration</a:t>
            </a:r>
            <a:r>
              <a:rPr lang="en-GB" sz="1400" dirty="0">
                <a:solidFill>
                  <a:srgbClr val="002060"/>
                </a:solidFill>
              </a:rPr>
              <a:t> for IDs agents, </a:t>
            </a:r>
            <a:r>
              <a:rPr lang="en-US" sz="1400" dirty="0" smtClean="0">
                <a:solidFill>
                  <a:srgbClr val="002060"/>
                </a:solidFill>
              </a:rPr>
              <a:t>through </a:t>
            </a:r>
            <a:r>
              <a:rPr lang="en-US" sz="1400" dirty="0">
                <a:solidFill>
                  <a:srgbClr val="002060"/>
                </a:solidFill>
              </a:rPr>
              <a:t>which </a:t>
            </a:r>
            <a:r>
              <a:rPr lang="en-US" sz="1400" dirty="0" smtClean="0">
                <a:solidFill>
                  <a:srgbClr val="002060"/>
                </a:solidFill>
              </a:rPr>
              <a:t>a territory asserts </a:t>
            </a:r>
            <a:r>
              <a:rPr lang="en-US" sz="1400" dirty="0">
                <a:solidFill>
                  <a:srgbClr val="002060"/>
                </a:solidFill>
              </a:rPr>
              <a:t>its </a:t>
            </a:r>
            <a:r>
              <a:rPr lang="en-US" sz="1400" b="1" dirty="0">
                <a:solidFill>
                  <a:srgbClr val="002060"/>
                </a:solidFill>
              </a:rPr>
              <a:t>identity</a:t>
            </a:r>
            <a:r>
              <a:rPr lang="en-US" sz="1400" dirty="0">
                <a:solidFill>
                  <a:srgbClr val="002060"/>
                </a:solidFill>
              </a:rPr>
              <a:t> within wide </a:t>
            </a:r>
            <a:r>
              <a:rPr lang="en-US" sz="1400" dirty="0" smtClean="0">
                <a:solidFill>
                  <a:srgbClr val="002060"/>
                </a:solidFill>
              </a:rPr>
              <a:t>cognitive networks </a:t>
            </a:r>
            <a:r>
              <a:rPr lang="en-US" sz="1400" dirty="0">
                <a:solidFill>
                  <a:srgbClr val="002060"/>
                </a:solidFill>
              </a:rPr>
              <a:t>and </a:t>
            </a:r>
            <a:r>
              <a:rPr lang="en-US" sz="1400" dirty="0" smtClean="0">
                <a:solidFill>
                  <a:srgbClr val="002060"/>
                </a:solidFill>
              </a:rPr>
              <a:t>experiments </a:t>
            </a:r>
            <a:r>
              <a:rPr lang="en-US" sz="1400" b="1" dirty="0" smtClean="0">
                <a:solidFill>
                  <a:srgbClr val="002060"/>
                </a:solidFill>
              </a:rPr>
              <a:t>novelties</a:t>
            </a:r>
            <a:endParaRPr lang="it-IT" sz="1400" b="1" dirty="0">
              <a:solidFill>
                <a:srgbClr val="002060"/>
              </a:solidFill>
            </a:endParaRPr>
          </a:p>
        </p:txBody>
      </p:sp>
      <p:sp>
        <p:nvSpPr>
          <p:cNvPr id="7" name="Segnaposto numero diapositiva 6"/>
          <p:cNvSpPr>
            <a:spLocks noGrp="1"/>
          </p:cNvSpPr>
          <p:nvPr>
            <p:ph type="sldNum" sz="quarter" idx="12"/>
          </p:nvPr>
        </p:nvSpPr>
        <p:spPr/>
        <p:txBody>
          <a:bodyPr/>
          <a:lstStyle/>
          <a:p>
            <a:fld id="{4A822907-8A9D-4F6B-98F6-913902AD56B5}" type="slidenum">
              <a:rPr lang="en-US" smtClean="0"/>
              <a:t>10</a:t>
            </a:fld>
            <a:endParaRPr lang="en-US"/>
          </a:p>
        </p:txBody>
      </p:sp>
      <p:pic>
        <p:nvPicPr>
          <p:cNvPr id="5" name="Picture 2" descr="C:\Users\lombardi\Desktop\Siepi Bellandi\logo unifi.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4491" y="6143570"/>
            <a:ext cx="1102009" cy="533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8666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616202" y="548680"/>
            <a:ext cx="7887960" cy="5616624"/>
          </a:xfrm>
          <a:prstGeom prst="rect">
            <a:avLst/>
          </a:prstGeom>
        </p:spPr>
        <p:txBody>
          <a:bodyPr lIns="90000" tIns="45000" rIns="90000" bIns="45000"/>
          <a:lstStyle/>
          <a:p>
            <a:pPr>
              <a:lnSpc>
                <a:spcPct val="90000"/>
              </a:lnSpc>
              <a:spcBef>
                <a:spcPts val="1200"/>
              </a:spcBef>
              <a:spcAft>
                <a:spcPts val="1200"/>
              </a:spcAft>
              <a:buClr>
                <a:schemeClr val="accent1"/>
              </a:buClr>
            </a:pPr>
            <a:r>
              <a:rPr lang="en-US" i="1" dirty="0"/>
              <a:t>Regional and national integrating policies and strategies</a:t>
            </a:r>
          </a:p>
          <a:p>
            <a:pPr>
              <a:spcBef>
                <a:spcPts val="1400"/>
              </a:spcBef>
              <a:spcAft>
                <a:spcPts val="600"/>
              </a:spcAft>
              <a:buClr>
                <a:schemeClr val="accent1"/>
              </a:buClr>
            </a:pPr>
            <a:r>
              <a:rPr lang="en-GB" sz="1400" dirty="0">
                <a:solidFill>
                  <a:srgbClr val="002060"/>
                </a:solidFill>
              </a:rPr>
              <a:t>Processes integrating a disperse wealth of local resources in regional/ national wide innovation platforms would be necessary given the increasing openness and </a:t>
            </a:r>
            <a:r>
              <a:rPr lang="en-GB" sz="1400" dirty="0" err="1">
                <a:solidFill>
                  <a:srgbClr val="002060"/>
                </a:solidFill>
              </a:rPr>
              <a:t>transversality</a:t>
            </a:r>
            <a:r>
              <a:rPr lang="en-GB" sz="1400" dirty="0">
                <a:solidFill>
                  <a:srgbClr val="002060"/>
                </a:solidFill>
              </a:rPr>
              <a:t> of knowledge creation. Where and how in relation to Italian industry? Look to driving ideas on new ways of understanding life and work, as:</a:t>
            </a:r>
          </a:p>
          <a:p>
            <a:pPr marL="285750" indent="-285750">
              <a:spcBef>
                <a:spcPts val="600"/>
              </a:spcBef>
              <a:spcAft>
                <a:spcPts val="600"/>
              </a:spcAft>
              <a:buClr>
                <a:schemeClr val="accent1"/>
              </a:buClr>
              <a:buSzPct val="100000"/>
              <a:buFont typeface="Arial" panose="020B0604020202020204" pitchFamily="34" charset="0"/>
              <a:buChar char="•"/>
            </a:pPr>
            <a:r>
              <a:rPr lang="en-GB" sz="1400" dirty="0" smtClean="0">
                <a:solidFill>
                  <a:srgbClr val="002060"/>
                </a:solidFill>
              </a:rPr>
              <a:t>Culture</a:t>
            </a:r>
            <a:r>
              <a:rPr lang="en-GB" sz="1400" dirty="0">
                <a:solidFill>
                  <a:srgbClr val="002060"/>
                </a:solidFill>
              </a:rPr>
              <a:t>, Science and High technology on/around Arts, Crafts and Food → high quality products and services for world markets and socio-cultural systems</a:t>
            </a:r>
          </a:p>
          <a:p>
            <a:pPr marL="285750" indent="-285750">
              <a:lnSpc>
                <a:spcPct val="90000"/>
              </a:lnSpc>
              <a:spcBef>
                <a:spcPts val="600"/>
              </a:spcBef>
              <a:spcAft>
                <a:spcPts val="600"/>
              </a:spcAft>
              <a:buClr>
                <a:schemeClr val="accent1"/>
              </a:buClr>
              <a:buSzPct val="100000"/>
              <a:buFont typeface="Arial" panose="020B0604020202020204" pitchFamily="34" charset="0"/>
              <a:buChar char="•"/>
            </a:pPr>
            <a:r>
              <a:rPr lang="en-GB" sz="1400" dirty="0" smtClean="0">
                <a:solidFill>
                  <a:srgbClr val="002060"/>
                </a:solidFill>
              </a:rPr>
              <a:t>Cities </a:t>
            </a:r>
            <a:r>
              <a:rPr lang="en-GB" sz="1400" dirty="0">
                <a:solidFill>
                  <a:srgbClr val="002060"/>
                </a:solidFill>
              </a:rPr>
              <a:t>with dense cultural and landscape heritage → energy, mobility, building industries for sustainable World Heritage Cities and Countryside </a:t>
            </a:r>
          </a:p>
          <a:p>
            <a:pPr marL="285750" indent="-285750">
              <a:lnSpc>
                <a:spcPct val="90000"/>
              </a:lnSpc>
              <a:spcBef>
                <a:spcPts val="600"/>
              </a:spcBef>
              <a:spcAft>
                <a:spcPts val="600"/>
              </a:spcAft>
              <a:buClr>
                <a:schemeClr val="accent1"/>
              </a:buClr>
              <a:buSzPct val="100000"/>
              <a:buFont typeface="Arial" panose="020B0604020202020204" pitchFamily="34" charset="0"/>
              <a:buChar char="•"/>
            </a:pPr>
            <a:r>
              <a:rPr lang="en-GB" sz="1400" dirty="0" smtClean="0">
                <a:solidFill>
                  <a:srgbClr val="002060"/>
                </a:solidFill>
              </a:rPr>
              <a:t>Social </a:t>
            </a:r>
            <a:r>
              <a:rPr lang="en-GB" sz="1400" dirty="0">
                <a:solidFill>
                  <a:srgbClr val="002060"/>
                </a:solidFill>
              </a:rPr>
              <a:t>Innovation and Local welfare →  reducing costs, sustain quality and social cohesion, realizing new products and services for word markets</a:t>
            </a:r>
          </a:p>
          <a:p>
            <a:pPr marL="285750" indent="-285750">
              <a:lnSpc>
                <a:spcPct val="90000"/>
              </a:lnSpc>
              <a:spcBef>
                <a:spcPts val="600"/>
              </a:spcBef>
              <a:buClr>
                <a:schemeClr val="accent1"/>
              </a:buClr>
              <a:buSzPct val="100000"/>
              <a:buFont typeface="Arial" panose="020B0604020202020204" pitchFamily="34" charset="0"/>
              <a:buChar char="•"/>
            </a:pPr>
            <a:r>
              <a:rPr lang="en-GB" sz="1400" dirty="0" smtClean="0">
                <a:solidFill>
                  <a:srgbClr val="002060"/>
                </a:solidFill>
              </a:rPr>
              <a:t>Green </a:t>
            </a:r>
            <a:r>
              <a:rPr lang="en-GB" sz="1400" dirty="0">
                <a:solidFill>
                  <a:srgbClr val="002060"/>
                </a:solidFill>
              </a:rPr>
              <a:t>Investments and areas of large environmental crisis → huge money for restoration as large demand for innovative green products and services</a:t>
            </a:r>
          </a:p>
          <a:p>
            <a:pPr>
              <a:lnSpc>
                <a:spcPct val="90000"/>
              </a:lnSpc>
              <a:spcBef>
                <a:spcPts val="1400"/>
              </a:spcBef>
              <a:buClr>
                <a:schemeClr val="accent1"/>
              </a:buClr>
              <a:buSzPct val="100000"/>
            </a:pPr>
            <a:r>
              <a:rPr lang="en-US" sz="1400" dirty="0">
                <a:solidFill>
                  <a:srgbClr val="002060"/>
                </a:solidFill>
              </a:rPr>
              <a:t>Relations with ongoing policies, like the National Technological Clusters, the Regional Innovation Districts, </a:t>
            </a:r>
            <a:r>
              <a:rPr lang="en-US" sz="1400" dirty="0" smtClean="0">
                <a:solidFill>
                  <a:srgbClr val="002060"/>
                </a:solidFill>
              </a:rPr>
              <a:t>the </a:t>
            </a:r>
            <a:r>
              <a:rPr lang="en-US" sz="1400" dirty="0">
                <a:solidFill>
                  <a:srgbClr val="002060"/>
                </a:solidFill>
              </a:rPr>
              <a:t>EU Cluster Excellence Initiative, etc.: </a:t>
            </a:r>
            <a:r>
              <a:rPr lang="it-IT" sz="1400" dirty="0" err="1">
                <a:solidFill>
                  <a:srgbClr val="002060"/>
                </a:solidFill>
              </a:rPr>
              <a:t>University</a:t>
            </a:r>
            <a:r>
              <a:rPr lang="it-IT" sz="1400" dirty="0">
                <a:solidFill>
                  <a:srgbClr val="002060"/>
                </a:solidFill>
              </a:rPr>
              <a:t> </a:t>
            </a:r>
            <a:r>
              <a:rPr lang="it-IT" sz="1400" dirty="0" err="1">
                <a:solidFill>
                  <a:srgbClr val="002060"/>
                </a:solidFill>
              </a:rPr>
              <a:t>based</a:t>
            </a:r>
            <a:r>
              <a:rPr lang="it-IT" sz="1400" dirty="0">
                <a:solidFill>
                  <a:srgbClr val="002060"/>
                </a:solidFill>
              </a:rPr>
              <a:t> </a:t>
            </a:r>
            <a:r>
              <a:rPr lang="it-IT" sz="1400" dirty="0" err="1">
                <a:solidFill>
                  <a:srgbClr val="002060"/>
                </a:solidFill>
              </a:rPr>
              <a:t>units</a:t>
            </a:r>
            <a:r>
              <a:rPr lang="it-IT" sz="1400" dirty="0">
                <a:solidFill>
                  <a:srgbClr val="002060"/>
                </a:solidFill>
              </a:rPr>
              <a:t> </a:t>
            </a:r>
            <a:r>
              <a:rPr lang="it-IT" sz="1400" dirty="0" err="1">
                <a:solidFill>
                  <a:srgbClr val="002060"/>
                </a:solidFill>
              </a:rPr>
              <a:t>should</a:t>
            </a:r>
            <a:r>
              <a:rPr lang="it-IT" sz="1400" dirty="0">
                <a:solidFill>
                  <a:srgbClr val="002060"/>
                </a:solidFill>
              </a:rPr>
              <a:t> be </a:t>
            </a:r>
            <a:r>
              <a:rPr lang="it-IT" sz="1400" dirty="0" err="1">
                <a:solidFill>
                  <a:srgbClr val="002060"/>
                </a:solidFill>
              </a:rPr>
              <a:t>crucial</a:t>
            </a:r>
            <a:r>
              <a:rPr lang="it-IT" sz="1400" dirty="0">
                <a:solidFill>
                  <a:srgbClr val="002060"/>
                </a:solidFill>
              </a:rPr>
              <a:t> </a:t>
            </a:r>
            <a:r>
              <a:rPr lang="it-IT" sz="1400" dirty="0" err="1">
                <a:solidFill>
                  <a:srgbClr val="002060"/>
                </a:solidFill>
              </a:rPr>
              <a:t>actors</a:t>
            </a:r>
            <a:r>
              <a:rPr lang="it-IT" sz="1400" dirty="0">
                <a:solidFill>
                  <a:srgbClr val="002060"/>
                </a:solidFill>
              </a:rPr>
              <a:t> in </a:t>
            </a:r>
            <a:r>
              <a:rPr lang="it-IT" sz="1400" dirty="0" err="1">
                <a:solidFill>
                  <a:srgbClr val="002060"/>
                </a:solidFill>
              </a:rPr>
              <a:t>such</a:t>
            </a:r>
            <a:r>
              <a:rPr lang="it-IT" sz="1400" dirty="0">
                <a:solidFill>
                  <a:srgbClr val="002060"/>
                </a:solidFill>
              </a:rPr>
              <a:t> networks.</a:t>
            </a:r>
          </a:p>
          <a:p>
            <a:pPr>
              <a:lnSpc>
                <a:spcPct val="90000"/>
              </a:lnSpc>
              <a:spcBef>
                <a:spcPts val="1400"/>
              </a:spcBef>
              <a:buClr>
                <a:schemeClr val="accent1"/>
              </a:buClr>
              <a:buSzPct val="100000"/>
            </a:pPr>
            <a:r>
              <a:rPr lang="it-IT" sz="1400" dirty="0" err="1">
                <a:solidFill>
                  <a:srgbClr val="002060"/>
                </a:solidFill>
              </a:rPr>
              <a:t>However</a:t>
            </a:r>
            <a:r>
              <a:rPr lang="it-IT" sz="1400" dirty="0">
                <a:solidFill>
                  <a:srgbClr val="002060"/>
                </a:solidFill>
              </a:rPr>
              <a:t> </a:t>
            </a:r>
            <a:r>
              <a:rPr lang="it-IT" sz="1400" dirty="0" err="1">
                <a:solidFill>
                  <a:srgbClr val="002060"/>
                </a:solidFill>
              </a:rPr>
              <a:t>results</a:t>
            </a:r>
            <a:r>
              <a:rPr lang="it-IT" sz="1400" dirty="0">
                <a:solidFill>
                  <a:srgbClr val="002060"/>
                </a:solidFill>
              </a:rPr>
              <a:t> </a:t>
            </a:r>
            <a:r>
              <a:rPr lang="it-IT" sz="1400" dirty="0" err="1">
                <a:solidFill>
                  <a:srgbClr val="002060"/>
                </a:solidFill>
              </a:rPr>
              <a:t>accumulated</a:t>
            </a:r>
            <a:r>
              <a:rPr lang="it-IT" sz="1400" dirty="0">
                <a:solidFill>
                  <a:srgbClr val="002060"/>
                </a:solidFill>
              </a:rPr>
              <a:t> in </a:t>
            </a:r>
            <a:r>
              <a:rPr lang="it-IT" sz="1400" dirty="0" err="1">
                <a:solidFill>
                  <a:srgbClr val="002060"/>
                </a:solidFill>
              </a:rPr>
              <a:t>recent</a:t>
            </a:r>
            <a:r>
              <a:rPr lang="it-IT" sz="1400" dirty="0">
                <a:solidFill>
                  <a:srgbClr val="002060"/>
                </a:solidFill>
              </a:rPr>
              <a:t> </a:t>
            </a:r>
            <a:r>
              <a:rPr lang="it-IT" sz="1400" dirty="0" err="1">
                <a:solidFill>
                  <a:srgbClr val="002060"/>
                </a:solidFill>
              </a:rPr>
              <a:t>years</a:t>
            </a:r>
            <a:r>
              <a:rPr lang="it-IT" sz="1400" dirty="0">
                <a:solidFill>
                  <a:srgbClr val="002060"/>
                </a:solidFill>
              </a:rPr>
              <a:t> on </a:t>
            </a:r>
            <a:r>
              <a:rPr lang="it-IT" sz="1400" dirty="0" err="1">
                <a:solidFill>
                  <a:srgbClr val="002060"/>
                </a:solidFill>
              </a:rPr>
              <a:t>such</a:t>
            </a:r>
            <a:r>
              <a:rPr lang="it-IT" sz="1400" dirty="0">
                <a:solidFill>
                  <a:srgbClr val="002060"/>
                </a:solidFill>
              </a:rPr>
              <a:t> </a:t>
            </a:r>
            <a:r>
              <a:rPr lang="it-IT" sz="1400" dirty="0" err="1">
                <a:solidFill>
                  <a:srgbClr val="002060"/>
                </a:solidFill>
              </a:rPr>
              <a:t>actions</a:t>
            </a:r>
            <a:r>
              <a:rPr lang="it-IT" sz="1400" dirty="0">
                <a:solidFill>
                  <a:srgbClr val="002060"/>
                </a:solidFill>
              </a:rPr>
              <a:t> are far from </a:t>
            </a:r>
            <a:r>
              <a:rPr lang="it-IT" sz="1400" dirty="0" err="1">
                <a:solidFill>
                  <a:srgbClr val="002060"/>
                </a:solidFill>
              </a:rPr>
              <a:t>being</a:t>
            </a:r>
            <a:r>
              <a:rPr lang="it-IT" sz="1400" dirty="0">
                <a:solidFill>
                  <a:srgbClr val="002060"/>
                </a:solidFill>
              </a:rPr>
              <a:t> </a:t>
            </a:r>
            <a:r>
              <a:rPr lang="it-IT" sz="1400" dirty="0" err="1" smtClean="0">
                <a:solidFill>
                  <a:srgbClr val="002060"/>
                </a:solidFill>
              </a:rPr>
              <a:t>evident</a:t>
            </a:r>
            <a:r>
              <a:rPr lang="it-IT" sz="1400" dirty="0" smtClean="0">
                <a:solidFill>
                  <a:srgbClr val="002060"/>
                </a:solidFill>
              </a:rPr>
              <a:t>, with </a:t>
            </a:r>
            <a:r>
              <a:rPr lang="it-IT" sz="1400" dirty="0" err="1" smtClean="0">
                <a:solidFill>
                  <a:srgbClr val="002060"/>
                </a:solidFill>
              </a:rPr>
              <a:t>exceptions</a:t>
            </a:r>
            <a:r>
              <a:rPr lang="it-IT" sz="1400" dirty="0" smtClean="0">
                <a:solidFill>
                  <a:srgbClr val="002060"/>
                </a:solidFill>
              </a:rPr>
              <a:t> in some </a:t>
            </a:r>
            <a:r>
              <a:rPr lang="it-IT" sz="1400" dirty="0" err="1" smtClean="0">
                <a:solidFill>
                  <a:srgbClr val="002060"/>
                </a:solidFill>
              </a:rPr>
              <a:t>regions</a:t>
            </a:r>
            <a:r>
              <a:rPr lang="it-IT" sz="1400" dirty="0" smtClean="0">
                <a:solidFill>
                  <a:srgbClr val="002060"/>
                </a:solidFill>
              </a:rPr>
              <a:t>….</a:t>
            </a:r>
            <a:endParaRPr lang="it-IT" sz="1400" dirty="0">
              <a:solidFill>
                <a:srgbClr val="002060"/>
              </a:solidFill>
            </a:endParaRPr>
          </a:p>
        </p:txBody>
      </p:sp>
      <p:sp>
        <p:nvSpPr>
          <p:cNvPr id="130"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173EFB75-B841-4F8B-86AF-E899D5698191}" type="slidenum">
              <a:rPr lang="it-IT" sz="1200">
                <a:solidFill>
                  <a:srgbClr val="8B8B8B"/>
                </a:solidFill>
                <a:latin typeface="Calibri"/>
              </a:rPr>
              <a:pPr algn="r">
                <a:lnSpc>
                  <a:spcPct val="100000"/>
                </a:lnSpc>
              </a:pPr>
              <a:t>11</a:t>
            </a:fld>
            <a:endParaRPr/>
          </a:p>
        </p:txBody>
      </p:sp>
    </p:spTree>
    <p:extLst>
      <p:ext uri="{BB962C8B-B14F-4D97-AF65-F5344CB8AC3E}">
        <p14:creationId xmlns:p14="http://schemas.microsoft.com/office/powerpoint/2010/main" val="966606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952564" y="1660741"/>
            <a:ext cx="7416736" cy="3386272"/>
          </a:xfrm>
          <a:prstGeom prst="rect">
            <a:avLst/>
          </a:prstGeom>
        </p:spPr>
        <p:txBody>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spcBef>
                <a:spcPts val="800"/>
              </a:spcBef>
              <a:buClr>
                <a:schemeClr val="bg2">
                  <a:lumMod val="25000"/>
                </a:schemeClr>
              </a:buClr>
              <a:buNone/>
            </a:pPr>
            <a:r>
              <a:rPr lang="it-IT" sz="1800" i="1" dirty="0" err="1" smtClean="0">
                <a:solidFill>
                  <a:schemeClr val="tx1"/>
                </a:solidFill>
              </a:rPr>
              <a:t>Concluding</a:t>
            </a:r>
            <a:r>
              <a:rPr lang="it-IT" sz="1800" i="1" dirty="0" smtClean="0">
                <a:solidFill>
                  <a:schemeClr val="tx1"/>
                </a:solidFill>
              </a:rPr>
              <a:t>..</a:t>
            </a:r>
            <a:endParaRPr lang="en-GB" sz="1800" i="1" dirty="0">
              <a:solidFill>
                <a:schemeClr val="tx1"/>
              </a:solidFill>
            </a:endParaRPr>
          </a:p>
          <a:p>
            <a:pPr marL="0" indent="0" algn="just">
              <a:spcBef>
                <a:spcPts val="1400"/>
              </a:spcBef>
              <a:spcAft>
                <a:spcPts val="600"/>
              </a:spcAft>
              <a:buNone/>
            </a:pPr>
            <a:r>
              <a:rPr lang="en-GB" sz="1400" dirty="0" smtClean="0">
                <a:solidFill>
                  <a:srgbClr val="002060"/>
                </a:solidFill>
              </a:rPr>
              <a:t>Coming at </a:t>
            </a:r>
            <a:r>
              <a:rPr lang="en-GB" sz="1400" dirty="0">
                <a:solidFill>
                  <a:srgbClr val="002060"/>
                </a:solidFill>
              </a:rPr>
              <a:t>the core of </a:t>
            </a:r>
            <a:r>
              <a:rPr lang="en-GB" sz="1400" dirty="0" err="1">
                <a:solidFill>
                  <a:srgbClr val="002060"/>
                </a:solidFill>
              </a:rPr>
              <a:t>Becattini’s</a:t>
            </a:r>
            <a:r>
              <a:rPr lang="en-GB" sz="1400" dirty="0">
                <a:solidFill>
                  <a:srgbClr val="002060"/>
                </a:solidFill>
              </a:rPr>
              <a:t> vision on the role of policies for local development: they should be both complex and light, that is reflecting a system-based view of trans-local and upper level relations, but also not pretending to shape deterministically the profound socio-economic dynamics of local development.</a:t>
            </a:r>
          </a:p>
          <a:p>
            <a:pPr marL="0" indent="0" algn="just">
              <a:spcBef>
                <a:spcPts val="1400"/>
              </a:spcBef>
              <a:spcAft>
                <a:spcPts val="600"/>
              </a:spcAft>
              <a:buNone/>
            </a:pPr>
            <a:r>
              <a:rPr lang="en-GB" sz="1400" dirty="0">
                <a:solidFill>
                  <a:srgbClr val="002060"/>
                </a:solidFill>
              </a:rPr>
              <a:t>Giacomo </a:t>
            </a:r>
            <a:r>
              <a:rPr lang="en-GB" sz="1400" dirty="0" err="1">
                <a:solidFill>
                  <a:srgbClr val="002060"/>
                </a:solidFill>
              </a:rPr>
              <a:t>Becattini’s</a:t>
            </a:r>
            <a:r>
              <a:rPr lang="en-GB" sz="1400" dirty="0">
                <a:solidFill>
                  <a:srgbClr val="002060"/>
                </a:solidFill>
              </a:rPr>
              <a:t> inspiration: the decisive factor of resilience for local production and reproductive systems, such many industrial districts, is the confidence of their people, enterprises and institutions.</a:t>
            </a:r>
          </a:p>
          <a:p>
            <a:pPr marL="0" indent="0" algn="just">
              <a:spcBef>
                <a:spcPts val="1400"/>
              </a:spcBef>
              <a:spcAft>
                <a:spcPts val="600"/>
              </a:spcAft>
              <a:buNone/>
            </a:pPr>
            <a:r>
              <a:rPr lang="en-GB" sz="1400" dirty="0">
                <a:solidFill>
                  <a:srgbClr val="002060"/>
                </a:solidFill>
              </a:rPr>
              <a:t>If able to preserve individually and collectively such self-confidence, they can constantly innovate and create faithfully to local evolving but authentic productive cores and social identities.-</a:t>
            </a:r>
          </a:p>
          <a:p>
            <a:pPr>
              <a:spcBef>
                <a:spcPts val="800"/>
              </a:spcBef>
              <a:spcAft>
                <a:spcPts val="1200"/>
              </a:spcAft>
              <a:buClr>
                <a:schemeClr val="bg2">
                  <a:lumMod val="25000"/>
                </a:schemeClr>
              </a:buClr>
              <a:buFont typeface="Wingdings" charset="2"/>
              <a:buChar char="Ø"/>
            </a:pPr>
            <a:endParaRPr lang="en-GB" sz="1800" dirty="0">
              <a:solidFill>
                <a:srgbClr val="002060"/>
              </a:solidFill>
            </a:endParaRPr>
          </a:p>
        </p:txBody>
      </p:sp>
      <p:sp>
        <p:nvSpPr>
          <p:cNvPr id="7" name="Segnaposto numero diapositiva 6"/>
          <p:cNvSpPr>
            <a:spLocks noGrp="1"/>
          </p:cNvSpPr>
          <p:nvPr>
            <p:ph type="sldNum" sz="quarter" idx="12"/>
          </p:nvPr>
        </p:nvSpPr>
        <p:spPr/>
        <p:txBody>
          <a:bodyPr/>
          <a:lstStyle/>
          <a:p>
            <a:fld id="{4A822907-8A9D-4F6B-98F6-913902AD56B5}" type="slidenum">
              <a:rPr lang="en-US" smtClean="0"/>
              <a:t>12</a:t>
            </a:fld>
            <a:endParaRPr lang="en-US"/>
          </a:p>
        </p:txBody>
      </p:sp>
      <p:pic>
        <p:nvPicPr>
          <p:cNvPr id="5" name="Picture 2" descr="C:\Users\lombardi\Desktop\Siepi Bellandi\logo unifi.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4491" y="6143570"/>
            <a:ext cx="1102009" cy="533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270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B2C9FCD2-855E-4649-A24F-46026BC6DEAF}" type="slidenum">
              <a:rPr lang="it-IT" smtClean="0"/>
              <a:pPr/>
              <a:t>2</a:t>
            </a:fld>
            <a:endParaRPr lang="it-IT"/>
          </a:p>
        </p:txBody>
      </p:sp>
      <p:sp>
        <p:nvSpPr>
          <p:cNvPr id="3" name="CasellaDiTesto 2"/>
          <p:cNvSpPr txBox="1"/>
          <p:nvPr/>
        </p:nvSpPr>
        <p:spPr>
          <a:xfrm>
            <a:off x="590419" y="1236869"/>
            <a:ext cx="7675129" cy="4944943"/>
          </a:xfrm>
          <a:prstGeom prst="rect">
            <a:avLst/>
          </a:prstGeom>
          <a:noFill/>
        </p:spPr>
        <p:txBody>
          <a:bodyPr wrap="square" rtlCol="0">
            <a:spAutoFit/>
          </a:bodyPr>
          <a:lstStyle/>
          <a:p>
            <a:pPr>
              <a:spcAft>
                <a:spcPts val="600"/>
              </a:spcAft>
            </a:pPr>
            <a:r>
              <a:rPr lang="en-GB" sz="1400" dirty="0" smtClean="0">
                <a:solidFill>
                  <a:srgbClr val="002060"/>
                </a:solidFill>
              </a:rPr>
              <a:t>Up to 2007 (i.e. a pre- crisis period), the Italian manufacture has kept pace with its direct competitors (France, Germany, United Kingdom) in terms of export.</a:t>
            </a:r>
          </a:p>
          <a:p>
            <a:pPr>
              <a:spcAft>
                <a:spcPts val="600"/>
              </a:spcAft>
            </a:pPr>
            <a:r>
              <a:rPr lang="en-GB" sz="1400" dirty="0" smtClean="0">
                <a:solidFill>
                  <a:srgbClr val="002060"/>
                </a:solidFill>
              </a:rPr>
              <a:t>From 2008 to 2010 the Italian exports have plunged . In 2011 they have recovered the nominal euro values of 2007, and then have been growing healthy.</a:t>
            </a:r>
          </a:p>
          <a:p>
            <a:r>
              <a:rPr lang="en-GB" sz="1400" dirty="0" smtClean="0">
                <a:solidFill>
                  <a:srgbClr val="002060"/>
                </a:solidFill>
              </a:rPr>
              <a:t>While, the Italian manufacturing employment was already declining in the pre-crisis period, and this decline has strongly accelerated in 2009. The decline has been particularly accentuated in the South of Italy.</a:t>
            </a:r>
          </a:p>
          <a:p>
            <a:pPr>
              <a:spcBef>
                <a:spcPts val="600"/>
              </a:spcBef>
              <a:spcAft>
                <a:spcPts val="600"/>
              </a:spcAft>
            </a:pPr>
            <a:r>
              <a:rPr lang="en-GB" sz="1400" dirty="0" smtClean="0">
                <a:solidFill>
                  <a:srgbClr val="002060"/>
                </a:solidFill>
              </a:rPr>
              <a:t>However Italy in 2011 is still the second largest manufacturing economy of Europe, well behind Germany, but ahead of France and UK whose manufacturing industries have </a:t>
            </a:r>
            <a:r>
              <a:rPr lang="en-GB" sz="1400" dirty="0" err="1" smtClean="0">
                <a:solidFill>
                  <a:srgbClr val="002060"/>
                </a:solidFill>
              </a:rPr>
              <a:t>shrinkt</a:t>
            </a:r>
            <a:r>
              <a:rPr lang="en-GB" sz="1400" dirty="0" smtClean="0">
                <a:solidFill>
                  <a:srgbClr val="002060"/>
                </a:solidFill>
              </a:rPr>
              <a:t> more. It is 6th worldwide.</a:t>
            </a:r>
          </a:p>
          <a:p>
            <a:r>
              <a:rPr lang="en-GB" sz="1400" dirty="0" smtClean="0">
                <a:solidFill>
                  <a:srgbClr val="002060"/>
                </a:solidFill>
              </a:rPr>
              <a:t>A specific trait of Italian manufacturing employment and Italian economy is still the role played by industrial districts (IDs) mainly specialized in ‘made in Italy’ sectors and SMEs (</a:t>
            </a:r>
            <a:r>
              <a:rPr lang="en-GB" sz="1400" dirty="0" err="1" smtClean="0">
                <a:solidFill>
                  <a:srgbClr val="002060"/>
                </a:solidFill>
              </a:rPr>
              <a:t>Becattini</a:t>
            </a:r>
            <a:r>
              <a:rPr lang="en-GB" sz="1400" dirty="0" smtClean="0">
                <a:solidFill>
                  <a:srgbClr val="002060"/>
                </a:solidFill>
              </a:rPr>
              <a:t> 2009). Business Census in 2011: a set of </a:t>
            </a:r>
            <a:r>
              <a:rPr lang="en-GB" sz="1400" b="1" dirty="0" smtClean="0">
                <a:solidFill>
                  <a:srgbClr val="002060"/>
                </a:solidFill>
              </a:rPr>
              <a:t>141 IDs </a:t>
            </a:r>
            <a:r>
              <a:rPr lang="en-GB" sz="1400" dirty="0" smtClean="0">
                <a:solidFill>
                  <a:srgbClr val="002060"/>
                </a:solidFill>
              </a:rPr>
              <a:t>(out of 611 LMAs) (</a:t>
            </a:r>
            <a:r>
              <a:rPr lang="en-GB" sz="1400" dirty="0" err="1" smtClean="0">
                <a:solidFill>
                  <a:srgbClr val="002060"/>
                </a:solidFill>
              </a:rPr>
              <a:t>Istat</a:t>
            </a:r>
            <a:r>
              <a:rPr lang="en-GB" sz="1400" dirty="0" smtClean="0">
                <a:solidFill>
                  <a:srgbClr val="002060"/>
                </a:solidFill>
              </a:rPr>
              <a:t> 2015).</a:t>
            </a:r>
          </a:p>
          <a:p>
            <a:pPr>
              <a:spcBef>
                <a:spcPts val="1400"/>
              </a:spcBef>
            </a:pPr>
            <a:r>
              <a:rPr lang="en-GB" sz="1400" dirty="0" smtClean="0">
                <a:solidFill>
                  <a:srgbClr val="002060"/>
                </a:solidFill>
              </a:rPr>
              <a:t>IDs have exposed different reactions </a:t>
            </a:r>
            <a:r>
              <a:rPr lang="en-GB" sz="1400" b="1" dirty="0" smtClean="0">
                <a:solidFill>
                  <a:srgbClr val="002060"/>
                </a:solidFill>
              </a:rPr>
              <a:t>before the Great Crisis </a:t>
            </a:r>
            <a:r>
              <a:rPr lang="en-GB" sz="1400" dirty="0" smtClean="0">
                <a:solidFill>
                  <a:srgbClr val="002060"/>
                </a:solidFill>
              </a:rPr>
              <a:t>and during it: not a homogenous tendency to decline, and still an important role for SMEs (Bellandi and </a:t>
            </a:r>
            <a:r>
              <a:rPr lang="en-GB" sz="1400" dirty="0" err="1" smtClean="0">
                <a:solidFill>
                  <a:srgbClr val="002060"/>
                </a:solidFill>
              </a:rPr>
              <a:t>Coltorti</a:t>
            </a:r>
            <a:r>
              <a:rPr lang="en-GB" sz="1400" dirty="0" smtClean="0">
                <a:solidFill>
                  <a:srgbClr val="002060"/>
                </a:solidFill>
              </a:rPr>
              <a:t> 2014)</a:t>
            </a:r>
          </a:p>
          <a:p>
            <a:pPr>
              <a:spcBef>
                <a:spcPts val="1400"/>
              </a:spcBef>
            </a:pPr>
            <a:r>
              <a:rPr lang="en-GB" sz="1400" dirty="0" smtClean="0">
                <a:solidFill>
                  <a:srgbClr val="002060"/>
                </a:solidFill>
              </a:rPr>
              <a:t>…and  even before the crisis the territorial systems led by large enterprises were not recovering a predominant presence!</a:t>
            </a:r>
          </a:p>
          <a:p>
            <a:endParaRPr lang="en-GB" sz="2000" dirty="0">
              <a:solidFill>
                <a:srgbClr val="632523"/>
              </a:solidFill>
              <a:latin typeface="Calibri"/>
              <a:ea typeface="Times New Roman"/>
            </a:endParaRPr>
          </a:p>
        </p:txBody>
      </p:sp>
      <p:sp>
        <p:nvSpPr>
          <p:cNvPr id="4" name="CasellaDiTesto 3"/>
          <p:cNvSpPr txBox="1"/>
          <p:nvPr/>
        </p:nvSpPr>
        <p:spPr>
          <a:xfrm>
            <a:off x="590419" y="516789"/>
            <a:ext cx="7920880" cy="369332"/>
          </a:xfrm>
          <a:prstGeom prst="rect">
            <a:avLst/>
          </a:prstGeom>
          <a:noFill/>
        </p:spPr>
        <p:txBody>
          <a:bodyPr wrap="square" rtlCol="0">
            <a:spAutoFit/>
          </a:bodyPr>
          <a:lstStyle/>
          <a:p>
            <a:r>
              <a:rPr lang="it-IT" i="1" dirty="0" smtClean="0"/>
              <a:t>The </a:t>
            </a:r>
            <a:r>
              <a:rPr lang="it-IT" i="1" dirty="0" err="1" smtClean="0"/>
              <a:t>Italian</a:t>
            </a:r>
            <a:r>
              <a:rPr lang="it-IT" i="1" dirty="0" smtClean="0"/>
              <a:t> manufacturing </a:t>
            </a:r>
            <a:r>
              <a:rPr lang="it-IT" i="1" dirty="0" err="1" smtClean="0"/>
              <a:t>industry</a:t>
            </a:r>
            <a:r>
              <a:rPr lang="it-IT" i="1" dirty="0"/>
              <a:t>: </a:t>
            </a:r>
            <a:r>
              <a:rPr lang="it-IT" i="1" dirty="0" smtClean="0"/>
              <a:t>from </a:t>
            </a:r>
            <a:r>
              <a:rPr lang="it-IT" i="1" dirty="0" err="1" smtClean="0"/>
              <a:t>crisis</a:t>
            </a:r>
            <a:endParaRPr lang="it-IT" sz="2000" b="1" dirty="0">
              <a:solidFill>
                <a:schemeClr val="accent2">
                  <a:lumMod val="50000"/>
                </a:schemeClr>
              </a:solidFill>
            </a:endParaRPr>
          </a:p>
        </p:txBody>
      </p:sp>
    </p:spTree>
    <p:extLst>
      <p:ext uri="{BB962C8B-B14F-4D97-AF65-F5344CB8AC3E}">
        <p14:creationId xmlns:p14="http://schemas.microsoft.com/office/powerpoint/2010/main" val="2421563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82D5B50A-1E5E-413C-B5A5-A20814516D10}" type="slidenum">
              <a:rPr lang="it-IT" smtClean="0"/>
              <a:t>3</a:t>
            </a:fld>
            <a:endParaRPr lang="it-IT"/>
          </a:p>
        </p:txBody>
      </p:sp>
      <p:sp>
        <p:nvSpPr>
          <p:cNvPr id="8" name="CasellaDiTesto 7"/>
          <p:cNvSpPr txBox="1"/>
          <p:nvPr/>
        </p:nvSpPr>
        <p:spPr>
          <a:xfrm>
            <a:off x="793009" y="977704"/>
            <a:ext cx="7557982" cy="4616648"/>
          </a:xfrm>
          <a:prstGeom prst="rect">
            <a:avLst/>
          </a:prstGeom>
          <a:noFill/>
          <a:ln>
            <a:noFill/>
          </a:ln>
        </p:spPr>
        <p:txBody>
          <a:bodyPr wrap="square" rtlCol="0">
            <a:spAutoFit/>
          </a:bodyPr>
          <a:lstStyle/>
          <a:p>
            <a:pPr algn="r">
              <a:spcAft>
                <a:spcPts val="600"/>
              </a:spcAft>
            </a:pPr>
            <a:r>
              <a:rPr lang="en-GB" i="1" dirty="0"/>
              <a:t>t</a:t>
            </a:r>
            <a:r>
              <a:rPr lang="en-GB" i="1" dirty="0" smtClean="0"/>
              <a:t>o longer term transition and needs of rerouting</a:t>
            </a:r>
            <a:endParaRPr lang="en-GB" i="1" dirty="0"/>
          </a:p>
          <a:p>
            <a:pPr>
              <a:spcBef>
                <a:spcPts val="600"/>
              </a:spcBef>
              <a:spcAft>
                <a:spcPts val="600"/>
              </a:spcAft>
            </a:pPr>
            <a:r>
              <a:rPr lang="en-GB" sz="1600" cap="all" dirty="0" smtClean="0">
                <a:solidFill>
                  <a:srgbClr val="002060"/>
                </a:solidFill>
              </a:rPr>
              <a:t>(</a:t>
            </a:r>
            <a:r>
              <a:rPr lang="en-GB" sz="1600" dirty="0" smtClean="0">
                <a:solidFill>
                  <a:srgbClr val="002060"/>
                </a:solidFill>
              </a:rPr>
              <a:t>scattered, explaining local cases of resilience)</a:t>
            </a:r>
          </a:p>
          <a:p>
            <a:pPr marL="342900" indent="-342900">
              <a:buAutoNum type="alphaLcParenR"/>
            </a:pPr>
            <a:r>
              <a:rPr lang="en-GB" sz="1400" dirty="0" smtClean="0">
                <a:solidFill>
                  <a:srgbClr val="002060"/>
                </a:solidFill>
              </a:rPr>
              <a:t>Does </a:t>
            </a:r>
            <a:r>
              <a:rPr lang="en-GB" sz="1400" dirty="0">
                <a:solidFill>
                  <a:srgbClr val="002060"/>
                </a:solidFill>
              </a:rPr>
              <a:t>not the shrinking of manufacturing jobs and activities imply automatically a reduced importance of manufacturing specializations, and by this a shrinking space for LPS as such, whatever their forms, in advanced </a:t>
            </a:r>
            <a:r>
              <a:rPr lang="en-GB" sz="1400" dirty="0" smtClean="0">
                <a:solidFill>
                  <a:srgbClr val="002060"/>
                </a:solidFill>
              </a:rPr>
              <a:t>economies?</a:t>
            </a:r>
          </a:p>
          <a:p>
            <a:pPr marL="342900" indent="-342900">
              <a:buAutoNum type="alphaLcParenR"/>
            </a:pPr>
            <a:endParaRPr lang="en-GB" sz="1400" dirty="0" smtClean="0">
              <a:solidFill>
                <a:srgbClr val="002060"/>
              </a:solidFill>
            </a:endParaRPr>
          </a:p>
          <a:p>
            <a:pPr marL="342900" indent="-342900">
              <a:buAutoNum type="alphaLcParenR"/>
            </a:pPr>
            <a:r>
              <a:rPr lang="en-GB" sz="1400" dirty="0" smtClean="0">
                <a:solidFill>
                  <a:srgbClr val="002060"/>
                </a:solidFill>
              </a:rPr>
              <a:t>Do </a:t>
            </a:r>
            <a:r>
              <a:rPr lang="en-GB" sz="1400" dirty="0" err="1">
                <a:solidFill>
                  <a:srgbClr val="002060"/>
                </a:solidFill>
              </a:rPr>
              <a:t>servitization</a:t>
            </a:r>
            <a:r>
              <a:rPr lang="en-GB" sz="1400" dirty="0">
                <a:solidFill>
                  <a:srgbClr val="002060"/>
                </a:solidFill>
              </a:rPr>
              <a:t> within manufacturing processes and other digital-based technologies (within the scope of Industry 4.0 or Smart manufacturing) reduce switching costs in the organization of different lines of production, enlarge the possibilities of automated personalisation within “smart” plants, increase the internal economies of scope realized by the single producers within and outside IDs, and lead therefore to a reduced importance of place-based external </a:t>
            </a:r>
            <a:r>
              <a:rPr lang="en-GB" sz="1400" dirty="0" smtClean="0">
                <a:solidFill>
                  <a:srgbClr val="002060"/>
                </a:solidFill>
              </a:rPr>
              <a:t>economies?</a:t>
            </a:r>
          </a:p>
          <a:p>
            <a:pPr marL="342900" indent="-342900">
              <a:buAutoNum type="alphaLcParenR"/>
            </a:pPr>
            <a:endParaRPr lang="en-GB" sz="1400" dirty="0">
              <a:solidFill>
                <a:srgbClr val="002060"/>
              </a:solidFill>
            </a:endParaRPr>
          </a:p>
          <a:p>
            <a:pPr marL="342900" indent="-342900">
              <a:buAutoNum type="alphaLcParenR"/>
            </a:pPr>
            <a:r>
              <a:rPr lang="en-GB" sz="1400" dirty="0" smtClean="0">
                <a:solidFill>
                  <a:srgbClr val="002060"/>
                </a:solidFill>
              </a:rPr>
              <a:t>Even </a:t>
            </a:r>
            <a:r>
              <a:rPr lang="en-GB" sz="1400" dirty="0">
                <a:solidFill>
                  <a:srgbClr val="002060"/>
                </a:solidFill>
              </a:rPr>
              <a:t>if solutions to the previous challenges exist and are consistent with a lease of life for new forms of LPS promoting industrial renaissance and innovation, does not the same nature of the new production processes make very difficult a wide rerouting of LPS to forms consistent with such solutions? </a:t>
            </a:r>
          </a:p>
          <a:p>
            <a:pPr>
              <a:spcBef>
                <a:spcPts val="600"/>
              </a:spcBef>
              <a:spcAft>
                <a:spcPts val="600"/>
              </a:spcAft>
            </a:pPr>
            <a:endParaRPr lang="en-GB" sz="1600" cap="all" dirty="0">
              <a:solidFill>
                <a:srgbClr val="002060"/>
              </a:solidFill>
            </a:endParaRPr>
          </a:p>
        </p:txBody>
      </p:sp>
    </p:spTree>
    <p:extLst>
      <p:ext uri="{BB962C8B-B14F-4D97-AF65-F5344CB8AC3E}">
        <p14:creationId xmlns:p14="http://schemas.microsoft.com/office/powerpoint/2010/main" val="608760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C9FCD2-855E-4649-A24F-46026BC6DEAF}" type="slidenum">
              <a:rPr lang="it-IT" smtClean="0"/>
              <a:pPr/>
              <a:t>4</a:t>
            </a:fld>
            <a:endParaRPr lang="it-IT"/>
          </a:p>
        </p:txBody>
      </p:sp>
      <p:sp>
        <p:nvSpPr>
          <p:cNvPr id="115" name="TextBox 114">
            <a:extLst>
              <a:ext uri="{FF2B5EF4-FFF2-40B4-BE49-F238E27FC236}">
                <a16:creationId xmlns:a16="http://schemas.microsoft.com/office/drawing/2014/main" id="{1BC7A749-91DD-47D6-867E-82F2E769DF7E}"/>
              </a:ext>
            </a:extLst>
          </p:cNvPr>
          <p:cNvSpPr txBox="1"/>
          <p:nvPr/>
        </p:nvSpPr>
        <p:spPr>
          <a:xfrm>
            <a:off x="2608231" y="222550"/>
            <a:ext cx="4570927" cy="400110"/>
          </a:xfrm>
          <a:prstGeom prst="rect">
            <a:avLst/>
          </a:prstGeom>
          <a:noFill/>
        </p:spPr>
        <p:txBody>
          <a:bodyPr wrap="square" rtlCol="0">
            <a:spAutoFit/>
          </a:bodyPr>
          <a:lstStyle/>
          <a:p>
            <a:r>
              <a:rPr lang="it-IT" sz="2000" i="1" dirty="0">
                <a:solidFill>
                  <a:schemeClr val="bg1">
                    <a:lumMod val="50000"/>
                  </a:schemeClr>
                </a:solidFill>
              </a:rPr>
              <a:t>The big </a:t>
            </a:r>
            <a:r>
              <a:rPr lang="en-GB" sz="2000" i="1" dirty="0">
                <a:solidFill>
                  <a:schemeClr val="bg1">
                    <a:lumMod val="50000"/>
                  </a:schemeClr>
                </a:solidFill>
              </a:rPr>
              <a:t>challenges of manufacturing areas</a:t>
            </a:r>
            <a:r>
              <a:rPr lang="it-IT" sz="2000" i="1" dirty="0">
                <a:solidFill>
                  <a:schemeClr val="bg1">
                    <a:lumMod val="50000"/>
                  </a:schemeClr>
                </a:solidFill>
              </a:rPr>
              <a:t> </a:t>
            </a:r>
            <a:endParaRPr lang="en-GB" sz="2000" i="1" dirty="0">
              <a:solidFill>
                <a:schemeClr val="bg1">
                  <a:lumMod val="50000"/>
                </a:schemeClr>
              </a:solidFill>
            </a:endParaRPr>
          </a:p>
        </p:txBody>
      </p:sp>
      <p:pic>
        <p:nvPicPr>
          <p:cNvPr id="119" name="Picture 10">
            <a:extLst>
              <a:ext uri="{FF2B5EF4-FFF2-40B4-BE49-F238E27FC236}">
                <a16:creationId xmlns:a16="http://schemas.microsoft.com/office/drawing/2014/main" id="{A9D5F8E8-89B2-4F9D-8223-AA9BB669920C}"/>
              </a:ext>
            </a:extLst>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54675" y="6030090"/>
            <a:ext cx="3434715" cy="756920"/>
          </a:xfrm>
          <a:prstGeom prst="rect">
            <a:avLst/>
          </a:prstGeom>
          <a:noFill/>
          <a:ln>
            <a:noFill/>
          </a:ln>
        </p:spPr>
      </p:pic>
      <p:sp>
        <p:nvSpPr>
          <p:cNvPr id="120" name="TextBox 119">
            <a:extLst>
              <a:ext uri="{FF2B5EF4-FFF2-40B4-BE49-F238E27FC236}">
                <a16:creationId xmlns:a16="http://schemas.microsoft.com/office/drawing/2014/main" id="{9B99EDDD-E11B-4924-8A3E-1CC9AFBB864A}"/>
              </a:ext>
            </a:extLst>
          </p:cNvPr>
          <p:cNvSpPr txBox="1"/>
          <p:nvPr/>
        </p:nvSpPr>
        <p:spPr>
          <a:xfrm>
            <a:off x="1683300" y="6298940"/>
            <a:ext cx="2322545" cy="461665"/>
          </a:xfrm>
          <a:prstGeom prst="rect">
            <a:avLst/>
          </a:prstGeom>
          <a:noFill/>
        </p:spPr>
        <p:txBody>
          <a:bodyPr wrap="square" rtlCol="0">
            <a:spAutoFit/>
          </a:bodyPr>
          <a:lstStyle/>
          <a:p>
            <a:r>
              <a:rPr lang="en-GB" sz="800" dirty="0"/>
              <a:t>MAKERS - Smart Manufacturing for EU growth and prosperity  is a project funded by the Horizon 2020-MSCA- RISE - Grant agreement number 691192.</a:t>
            </a:r>
            <a:endParaRPr lang="en-GB" dirty="0"/>
          </a:p>
        </p:txBody>
      </p:sp>
      <p:sp>
        <p:nvSpPr>
          <p:cNvPr id="16" name="Rectangle 15">
            <a:extLst>
              <a:ext uri="{FF2B5EF4-FFF2-40B4-BE49-F238E27FC236}">
                <a16:creationId xmlns:a16="http://schemas.microsoft.com/office/drawing/2014/main" id="{A080B4E1-8939-47FA-B459-F8A6E1B3DF4F}"/>
              </a:ext>
            </a:extLst>
          </p:cNvPr>
          <p:cNvSpPr/>
          <p:nvPr/>
        </p:nvSpPr>
        <p:spPr>
          <a:xfrm>
            <a:off x="1050903" y="1422550"/>
            <a:ext cx="7635897" cy="3728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eaLnBrk="0" fontAlgn="base" hangingPunct="0">
              <a:lnSpc>
                <a:spcPct val="150000"/>
              </a:lnSpc>
              <a:spcBef>
                <a:spcPct val="0"/>
              </a:spcBef>
              <a:spcAft>
                <a:spcPct val="0"/>
              </a:spcAft>
              <a:buFont typeface="Arial" panose="020B0604020202020204" pitchFamily="34" charset="0"/>
              <a:buChar char="•"/>
            </a:pPr>
            <a:r>
              <a:rPr lang="en-US" sz="1400" dirty="0">
                <a:solidFill>
                  <a:srgbClr val="002060"/>
                </a:solidFill>
                <a:latin typeface="+mj-lt"/>
              </a:rPr>
              <a:t>Increasing volatility and personalization of consumer demand in many markets (</a:t>
            </a:r>
            <a:r>
              <a:rPr lang="en-US" sz="1400" dirty="0">
                <a:solidFill>
                  <a:srgbClr val="002060"/>
                </a:solidFill>
              </a:rPr>
              <a:t>Lester &amp; </a:t>
            </a:r>
            <a:r>
              <a:rPr lang="en-US" sz="1400" dirty="0" err="1">
                <a:solidFill>
                  <a:srgbClr val="002060"/>
                </a:solidFill>
              </a:rPr>
              <a:t>Piore</a:t>
            </a:r>
            <a:r>
              <a:rPr lang="en-US" sz="1400" dirty="0">
                <a:solidFill>
                  <a:srgbClr val="002060"/>
                </a:solidFill>
              </a:rPr>
              <a:t>, 2009)</a:t>
            </a:r>
            <a:r>
              <a:rPr lang="en-US" sz="1400" dirty="0">
                <a:solidFill>
                  <a:srgbClr val="002060"/>
                </a:solidFill>
                <a:latin typeface="+mj-lt"/>
              </a:rPr>
              <a:t>;</a:t>
            </a:r>
          </a:p>
          <a:p>
            <a:pPr marL="285750" indent="-285750" eaLnBrk="0" fontAlgn="base" hangingPunct="0">
              <a:lnSpc>
                <a:spcPct val="150000"/>
              </a:lnSpc>
              <a:spcBef>
                <a:spcPts val="1200"/>
              </a:spcBef>
              <a:spcAft>
                <a:spcPct val="0"/>
              </a:spcAft>
              <a:buFont typeface="Arial" panose="020B0604020202020204" pitchFamily="34" charset="0"/>
              <a:buChar char="•"/>
            </a:pPr>
            <a:r>
              <a:rPr lang="en-US" sz="1400" dirty="0">
                <a:solidFill>
                  <a:srgbClr val="002060"/>
                </a:solidFill>
                <a:latin typeface="+mj-lt"/>
              </a:rPr>
              <a:t> opportunities and threats coming from new industrial countries with the international fragmentation of production (Humphrey &amp; Schmitz, 2002);</a:t>
            </a:r>
          </a:p>
          <a:p>
            <a:pPr marL="285750" indent="-285750" eaLnBrk="0" fontAlgn="base" hangingPunct="0">
              <a:lnSpc>
                <a:spcPct val="150000"/>
              </a:lnSpc>
              <a:spcBef>
                <a:spcPts val="1200"/>
              </a:spcBef>
              <a:spcAft>
                <a:spcPct val="0"/>
              </a:spcAft>
              <a:buFont typeface="Arial" panose="020B0604020202020204" pitchFamily="34" charset="0"/>
              <a:buChar char="•"/>
            </a:pPr>
            <a:r>
              <a:rPr lang="en-US" sz="1400" dirty="0">
                <a:solidFill>
                  <a:srgbClr val="002060"/>
                </a:solidFill>
                <a:latin typeface="+mj-lt"/>
              </a:rPr>
              <a:t> disruptive introduction of new technologies in fields as ICT, AI, transport, materials, etc. (</a:t>
            </a:r>
            <a:r>
              <a:rPr lang="en-US" sz="1400" dirty="0" err="1">
                <a:solidFill>
                  <a:srgbClr val="002060"/>
                </a:solidFill>
                <a:latin typeface="+mj-lt"/>
              </a:rPr>
              <a:t>Duyin</a:t>
            </a:r>
            <a:r>
              <a:rPr lang="en-US" sz="1400" dirty="0">
                <a:solidFill>
                  <a:srgbClr val="002060"/>
                </a:solidFill>
                <a:latin typeface="+mj-lt"/>
              </a:rPr>
              <a:t> &amp; Geissler, 2016)</a:t>
            </a:r>
          </a:p>
          <a:p>
            <a:pPr algn="ctr" eaLnBrk="0" fontAlgn="base" hangingPunct="0">
              <a:lnSpc>
                <a:spcPct val="150000"/>
              </a:lnSpc>
              <a:spcBef>
                <a:spcPts val="3600"/>
              </a:spcBef>
              <a:spcAft>
                <a:spcPct val="0"/>
              </a:spcAft>
            </a:pPr>
            <a:r>
              <a:rPr lang="en-US" sz="1400" b="1" dirty="0" smtClean="0">
                <a:solidFill>
                  <a:srgbClr val="002060"/>
                </a:solidFill>
                <a:latin typeface="+mj-lt"/>
              </a:rPr>
              <a:t>enlarge </a:t>
            </a:r>
            <a:r>
              <a:rPr lang="en-US" sz="1400" b="1" dirty="0">
                <a:solidFill>
                  <a:srgbClr val="002060"/>
                </a:solidFill>
                <a:latin typeface="+mj-lt"/>
              </a:rPr>
              <a:t>the importance of synergies between specialized manufacturing industries and service activities, </a:t>
            </a:r>
            <a:r>
              <a:rPr lang="en-GB" sz="1400" b="1" dirty="0">
                <a:solidFill>
                  <a:srgbClr val="002060"/>
                </a:solidFill>
                <a:latin typeface="+mj-lt"/>
              </a:rPr>
              <a:t>that are still difficult to be clearly understood because of the variety of </a:t>
            </a:r>
            <a:r>
              <a:rPr lang="en-GB" sz="1400" b="1" dirty="0" smtClean="0">
                <a:solidFill>
                  <a:srgbClr val="002060"/>
                </a:solidFill>
                <a:latin typeface="+mj-lt"/>
              </a:rPr>
              <a:t>their forms</a:t>
            </a:r>
            <a:endParaRPr lang="en-GB" sz="1400" b="1" dirty="0">
              <a:solidFill>
                <a:srgbClr val="002060"/>
              </a:solidFill>
              <a:latin typeface="+mj-lt"/>
            </a:endParaRPr>
          </a:p>
        </p:txBody>
      </p:sp>
    </p:spTree>
    <p:extLst>
      <p:ext uri="{BB962C8B-B14F-4D97-AF65-F5344CB8AC3E}">
        <p14:creationId xmlns:p14="http://schemas.microsoft.com/office/powerpoint/2010/main" val="1777479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C9FCD2-855E-4649-A24F-46026BC6DEAF}" type="slidenum">
              <a:rPr lang="it-IT" smtClean="0"/>
              <a:pPr/>
              <a:t>5</a:t>
            </a:fld>
            <a:endParaRPr lang="it-IT"/>
          </a:p>
        </p:txBody>
      </p:sp>
      <p:sp>
        <p:nvSpPr>
          <p:cNvPr id="115" name="TextBox 114">
            <a:extLst>
              <a:ext uri="{FF2B5EF4-FFF2-40B4-BE49-F238E27FC236}">
                <a16:creationId xmlns:a16="http://schemas.microsoft.com/office/drawing/2014/main" id="{1BC7A749-91DD-47D6-867E-82F2E769DF7E}"/>
              </a:ext>
            </a:extLst>
          </p:cNvPr>
          <p:cNvSpPr txBox="1"/>
          <p:nvPr/>
        </p:nvSpPr>
        <p:spPr>
          <a:xfrm>
            <a:off x="2608231" y="222550"/>
            <a:ext cx="4570927" cy="400110"/>
          </a:xfrm>
          <a:prstGeom prst="rect">
            <a:avLst/>
          </a:prstGeom>
          <a:noFill/>
        </p:spPr>
        <p:txBody>
          <a:bodyPr wrap="square" rtlCol="0">
            <a:spAutoFit/>
          </a:bodyPr>
          <a:lstStyle/>
          <a:p>
            <a:r>
              <a:rPr lang="it-IT" sz="2000" i="1" dirty="0">
                <a:solidFill>
                  <a:schemeClr val="bg1">
                    <a:lumMod val="50000"/>
                  </a:schemeClr>
                </a:solidFill>
              </a:rPr>
              <a:t>The big </a:t>
            </a:r>
            <a:r>
              <a:rPr lang="en-GB" sz="2000" i="1" dirty="0" smtClean="0">
                <a:solidFill>
                  <a:schemeClr val="bg1">
                    <a:lumMod val="50000"/>
                  </a:schemeClr>
                </a:solidFill>
              </a:rPr>
              <a:t>challenges</a:t>
            </a:r>
            <a:endParaRPr lang="en-GB" sz="2000" i="1" dirty="0">
              <a:solidFill>
                <a:schemeClr val="bg1">
                  <a:lumMod val="50000"/>
                </a:schemeClr>
              </a:solidFill>
            </a:endParaRPr>
          </a:p>
        </p:txBody>
      </p:sp>
      <p:pic>
        <p:nvPicPr>
          <p:cNvPr id="119" name="Picture 10">
            <a:extLst>
              <a:ext uri="{FF2B5EF4-FFF2-40B4-BE49-F238E27FC236}">
                <a16:creationId xmlns:a16="http://schemas.microsoft.com/office/drawing/2014/main" id="{A9D5F8E8-89B2-4F9D-8223-AA9BB669920C}"/>
              </a:ext>
            </a:extLst>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54675" y="6030090"/>
            <a:ext cx="3434715" cy="756920"/>
          </a:xfrm>
          <a:prstGeom prst="rect">
            <a:avLst/>
          </a:prstGeom>
          <a:noFill/>
          <a:ln>
            <a:noFill/>
          </a:ln>
        </p:spPr>
      </p:pic>
      <p:sp>
        <p:nvSpPr>
          <p:cNvPr id="120" name="TextBox 119">
            <a:extLst>
              <a:ext uri="{FF2B5EF4-FFF2-40B4-BE49-F238E27FC236}">
                <a16:creationId xmlns:a16="http://schemas.microsoft.com/office/drawing/2014/main" id="{9B99EDDD-E11B-4924-8A3E-1CC9AFBB864A}"/>
              </a:ext>
            </a:extLst>
          </p:cNvPr>
          <p:cNvSpPr txBox="1"/>
          <p:nvPr/>
        </p:nvSpPr>
        <p:spPr>
          <a:xfrm>
            <a:off x="1683300" y="6298940"/>
            <a:ext cx="2322545" cy="461665"/>
          </a:xfrm>
          <a:prstGeom prst="rect">
            <a:avLst/>
          </a:prstGeom>
          <a:noFill/>
        </p:spPr>
        <p:txBody>
          <a:bodyPr wrap="square" rtlCol="0">
            <a:spAutoFit/>
          </a:bodyPr>
          <a:lstStyle/>
          <a:p>
            <a:r>
              <a:rPr lang="en-GB" sz="800" dirty="0"/>
              <a:t>MAKERS - Smart Manufacturing for EU growth and prosperity  is a project funded by the Horizon 2020-MSCA- RISE - Grant agreement number 691192.</a:t>
            </a:r>
            <a:endParaRPr lang="en-GB" dirty="0"/>
          </a:p>
        </p:txBody>
      </p:sp>
      <p:sp>
        <p:nvSpPr>
          <p:cNvPr id="9" name="Rectangle 1">
            <a:extLst>
              <a:ext uri="{FF2B5EF4-FFF2-40B4-BE49-F238E27FC236}">
                <a16:creationId xmlns:a16="http://schemas.microsoft.com/office/drawing/2014/main" id="{0B8CA1E1-C242-4F31-A6FD-3F14DA19F281}"/>
              </a:ext>
            </a:extLst>
          </p:cNvPr>
          <p:cNvSpPr>
            <a:spLocks noChangeArrowheads="1"/>
          </p:cNvSpPr>
          <p:nvPr/>
        </p:nvSpPr>
        <p:spPr bwMode="auto">
          <a:xfrm>
            <a:off x="303465" y="1033620"/>
            <a:ext cx="8138711" cy="1431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lnSpc>
                <a:spcPct val="150000"/>
              </a:lnSpc>
            </a:pPr>
            <a:r>
              <a:rPr lang="en-GB" altLang="en-US" sz="1600" dirty="0">
                <a:solidFill>
                  <a:srgbClr val="002060"/>
                </a:solidFill>
                <a:latin typeface="+mj-lt"/>
              </a:rPr>
              <a:t> </a:t>
            </a:r>
            <a:r>
              <a:rPr lang="en-GB" altLang="en-US" sz="1400" dirty="0" smtClean="0">
                <a:solidFill>
                  <a:srgbClr val="002060"/>
                </a:solidFill>
                <a:latin typeface="+mj-lt"/>
              </a:rPr>
              <a:t>the </a:t>
            </a:r>
            <a:r>
              <a:rPr lang="en-GB" sz="1400" dirty="0">
                <a:solidFill>
                  <a:srgbClr val="002060"/>
                </a:solidFill>
                <a:latin typeface="+mj-lt"/>
              </a:rPr>
              <a:t>value of </a:t>
            </a:r>
            <a:r>
              <a:rPr lang="en-GB" altLang="en-US" sz="1400" b="1" i="1" dirty="0">
                <a:solidFill>
                  <a:srgbClr val="002060"/>
                </a:solidFill>
                <a:latin typeface="+mj-lt"/>
              </a:rPr>
              <a:t>P</a:t>
            </a:r>
            <a:r>
              <a:rPr lang="en-GB" sz="1400" b="1" i="1" dirty="0">
                <a:solidFill>
                  <a:srgbClr val="002060"/>
                </a:solidFill>
                <a:latin typeface="+mj-lt"/>
              </a:rPr>
              <a:t>hysical</a:t>
            </a:r>
            <a:r>
              <a:rPr lang="en-GB" sz="1400" b="1" dirty="0">
                <a:solidFill>
                  <a:srgbClr val="002060"/>
                </a:solidFill>
                <a:latin typeface="+mj-lt"/>
              </a:rPr>
              <a:t> components </a:t>
            </a:r>
            <a:r>
              <a:rPr lang="en-GB" sz="1400" dirty="0">
                <a:solidFill>
                  <a:srgbClr val="002060"/>
                </a:solidFill>
                <a:latin typeface="+mj-lt"/>
              </a:rPr>
              <a:t>is increasingly related to </a:t>
            </a:r>
            <a:r>
              <a:rPr lang="en-GB" sz="1400" b="1" dirty="0">
                <a:solidFill>
                  <a:srgbClr val="002060"/>
                </a:solidFill>
                <a:latin typeface="+mj-lt"/>
              </a:rPr>
              <a:t>smart and connectivity components</a:t>
            </a:r>
            <a:r>
              <a:rPr lang="en-GB" sz="1400" dirty="0">
                <a:solidFill>
                  <a:srgbClr val="002060"/>
                </a:solidFill>
                <a:latin typeface="+mj-lt"/>
              </a:rPr>
              <a:t> that </a:t>
            </a:r>
            <a:r>
              <a:rPr lang="en-GB" altLang="en-US" sz="1400" dirty="0">
                <a:solidFill>
                  <a:srgbClr val="002060"/>
                </a:solidFill>
                <a:latin typeface="+mj-lt"/>
              </a:rPr>
              <a:t>speed and enlarge local and extra-local interactions (Porter and Heppelmann, 2014), between various actors, such as producers, customers and so on (see Cui &amp; Wu, 2016).</a:t>
            </a:r>
            <a:endParaRPr lang="en-GB" sz="1400" dirty="0">
              <a:solidFill>
                <a:srgbClr val="002060"/>
              </a:solidFill>
              <a:latin typeface="+mj-lt"/>
            </a:endParaRPr>
          </a:p>
        </p:txBody>
      </p:sp>
      <p:pic>
        <p:nvPicPr>
          <p:cNvPr id="12" name="Picture 11">
            <a:extLst>
              <a:ext uri="{FF2B5EF4-FFF2-40B4-BE49-F238E27FC236}">
                <a16:creationId xmlns:a16="http://schemas.microsoft.com/office/drawing/2014/main" id="{0CBDA735-9C89-40A5-BD54-773B559AA6A9}"/>
              </a:ext>
            </a:extLst>
          </p:cNvPr>
          <p:cNvPicPr>
            <a:picLocks noChangeAspect="1"/>
          </p:cNvPicPr>
          <p:nvPr/>
        </p:nvPicPr>
        <p:blipFill>
          <a:blip r:embed="rId4"/>
          <a:stretch>
            <a:fillRect/>
          </a:stretch>
        </p:blipFill>
        <p:spPr>
          <a:xfrm>
            <a:off x="478363" y="4149080"/>
            <a:ext cx="3765512" cy="1372843"/>
          </a:xfrm>
          <a:prstGeom prst="rect">
            <a:avLst/>
          </a:prstGeom>
        </p:spPr>
      </p:pic>
      <p:pic>
        <p:nvPicPr>
          <p:cNvPr id="13" name="Picture 12" descr="A picture containing road&#10;&#10;Description generated with high confidence">
            <a:extLst>
              <a:ext uri="{FF2B5EF4-FFF2-40B4-BE49-F238E27FC236}">
                <a16:creationId xmlns:a16="http://schemas.microsoft.com/office/drawing/2014/main" id="{9F8AF515-76B7-4D79-85BC-ED2010D171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01739" y="2410134"/>
            <a:ext cx="3154837" cy="2565934"/>
          </a:xfrm>
          <a:prstGeom prst="rect">
            <a:avLst/>
          </a:prstGeom>
        </p:spPr>
      </p:pic>
      <p:sp>
        <p:nvSpPr>
          <p:cNvPr id="14" name="Rectangle 13">
            <a:extLst>
              <a:ext uri="{FF2B5EF4-FFF2-40B4-BE49-F238E27FC236}">
                <a16:creationId xmlns:a16="http://schemas.microsoft.com/office/drawing/2014/main" id="{3518C4C5-6752-404E-89D0-D8C783E564D4}"/>
              </a:ext>
            </a:extLst>
          </p:cNvPr>
          <p:cNvSpPr/>
          <p:nvPr/>
        </p:nvSpPr>
        <p:spPr>
          <a:xfrm>
            <a:off x="651183" y="2855821"/>
            <a:ext cx="3419872" cy="738664"/>
          </a:xfrm>
          <a:prstGeom prst="rect">
            <a:avLst/>
          </a:prstGeom>
        </p:spPr>
        <p:txBody>
          <a:bodyPr wrap="square">
            <a:spAutoFit/>
          </a:bodyPr>
          <a:lstStyle/>
          <a:p>
            <a:pPr algn="ctr"/>
            <a:r>
              <a:rPr lang="en-GB" sz="1400" dirty="0">
                <a:solidFill>
                  <a:srgbClr val="002060"/>
                </a:solidFill>
              </a:rPr>
              <a:t>FACTOTHUMS</a:t>
            </a:r>
          </a:p>
          <a:p>
            <a:pPr algn="ctr"/>
            <a:r>
              <a:rPr lang="en-GB" sz="1400" dirty="0">
                <a:solidFill>
                  <a:srgbClr val="002060"/>
                </a:solidFill>
              </a:rPr>
              <a:t>A jacket that incorporates accelerometers, able to transmit the position of the worker.</a:t>
            </a:r>
          </a:p>
        </p:txBody>
      </p:sp>
      <p:sp>
        <p:nvSpPr>
          <p:cNvPr id="15" name="Rectangle 14">
            <a:extLst>
              <a:ext uri="{FF2B5EF4-FFF2-40B4-BE49-F238E27FC236}">
                <a16:creationId xmlns:a16="http://schemas.microsoft.com/office/drawing/2014/main" id="{C6BCCC8B-9E25-40B9-8C8D-33242EF1D639}"/>
              </a:ext>
            </a:extLst>
          </p:cNvPr>
          <p:cNvSpPr/>
          <p:nvPr/>
        </p:nvSpPr>
        <p:spPr>
          <a:xfrm>
            <a:off x="6156176" y="5186799"/>
            <a:ext cx="2286000" cy="1169551"/>
          </a:xfrm>
          <a:prstGeom prst="rect">
            <a:avLst/>
          </a:prstGeom>
        </p:spPr>
        <p:txBody>
          <a:bodyPr wrap="square">
            <a:spAutoFit/>
          </a:bodyPr>
          <a:lstStyle/>
          <a:p>
            <a:pPr algn="ctr"/>
            <a:r>
              <a:rPr lang="en-GB" sz="1400" dirty="0">
                <a:solidFill>
                  <a:srgbClr val="002060"/>
                </a:solidFill>
              </a:rPr>
              <a:t>FA.PRE PROJECT</a:t>
            </a:r>
          </a:p>
          <a:p>
            <a:pPr algn="ctr"/>
            <a:r>
              <a:rPr lang="en-GB" sz="1400" dirty="0">
                <a:solidFill>
                  <a:srgbClr val="002060"/>
                </a:solidFill>
              </a:rPr>
              <a:t>Smart carpets placed on the floor allow a precise monitoring of the position of the person in the room. </a:t>
            </a:r>
          </a:p>
        </p:txBody>
      </p:sp>
    </p:spTree>
    <p:extLst>
      <p:ext uri="{BB962C8B-B14F-4D97-AF65-F5344CB8AC3E}">
        <p14:creationId xmlns:p14="http://schemas.microsoft.com/office/powerpoint/2010/main" val="1039803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9192" y="589554"/>
            <a:ext cx="8197438" cy="4909036"/>
          </a:xfrm>
          <a:prstGeom prst="rect">
            <a:avLst/>
          </a:prstGeom>
        </p:spPr>
        <p:txBody>
          <a:bodyPr wrap="square">
            <a:spAutoFit/>
          </a:bodyPr>
          <a:lstStyle/>
          <a:p>
            <a:pPr>
              <a:lnSpc>
                <a:spcPct val="150000"/>
              </a:lnSpc>
              <a:spcBef>
                <a:spcPts val="600"/>
              </a:spcBef>
              <a:spcAft>
                <a:spcPts val="600"/>
              </a:spcAft>
            </a:pPr>
            <a:r>
              <a:rPr lang="en-GB" sz="1400" dirty="0">
                <a:solidFill>
                  <a:srgbClr val="002060"/>
                </a:solidFill>
                <a:ea typeface="Times New Roman" panose="02020603050405020304" pitchFamily="18" charset="0"/>
              </a:rPr>
              <a:t>The introduction of business service activities  in local systems of SMEs, for example in Italian IDs (</a:t>
            </a:r>
            <a:r>
              <a:rPr lang="en-GB" sz="1400" dirty="0" err="1">
                <a:solidFill>
                  <a:srgbClr val="002060"/>
                </a:solidFill>
                <a:ea typeface="Times New Roman" panose="02020603050405020304" pitchFamily="18" charset="0"/>
              </a:rPr>
              <a:t>Sforzi</a:t>
            </a:r>
            <a:r>
              <a:rPr lang="en-GB" sz="1400" dirty="0">
                <a:solidFill>
                  <a:srgbClr val="002060"/>
                </a:solidFill>
                <a:ea typeface="Times New Roman" panose="02020603050405020304" pitchFamily="18" charset="0"/>
              </a:rPr>
              <a:t>, 1994), is not a new </a:t>
            </a:r>
            <a:r>
              <a:rPr lang="en-GB" sz="1400" dirty="0" smtClean="0">
                <a:solidFill>
                  <a:srgbClr val="002060"/>
                </a:solidFill>
                <a:ea typeface="Times New Roman" panose="02020603050405020304" pitchFamily="18" charset="0"/>
              </a:rPr>
              <a:t>phenomenon.</a:t>
            </a:r>
            <a:endParaRPr lang="en-GB" sz="1400" dirty="0">
              <a:solidFill>
                <a:srgbClr val="002060"/>
              </a:solidFill>
              <a:ea typeface="Times New Roman" panose="02020603050405020304" pitchFamily="18" charset="0"/>
            </a:endParaRPr>
          </a:p>
          <a:p>
            <a:pPr>
              <a:lnSpc>
                <a:spcPct val="150000"/>
              </a:lnSpc>
              <a:spcBef>
                <a:spcPts val="600"/>
              </a:spcBef>
              <a:spcAft>
                <a:spcPts val="600"/>
              </a:spcAft>
            </a:pPr>
            <a:r>
              <a:rPr lang="en-GB" sz="1400" dirty="0">
                <a:solidFill>
                  <a:srgbClr val="002060"/>
                </a:solidFill>
                <a:ea typeface="Times New Roman" panose="02020603050405020304" pitchFamily="18" charset="0"/>
              </a:rPr>
              <a:t>But the increasing </a:t>
            </a:r>
            <a:r>
              <a:rPr lang="en-GB" sz="1400" dirty="0" smtClean="0">
                <a:solidFill>
                  <a:srgbClr val="002060"/>
                </a:solidFill>
                <a:ea typeface="Times New Roman" panose="02020603050405020304" pitchFamily="18" charset="0"/>
              </a:rPr>
              <a:t>importance of </a:t>
            </a:r>
            <a:r>
              <a:rPr lang="en-GB" sz="1400" dirty="0" err="1">
                <a:solidFill>
                  <a:srgbClr val="002060"/>
                </a:solidFill>
                <a:ea typeface="Times New Roman" panose="02020603050405020304" pitchFamily="18" charset="0"/>
              </a:rPr>
              <a:t>servitization</a:t>
            </a:r>
            <a:r>
              <a:rPr lang="en-GB" sz="1400" dirty="0">
                <a:solidFill>
                  <a:srgbClr val="002060"/>
                </a:solidFill>
                <a:ea typeface="Times New Roman" panose="02020603050405020304" pitchFamily="18" charset="0"/>
              </a:rPr>
              <a:t> </a:t>
            </a:r>
            <a:r>
              <a:rPr lang="en-GB" sz="1400" dirty="0" smtClean="0">
                <a:solidFill>
                  <a:srgbClr val="002060"/>
                </a:solidFill>
                <a:ea typeface="Times New Roman" panose="02020603050405020304" pitchFamily="18" charset="0"/>
              </a:rPr>
              <a:t> nowadays: a </a:t>
            </a:r>
            <a:r>
              <a:rPr lang="en-GB" sz="1400" dirty="0">
                <a:solidFill>
                  <a:srgbClr val="002060"/>
                </a:solidFill>
                <a:ea typeface="Times New Roman" panose="02020603050405020304" pitchFamily="18" charset="0"/>
              </a:rPr>
              <a:t>significant impact on existing business models  of  manufacturing SMEs exposed to international competition (see </a:t>
            </a:r>
            <a:r>
              <a:rPr lang="en-GB" sz="1400" dirty="0" err="1" smtClean="0">
                <a:solidFill>
                  <a:srgbClr val="002060"/>
                </a:solidFill>
                <a:ea typeface="Times New Roman" panose="02020603050405020304" pitchFamily="18" charset="0"/>
              </a:rPr>
              <a:t>Bettiol</a:t>
            </a:r>
            <a:r>
              <a:rPr lang="en-GB" sz="1400" dirty="0" smtClean="0">
                <a:solidFill>
                  <a:srgbClr val="002060"/>
                </a:solidFill>
                <a:ea typeface="Times New Roman" panose="02020603050405020304" pitchFamily="18" charset="0"/>
              </a:rPr>
              <a:t> </a:t>
            </a:r>
            <a:r>
              <a:rPr lang="en-GB" sz="1400" dirty="0">
                <a:solidFill>
                  <a:srgbClr val="002060"/>
                </a:solidFill>
                <a:ea typeface="Times New Roman" panose="02020603050405020304" pitchFamily="18" charset="0"/>
              </a:rPr>
              <a:t>and </a:t>
            </a:r>
            <a:r>
              <a:rPr lang="en-GB" sz="1400" dirty="0" err="1">
                <a:solidFill>
                  <a:srgbClr val="002060"/>
                </a:solidFill>
                <a:ea typeface="Times New Roman" panose="02020603050405020304" pitchFamily="18" charset="0"/>
              </a:rPr>
              <a:t>Micelli</a:t>
            </a:r>
            <a:r>
              <a:rPr lang="en-GB" sz="1400" dirty="0">
                <a:solidFill>
                  <a:srgbClr val="002060"/>
                </a:solidFill>
                <a:ea typeface="Times New Roman" panose="02020603050405020304" pitchFamily="18" charset="0"/>
              </a:rPr>
              <a:t>, 2014)</a:t>
            </a:r>
          </a:p>
          <a:p>
            <a:pPr>
              <a:lnSpc>
                <a:spcPct val="150000"/>
              </a:lnSpc>
              <a:spcBef>
                <a:spcPts val="600"/>
              </a:spcBef>
              <a:spcAft>
                <a:spcPts val="600"/>
              </a:spcAft>
            </a:pPr>
            <a:r>
              <a:rPr lang="en-GB" sz="1400" dirty="0">
                <a:solidFill>
                  <a:srgbClr val="002060"/>
                </a:solidFill>
                <a:ea typeface="Times New Roman" panose="02020603050405020304" pitchFamily="18" charset="0"/>
              </a:rPr>
              <a:t>Systems of SMEs are challenged and need enhanced capabilities. A TERRITORIAL response:</a:t>
            </a:r>
          </a:p>
          <a:p>
            <a:pPr marL="285750" indent="-285750">
              <a:lnSpc>
                <a:spcPct val="150000"/>
              </a:lnSpc>
              <a:spcBef>
                <a:spcPts val="600"/>
              </a:spcBef>
              <a:spcAft>
                <a:spcPts val="600"/>
              </a:spcAft>
              <a:buFont typeface="Arial" panose="020B0604020202020204" pitchFamily="34" charset="0"/>
              <a:buChar char="•"/>
            </a:pPr>
            <a:r>
              <a:rPr lang="en-GB" sz="1400" dirty="0">
                <a:solidFill>
                  <a:srgbClr val="002060"/>
                </a:solidFill>
                <a:ea typeface="Times New Roman" panose="02020603050405020304" pitchFamily="18" charset="0"/>
              </a:rPr>
              <a:t>adaptation of the internal competences of the manufacturing SMEs → economies of specialization in old and new SMEs, (a) within a sectoral compact core of manufacturing know-how nuclei, or even (b) among a more polycentric core;</a:t>
            </a:r>
          </a:p>
          <a:p>
            <a:pPr marL="285750" indent="-285750">
              <a:lnSpc>
                <a:spcPct val="150000"/>
              </a:lnSpc>
              <a:spcBef>
                <a:spcPts val="600"/>
              </a:spcBef>
              <a:spcAft>
                <a:spcPts val="600"/>
              </a:spcAft>
              <a:buFont typeface="Arial" panose="020B0604020202020204" pitchFamily="34" charset="0"/>
              <a:buChar char="•"/>
            </a:pPr>
            <a:r>
              <a:rPr lang="en-GB" sz="1400" dirty="0">
                <a:solidFill>
                  <a:srgbClr val="002060"/>
                </a:solidFill>
                <a:ea typeface="Times New Roman" panose="02020603050405020304" pitchFamily="18" charset="0"/>
              </a:rPr>
              <a:t>growth of nuclei of new KIS (knowledge intensive services) specific to the features of local SMEs, (a) pulled by the extent and the variety of the local demand,  (b) helped by place-based policies, </a:t>
            </a:r>
            <a:r>
              <a:rPr lang="de-DE" sz="1400" dirty="0">
                <a:solidFill>
                  <a:srgbClr val="002060"/>
                </a:solidFill>
                <a:ea typeface="Times New Roman" panose="02020603050405020304" pitchFamily="18" charset="0"/>
              </a:rPr>
              <a:t>(c) </a:t>
            </a:r>
            <a:r>
              <a:rPr lang="en-GB" sz="1400" dirty="0">
                <a:solidFill>
                  <a:srgbClr val="002060"/>
                </a:solidFill>
                <a:ea typeface="Times New Roman" panose="02020603050405020304" pitchFamily="18" charset="0"/>
              </a:rPr>
              <a:t>connected with services provided by national and international actors/networks → new local and trans-local external economies</a:t>
            </a:r>
          </a:p>
        </p:txBody>
      </p:sp>
      <p:sp>
        <p:nvSpPr>
          <p:cNvPr id="13" name="TextBox 12"/>
          <p:cNvSpPr txBox="1"/>
          <p:nvPr/>
        </p:nvSpPr>
        <p:spPr>
          <a:xfrm>
            <a:off x="4801864" y="6383540"/>
            <a:ext cx="2322545" cy="461665"/>
          </a:xfrm>
          <a:prstGeom prst="rect">
            <a:avLst/>
          </a:prstGeom>
          <a:noFill/>
        </p:spPr>
        <p:txBody>
          <a:bodyPr wrap="square" rtlCol="0">
            <a:spAutoFit/>
          </a:bodyPr>
          <a:lstStyle/>
          <a:p>
            <a:r>
              <a:rPr lang="en-GB" sz="800"/>
              <a:t>MAKERS - Smart Manufacturing for EU growth and prosperity  is a project funded by the Horizon 2020-MSCA- RISE - Grant agreement number 691192.</a:t>
            </a:r>
            <a:endParaRPr lang="en-GB"/>
          </a:p>
        </p:txBody>
      </p:sp>
      <p:pic>
        <p:nvPicPr>
          <p:cNvPr id="14" name="Picture 3" descr="U:\deproprl Documents\MAKERS\LOGOS\ec-logo-st-rvb-web_en - Copy.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219900" y="6152886"/>
            <a:ext cx="952499" cy="66198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U:\deproprl Documents\MAKERS\LOGOS\image_preview.jpe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172399" y="6069536"/>
            <a:ext cx="788463" cy="788463"/>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4A54AC1C-267C-4A17-BA6B-4E1042752061}"/>
              </a:ext>
            </a:extLst>
          </p:cNvPr>
          <p:cNvSpPr/>
          <p:nvPr/>
        </p:nvSpPr>
        <p:spPr>
          <a:xfrm>
            <a:off x="4572000" y="-1"/>
            <a:ext cx="4572000" cy="3326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50" i="1">
                <a:solidFill>
                  <a:schemeClr val="tx1"/>
                </a:solidFill>
              </a:rPr>
              <a:t>New generation of manufacturing goods</a:t>
            </a:r>
            <a:endParaRPr lang="en-US" sz="1050" i="1">
              <a:solidFill>
                <a:schemeClr val="tx1"/>
              </a:solidFill>
            </a:endParaRPr>
          </a:p>
        </p:txBody>
      </p:sp>
    </p:spTree>
    <p:extLst>
      <p:ext uri="{BB962C8B-B14F-4D97-AF65-F5344CB8AC3E}">
        <p14:creationId xmlns:p14="http://schemas.microsoft.com/office/powerpoint/2010/main" val="3922701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82D5B50A-1E5E-413C-B5A5-A20814516D10}" type="slidenum">
              <a:rPr lang="it-IT" smtClean="0"/>
              <a:t>7</a:t>
            </a:fld>
            <a:endParaRPr lang="it-IT"/>
          </a:p>
        </p:txBody>
      </p:sp>
      <p:sp>
        <p:nvSpPr>
          <p:cNvPr id="8" name="CasellaDiTesto 7"/>
          <p:cNvSpPr txBox="1"/>
          <p:nvPr/>
        </p:nvSpPr>
        <p:spPr>
          <a:xfrm>
            <a:off x="793009" y="1013330"/>
            <a:ext cx="7557982" cy="3877985"/>
          </a:xfrm>
          <a:prstGeom prst="rect">
            <a:avLst/>
          </a:prstGeom>
          <a:noFill/>
          <a:ln>
            <a:noFill/>
          </a:ln>
        </p:spPr>
        <p:txBody>
          <a:bodyPr wrap="square" rtlCol="0">
            <a:spAutoFit/>
          </a:bodyPr>
          <a:lstStyle/>
          <a:p>
            <a:pPr>
              <a:spcAft>
                <a:spcPts val="600"/>
              </a:spcAft>
            </a:pPr>
            <a:r>
              <a:rPr lang="en-GB" i="1" dirty="0" smtClean="0"/>
              <a:t>From drivers </a:t>
            </a:r>
            <a:r>
              <a:rPr lang="en-GB" i="1" dirty="0"/>
              <a:t>of recovery in Italy </a:t>
            </a:r>
            <a:r>
              <a:rPr lang="en-GB" i="1" dirty="0" smtClean="0"/>
              <a:t>after the long crisis</a:t>
            </a:r>
            <a:endParaRPr lang="en-GB" i="1" dirty="0"/>
          </a:p>
          <a:p>
            <a:pPr>
              <a:spcBef>
                <a:spcPts val="600"/>
              </a:spcBef>
              <a:spcAft>
                <a:spcPts val="600"/>
              </a:spcAft>
            </a:pPr>
            <a:r>
              <a:rPr lang="en-GB" sz="1600" cap="all" dirty="0" smtClean="0">
                <a:solidFill>
                  <a:srgbClr val="002060"/>
                </a:solidFill>
              </a:rPr>
              <a:t>(</a:t>
            </a:r>
            <a:r>
              <a:rPr lang="en-GB" sz="1600" dirty="0" smtClean="0">
                <a:solidFill>
                  <a:srgbClr val="002060"/>
                </a:solidFill>
              </a:rPr>
              <a:t>scattered, explaining local cases of resilience)</a:t>
            </a:r>
            <a:endParaRPr lang="en-GB" sz="1600" cap="all" dirty="0">
              <a:solidFill>
                <a:srgbClr val="002060"/>
              </a:solidFill>
            </a:endParaRPr>
          </a:p>
          <a:p>
            <a:pPr marL="285750" indent="-285750">
              <a:spcAft>
                <a:spcPts val="600"/>
              </a:spcAft>
              <a:buFontTx/>
              <a:buChar char="-"/>
            </a:pPr>
            <a:r>
              <a:rPr lang="en-GB" sz="1400" dirty="0">
                <a:solidFill>
                  <a:srgbClr val="002060"/>
                </a:solidFill>
              </a:rPr>
              <a:t>P</a:t>
            </a:r>
            <a:r>
              <a:rPr lang="en-GB" sz="1400" dirty="0" smtClean="0">
                <a:solidFill>
                  <a:srgbClr val="002060"/>
                </a:solidFill>
              </a:rPr>
              <a:t>ath-breaking SMEs within industrial districts adopting business models characterized by high intensity of qualified professionals and creative people; digital integration; cross-sectoral connectivity; and active role within international value chains </a:t>
            </a:r>
          </a:p>
          <a:p>
            <a:pPr marL="285750" indent="-285750">
              <a:spcAft>
                <a:spcPts val="600"/>
              </a:spcAft>
              <a:buFontTx/>
              <a:buChar char="-"/>
            </a:pPr>
            <a:r>
              <a:rPr lang="en-GB" sz="1400" dirty="0">
                <a:solidFill>
                  <a:srgbClr val="002060"/>
                </a:solidFill>
              </a:rPr>
              <a:t>Medium to large firms involved in innovation partnerships with universities, local institutions and actors, regional and national institutions towards </a:t>
            </a:r>
            <a:r>
              <a:rPr lang="en-GB" sz="1400" dirty="0" smtClean="0">
                <a:solidFill>
                  <a:srgbClr val="002060"/>
                </a:solidFill>
              </a:rPr>
              <a:t>cultivation </a:t>
            </a:r>
            <a:r>
              <a:rPr lang="en-GB" sz="1400" dirty="0">
                <a:solidFill>
                  <a:srgbClr val="002060"/>
                </a:solidFill>
              </a:rPr>
              <a:t>of emerging needs from cities and lands, cultural </a:t>
            </a:r>
            <a:r>
              <a:rPr lang="en-GB" sz="1400" dirty="0" smtClean="0">
                <a:solidFill>
                  <a:srgbClr val="002060"/>
                </a:solidFill>
              </a:rPr>
              <a:t>enhancement of products, etc. </a:t>
            </a:r>
          </a:p>
          <a:p>
            <a:pPr marL="285750" indent="-285750">
              <a:spcAft>
                <a:spcPts val="600"/>
              </a:spcAft>
              <a:buFontTx/>
              <a:buChar char="-"/>
            </a:pPr>
            <a:r>
              <a:rPr lang="en-GB" sz="1400" dirty="0" smtClean="0">
                <a:solidFill>
                  <a:srgbClr val="002060"/>
                </a:solidFill>
              </a:rPr>
              <a:t>Scientific </a:t>
            </a:r>
            <a:r>
              <a:rPr lang="en-GB" sz="1400" dirty="0">
                <a:solidFill>
                  <a:srgbClr val="002060"/>
                </a:solidFill>
              </a:rPr>
              <a:t>and technological business parks and incubators, regional and national technological clusters and districts, co-working for social innovation, </a:t>
            </a:r>
            <a:r>
              <a:rPr lang="en-GB" sz="1400" dirty="0" smtClean="0">
                <a:solidFill>
                  <a:srgbClr val="002060"/>
                </a:solidFill>
              </a:rPr>
              <a:t>regulations </a:t>
            </a:r>
            <a:r>
              <a:rPr lang="en-GB" sz="1400" dirty="0">
                <a:solidFill>
                  <a:srgbClr val="002060"/>
                </a:solidFill>
              </a:rPr>
              <a:t>favouring innovative </a:t>
            </a:r>
            <a:r>
              <a:rPr lang="en-GB" sz="1400" dirty="0" smtClean="0">
                <a:solidFill>
                  <a:srgbClr val="002060"/>
                </a:solidFill>
              </a:rPr>
              <a:t>start-ups and </a:t>
            </a:r>
            <a:r>
              <a:rPr lang="en-GB" sz="1400" dirty="0">
                <a:solidFill>
                  <a:srgbClr val="002060"/>
                </a:solidFill>
              </a:rPr>
              <a:t>project </a:t>
            </a:r>
            <a:r>
              <a:rPr lang="en-GB" sz="1400" dirty="0" smtClean="0">
                <a:solidFill>
                  <a:srgbClr val="002060"/>
                </a:solidFill>
              </a:rPr>
              <a:t>financing</a:t>
            </a:r>
          </a:p>
          <a:p>
            <a:pPr marL="285750" indent="-285750">
              <a:spcAft>
                <a:spcPts val="600"/>
              </a:spcAft>
              <a:buFontTx/>
              <a:buChar char="-"/>
            </a:pPr>
            <a:r>
              <a:rPr lang="en-GB" sz="1400" dirty="0">
                <a:solidFill>
                  <a:srgbClr val="002060"/>
                </a:solidFill>
              </a:rPr>
              <a:t>Cross-fertilization between new technologies and the structures and operations of utilities , local public services, health services, re-qualification of the building stock, and conservation of the architectural </a:t>
            </a:r>
            <a:r>
              <a:rPr lang="en-GB" sz="1400" dirty="0" smtClean="0">
                <a:solidFill>
                  <a:srgbClr val="002060"/>
                </a:solidFill>
              </a:rPr>
              <a:t>heritage</a:t>
            </a:r>
          </a:p>
        </p:txBody>
      </p:sp>
    </p:spTree>
    <p:extLst>
      <p:ext uri="{BB962C8B-B14F-4D97-AF65-F5344CB8AC3E}">
        <p14:creationId xmlns:p14="http://schemas.microsoft.com/office/powerpoint/2010/main" val="4162569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952564" y="366330"/>
            <a:ext cx="7277036" cy="5899999"/>
          </a:xfrm>
          <a:prstGeom prst="rect">
            <a:avLst/>
          </a:prstGeom>
        </p:spPr>
        <p:txBody>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r">
              <a:spcAft>
                <a:spcPts val="600"/>
              </a:spcAft>
              <a:buFont typeface="Wingdings 2" pitchFamily="18" charset="2"/>
              <a:buNone/>
            </a:pPr>
            <a:r>
              <a:rPr lang="en-GB" sz="1800" i="1" dirty="0" smtClean="0">
                <a:solidFill>
                  <a:schemeClr val="tx1"/>
                </a:solidFill>
              </a:rPr>
              <a:t>To perspectives </a:t>
            </a:r>
            <a:r>
              <a:rPr lang="en-GB" sz="1800" i="1" dirty="0">
                <a:solidFill>
                  <a:schemeClr val="tx1"/>
                </a:solidFill>
              </a:rPr>
              <a:t>for industrial policy</a:t>
            </a:r>
          </a:p>
          <a:p>
            <a:pPr marL="0" indent="0">
              <a:buNone/>
            </a:pPr>
            <a:r>
              <a:rPr lang="en-GB" sz="1400" dirty="0" smtClean="0">
                <a:solidFill>
                  <a:srgbClr val="002060"/>
                </a:solidFill>
              </a:rPr>
              <a:t>In “place-blind” interpretations of policies for the Italian industry (</a:t>
            </a:r>
            <a:r>
              <a:rPr lang="en-GB" sz="1400" dirty="0" err="1" smtClean="0">
                <a:solidFill>
                  <a:srgbClr val="002060"/>
                </a:solidFill>
              </a:rPr>
              <a:t>Barca</a:t>
            </a:r>
            <a:r>
              <a:rPr lang="en-GB" sz="1400" dirty="0" smtClean="0">
                <a:solidFill>
                  <a:srgbClr val="002060"/>
                </a:solidFill>
              </a:rPr>
              <a:t> et al., 2012) the territorial wealth of made in Italy is ignored </a:t>
            </a:r>
          </a:p>
          <a:p>
            <a:pPr>
              <a:buClr>
                <a:schemeClr val="bg2">
                  <a:lumMod val="25000"/>
                </a:schemeClr>
              </a:buClr>
              <a:buFont typeface="Wingdings" charset="2"/>
              <a:buChar char="Ø"/>
            </a:pPr>
            <a:r>
              <a:rPr lang="it-IT" sz="1400" dirty="0" smtClean="0">
                <a:solidFill>
                  <a:srgbClr val="002060"/>
                </a:solidFill>
              </a:rPr>
              <a:t>I</a:t>
            </a:r>
            <a:r>
              <a:rPr lang="en-GB" sz="1400" dirty="0" err="1" smtClean="0">
                <a:solidFill>
                  <a:srgbClr val="002060"/>
                </a:solidFill>
              </a:rPr>
              <a:t>ts</a:t>
            </a:r>
            <a:r>
              <a:rPr lang="en-GB" sz="1400" dirty="0" smtClean="0">
                <a:solidFill>
                  <a:srgbClr val="002060"/>
                </a:solidFill>
              </a:rPr>
              <a:t> focus is on providing support to high-tech, high creativity, high finance functions localized in major cities -&gt; IDs </a:t>
            </a:r>
            <a:r>
              <a:rPr lang="en-GB" sz="1400" i="1" dirty="0" smtClean="0">
                <a:solidFill>
                  <a:srgbClr val="002060"/>
                </a:solidFill>
              </a:rPr>
              <a:t>vs</a:t>
            </a:r>
            <a:r>
              <a:rPr lang="en-GB" sz="1400" dirty="0" smtClean="0">
                <a:solidFill>
                  <a:srgbClr val="002060"/>
                </a:solidFill>
              </a:rPr>
              <a:t> cities; SMEs </a:t>
            </a:r>
            <a:r>
              <a:rPr lang="en-GB" sz="1400" i="1" dirty="0" smtClean="0">
                <a:solidFill>
                  <a:srgbClr val="002060"/>
                </a:solidFill>
              </a:rPr>
              <a:t>vs</a:t>
            </a:r>
            <a:r>
              <a:rPr lang="en-GB" sz="1400" dirty="0" smtClean="0">
                <a:solidFill>
                  <a:srgbClr val="002060"/>
                </a:solidFill>
              </a:rPr>
              <a:t> Large firms </a:t>
            </a:r>
          </a:p>
          <a:p>
            <a:pPr marL="0" indent="0">
              <a:buNone/>
            </a:pPr>
            <a:r>
              <a:rPr lang="en-GB" sz="1400" dirty="0" smtClean="0">
                <a:solidFill>
                  <a:srgbClr val="002060"/>
                </a:solidFill>
              </a:rPr>
              <a:t>Those contrasts are misleading and prevent policy-makers from identifying </a:t>
            </a:r>
            <a:r>
              <a:rPr lang="en-GB" sz="1400" b="1" dirty="0" smtClean="0">
                <a:solidFill>
                  <a:srgbClr val="002060"/>
                </a:solidFill>
              </a:rPr>
              <a:t>actions to renew local sources</a:t>
            </a:r>
            <a:r>
              <a:rPr lang="en-GB" sz="1400" dirty="0" smtClean="0">
                <a:solidFill>
                  <a:srgbClr val="002060"/>
                </a:solidFill>
              </a:rPr>
              <a:t>, to reduce social and territorial divergence, and to upgrade the national position in the global scenario . </a:t>
            </a:r>
          </a:p>
          <a:p>
            <a:pPr marL="0" indent="0">
              <a:buNone/>
            </a:pPr>
            <a:r>
              <a:rPr lang="en-GB" sz="1400" dirty="0">
                <a:solidFill>
                  <a:srgbClr val="002060"/>
                </a:solidFill>
              </a:rPr>
              <a:t>In other </a:t>
            </a:r>
            <a:r>
              <a:rPr lang="en-GB" sz="1400" dirty="0" smtClean="0">
                <a:solidFill>
                  <a:srgbClr val="002060"/>
                </a:solidFill>
              </a:rPr>
              <a:t>words to </a:t>
            </a:r>
            <a:r>
              <a:rPr lang="en-GB" sz="1400" b="1" dirty="0" smtClean="0">
                <a:solidFill>
                  <a:srgbClr val="002060"/>
                </a:solidFill>
              </a:rPr>
              <a:t>support the industrial revival</a:t>
            </a:r>
            <a:r>
              <a:rPr lang="en-GB" sz="1400" dirty="0" smtClean="0">
                <a:solidFill>
                  <a:srgbClr val="002060"/>
                </a:solidFill>
              </a:rPr>
              <a:t>:</a:t>
            </a:r>
            <a:endParaRPr lang="en-GB" sz="1400" b="1" dirty="0" smtClean="0">
              <a:solidFill>
                <a:srgbClr val="002060"/>
              </a:solidFill>
            </a:endParaRPr>
          </a:p>
          <a:p>
            <a:pPr>
              <a:buClr>
                <a:schemeClr val="bg2">
                  <a:lumMod val="25000"/>
                </a:schemeClr>
              </a:buClr>
              <a:buFont typeface="Wingdings" charset="2"/>
              <a:buChar char="Ø"/>
            </a:pPr>
            <a:r>
              <a:rPr lang="en-GB" sz="1400" dirty="0" smtClean="0">
                <a:solidFill>
                  <a:srgbClr val="002060"/>
                </a:solidFill>
              </a:rPr>
              <a:t>IDs, </a:t>
            </a:r>
            <a:r>
              <a:rPr lang="en-GB" sz="1400" dirty="0">
                <a:solidFill>
                  <a:srgbClr val="002060"/>
                </a:solidFill>
              </a:rPr>
              <a:t>cities, and other </a:t>
            </a:r>
            <a:r>
              <a:rPr lang="en-GB" sz="1400" dirty="0" smtClean="0">
                <a:solidFill>
                  <a:srgbClr val="002060"/>
                </a:solidFill>
              </a:rPr>
              <a:t>territorial systems </a:t>
            </a:r>
            <a:r>
              <a:rPr lang="en-GB" sz="1400" dirty="0">
                <a:solidFill>
                  <a:srgbClr val="002060"/>
                </a:solidFill>
              </a:rPr>
              <a:t>should be considered </a:t>
            </a:r>
            <a:r>
              <a:rPr lang="en-GB" sz="1400" dirty="0" smtClean="0">
                <a:solidFill>
                  <a:srgbClr val="002060"/>
                </a:solidFill>
              </a:rPr>
              <a:t>as </a:t>
            </a:r>
            <a:r>
              <a:rPr lang="en-GB" sz="1400" dirty="0">
                <a:solidFill>
                  <a:srgbClr val="002060"/>
                </a:solidFill>
              </a:rPr>
              <a:t>a </a:t>
            </a:r>
            <a:r>
              <a:rPr lang="en-GB" sz="1400" b="1" dirty="0">
                <a:solidFill>
                  <a:srgbClr val="002060"/>
                </a:solidFill>
              </a:rPr>
              <a:t>fundamental structure </a:t>
            </a:r>
            <a:r>
              <a:rPr lang="en-GB" sz="1400" dirty="0">
                <a:solidFill>
                  <a:srgbClr val="002060"/>
                </a:solidFill>
              </a:rPr>
              <a:t>of </a:t>
            </a:r>
            <a:r>
              <a:rPr lang="en-GB" sz="1400" dirty="0" smtClean="0">
                <a:solidFill>
                  <a:srgbClr val="002060"/>
                </a:solidFill>
              </a:rPr>
              <a:t>policies </a:t>
            </a:r>
            <a:r>
              <a:rPr lang="en-GB" sz="1400" dirty="0">
                <a:solidFill>
                  <a:srgbClr val="002060"/>
                </a:solidFill>
              </a:rPr>
              <a:t>of industrial development in contemporary Italy. </a:t>
            </a:r>
            <a:endParaRPr lang="en-GB" sz="1400" dirty="0" smtClean="0">
              <a:solidFill>
                <a:srgbClr val="002060"/>
              </a:solidFill>
            </a:endParaRPr>
          </a:p>
          <a:p>
            <a:pPr marL="0" indent="0">
              <a:buClr>
                <a:schemeClr val="bg2">
                  <a:lumMod val="25000"/>
                </a:schemeClr>
              </a:buClr>
              <a:buNone/>
            </a:pPr>
            <a:r>
              <a:rPr lang="it-IT" sz="1400" dirty="0" err="1" smtClean="0">
                <a:solidFill>
                  <a:srgbClr val="002060"/>
                </a:solidFill>
              </a:rPr>
              <a:t>This</a:t>
            </a:r>
            <a:r>
              <a:rPr lang="it-IT" sz="1400" dirty="0" smtClean="0">
                <a:solidFill>
                  <a:srgbClr val="002060"/>
                </a:solidFill>
              </a:rPr>
              <a:t> </a:t>
            </a:r>
            <a:r>
              <a:rPr lang="it-IT" sz="1400" dirty="0" err="1" smtClean="0">
                <a:solidFill>
                  <a:srgbClr val="002060"/>
                </a:solidFill>
              </a:rPr>
              <a:t>is</a:t>
            </a:r>
            <a:r>
              <a:rPr lang="it-IT" sz="1400" dirty="0" smtClean="0">
                <a:solidFill>
                  <a:srgbClr val="002060"/>
                </a:solidFill>
              </a:rPr>
              <a:t> </a:t>
            </a:r>
            <a:r>
              <a:rPr lang="it-IT" sz="1400" dirty="0" err="1" smtClean="0">
                <a:solidFill>
                  <a:srgbClr val="002060"/>
                </a:solidFill>
              </a:rPr>
              <a:t>consistent</a:t>
            </a:r>
            <a:r>
              <a:rPr lang="it-IT" sz="1400" dirty="0" smtClean="0">
                <a:solidFill>
                  <a:srgbClr val="002060"/>
                </a:solidFill>
              </a:rPr>
              <a:t> with the </a:t>
            </a:r>
            <a:r>
              <a:rPr lang="en-GB" sz="1400" b="1" dirty="0">
                <a:solidFill>
                  <a:srgbClr val="002060"/>
                </a:solidFill>
              </a:rPr>
              <a:t>Place-sensitive distributed development policies (PSDDP</a:t>
            </a:r>
            <a:r>
              <a:rPr lang="en-GB" sz="1400" b="1" dirty="0" smtClean="0">
                <a:solidFill>
                  <a:srgbClr val="002060"/>
                </a:solidFill>
              </a:rPr>
              <a:t>) </a:t>
            </a:r>
            <a:r>
              <a:rPr lang="en-GB" sz="1400" dirty="0" smtClean="0">
                <a:solidFill>
                  <a:srgbClr val="002060"/>
                </a:solidFill>
              </a:rPr>
              <a:t>recently proposed by </a:t>
            </a:r>
            <a:r>
              <a:rPr lang="en-GB" sz="1400" dirty="0" err="1" smtClean="0">
                <a:solidFill>
                  <a:srgbClr val="002060"/>
                </a:solidFill>
              </a:rPr>
              <a:t>Iammarino</a:t>
            </a:r>
            <a:r>
              <a:rPr lang="en-GB" sz="1400" dirty="0" smtClean="0">
                <a:solidFill>
                  <a:srgbClr val="002060"/>
                </a:solidFill>
              </a:rPr>
              <a:t>, Rodriguez-Pose, </a:t>
            </a:r>
            <a:r>
              <a:rPr lang="en-GB" sz="1400" dirty="0" err="1" smtClean="0">
                <a:solidFill>
                  <a:srgbClr val="002060"/>
                </a:solidFill>
              </a:rPr>
              <a:t>Storper</a:t>
            </a:r>
            <a:r>
              <a:rPr lang="en-GB" sz="1400" dirty="0" smtClean="0">
                <a:solidFill>
                  <a:srgbClr val="002060"/>
                </a:solidFill>
              </a:rPr>
              <a:t> (2017) </a:t>
            </a:r>
          </a:p>
        </p:txBody>
      </p:sp>
      <p:sp>
        <p:nvSpPr>
          <p:cNvPr id="7" name="Segnaposto numero diapositiva 6"/>
          <p:cNvSpPr>
            <a:spLocks noGrp="1"/>
          </p:cNvSpPr>
          <p:nvPr>
            <p:ph type="sldNum" sz="quarter" idx="12"/>
          </p:nvPr>
        </p:nvSpPr>
        <p:spPr/>
        <p:txBody>
          <a:bodyPr/>
          <a:lstStyle/>
          <a:p>
            <a:fld id="{4A822907-8A9D-4F6B-98F6-913902AD56B5}" type="slidenum">
              <a:rPr lang="en-US" smtClean="0"/>
              <a:t>8</a:t>
            </a:fld>
            <a:endParaRPr lang="en-US"/>
          </a:p>
        </p:txBody>
      </p:sp>
      <p:pic>
        <p:nvPicPr>
          <p:cNvPr id="5" name="Picture 2" descr="C:\Users\lombardi\Desktop\Siepi Bellandi\logo unifi.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4491" y="6143570"/>
            <a:ext cx="1102009" cy="533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397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952564" y="841344"/>
            <a:ext cx="7277036" cy="4063166"/>
          </a:xfrm>
          <a:prstGeom prst="rect">
            <a:avLst/>
          </a:prstGeom>
        </p:spPr>
        <p:txBody>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nSpc>
                <a:spcPct val="90000"/>
              </a:lnSpc>
              <a:spcAft>
                <a:spcPts val="1800"/>
              </a:spcAft>
              <a:buNone/>
            </a:pPr>
            <a:r>
              <a:rPr lang="en-US" sz="1800" i="1" dirty="0">
                <a:solidFill>
                  <a:schemeClr val="tx1"/>
                </a:solidFill>
              </a:rPr>
              <a:t>Multi-scale and system industrial policies and strategies for the industrial revival</a:t>
            </a:r>
          </a:p>
          <a:p>
            <a:pPr marL="0" indent="0">
              <a:spcBef>
                <a:spcPts val="1400"/>
              </a:spcBef>
              <a:buNone/>
            </a:pPr>
            <a:r>
              <a:rPr lang="en-US" sz="1400" b="1" i="1" dirty="0">
                <a:solidFill>
                  <a:srgbClr val="002060"/>
                </a:solidFill>
              </a:rPr>
              <a:t>SYSTEM-BASED</a:t>
            </a:r>
            <a:r>
              <a:rPr lang="en-US" sz="1400" dirty="0">
                <a:solidFill>
                  <a:srgbClr val="002060"/>
                </a:solidFill>
              </a:rPr>
              <a:t>: for </a:t>
            </a:r>
            <a:r>
              <a:rPr lang="en-US" sz="1400" dirty="0" smtClean="0">
                <a:solidFill>
                  <a:srgbClr val="002060"/>
                </a:solidFill>
              </a:rPr>
              <a:t>the </a:t>
            </a:r>
            <a:r>
              <a:rPr lang="en-US" sz="1400" dirty="0">
                <a:solidFill>
                  <a:srgbClr val="002060"/>
                </a:solidFill>
              </a:rPr>
              <a:t>construction of public goods specific to the development of </a:t>
            </a:r>
            <a:r>
              <a:rPr lang="en-US" sz="1400" dirty="0" smtClean="0">
                <a:solidFill>
                  <a:srgbClr val="002060"/>
                </a:solidFill>
              </a:rPr>
              <a:t>production </a:t>
            </a:r>
            <a:r>
              <a:rPr lang="en-US" sz="1400" dirty="0">
                <a:solidFill>
                  <a:srgbClr val="002060"/>
                </a:solidFill>
              </a:rPr>
              <a:t>systems with an extended division of labor </a:t>
            </a:r>
          </a:p>
          <a:p>
            <a:pPr marL="0" indent="0">
              <a:spcBef>
                <a:spcPts val="1400"/>
              </a:spcBef>
              <a:buNone/>
            </a:pPr>
            <a:r>
              <a:rPr lang="en-US" sz="1400" b="1" i="1" dirty="0" smtClean="0">
                <a:solidFill>
                  <a:srgbClr val="002060"/>
                </a:solidFill>
              </a:rPr>
              <a:t>MULTI </a:t>
            </a:r>
            <a:r>
              <a:rPr lang="it-IT" sz="1400" b="1" i="1" dirty="0" smtClean="0">
                <a:solidFill>
                  <a:srgbClr val="002060"/>
                </a:solidFill>
              </a:rPr>
              <a:t>–</a:t>
            </a:r>
            <a:r>
              <a:rPr lang="en-US" sz="1400" b="1" i="1" dirty="0" smtClean="0">
                <a:solidFill>
                  <a:srgbClr val="002060"/>
                </a:solidFill>
              </a:rPr>
              <a:t> SCALE</a:t>
            </a:r>
            <a:r>
              <a:rPr lang="en-US" sz="1400" dirty="0" smtClean="0">
                <a:solidFill>
                  <a:srgbClr val="002060"/>
                </a:solidFill>
              </a:rPr>
              <a:t>: </a:t>
            </a:r>
            <a:r>
              <a:rPr lang="it-IT" sz="1400" dirty="0" smtClean="0">
                <a:solidFill>
                  <a:srgbClr val="002060"/>
                </a:solidFill>
              </a:rPr>
              <a:t>T</a:t>
            </a:r>
            <a:r>
              <a:rPr lang="en-GB" sz="1400" dirty="0" smtClean="0">
                <a:solidFill>
                  <a:srgbClr val="002060"/>
                </a:solidFill>
              </a:rPr>
              <a:t>he local </a:t>
            </a:r>
            <a:r>
              <a:rPr lang="en-GB" sz="1400" dirty="0">
                <a:solidFill>
                  <a:srgbClr val="002060"/>
                </a:solidFill>
              </a:rPr>
              <a:t>level of the industrial economies and </a:t>
            </a:r>
            <a:r>
              <a:rPr lang="en-GB" sz="1400" dirty="0" smtClean="0">
                <a:solidFill>
                  <a:srgbClr val="002060"/>
                </a:solidFill>
              </a:rPr>
              <a:t>policies is fundamental but also dependent </a:t>
            </a:r>
            <a:r>
              <a:rPr lang="en-GB" sz="1400" dirty="0">
                <a:solidFill>
                  <a:srgbClr val="002060"/>
                </a:solidFill>
              </a:rPr>
              <a:t>on processes which take place on larger territorial </a:t>
            </a:r>
            <a:r>
              <a:rPr lang="en-GB" sz="1400" dirty="0" smtClean="0">
                <a:solidFill>
                  <a:srgbClr val="002060"/>
                </a:solidFill>
              </a:rPr>
              <a:t>scales</a:t>
            </a:r>
          </a:p>
          <a:p>
            <a:pPr>
              <a:lnSpc>
                <a:spcPct val="90000"/>
              </a:lnSpc>
              <a:spcBef>
                <a:spcPts val="1400"/>
              </a:spcBef>
              <a:spcAft>
                <a:spcPts val="600"/>
              </a:spcAft>
              <a:buClr>
                <a:schemeClr val="bg2">
                  <a:lumMod val="25000"/>
                </a:schemeClr>
              </a:buClr>
              <a:buSzPct val="100000"/>
              <a:buFont typeface="Wingdings" panose="05000000000000000000" pitchFamily="2" charset="2"/>
              <a:buChar char="Ø"/>
            </a:pPr>
            <a:r>
              <a:rPr lang="en-GB" sz="1400" dirty="0" smtClean="0">
                <a:solidFill>
                  <a:srgbClr val="002060"/>
                </a:solidFill>
              </a:rPr>
              <a:t>The </a:t>
            </a:r>
            <a:r>
              <a:rPr lang="en-GB" sz="1400" dirty="0">
                <a:solidFill>
                  <a:srgbClr val="002060"/>
                </a:solidFill>
              </a:rPr>
              <a:t>territorial scales: local, regional (</a:t>
            </a:r>
            <a:r>
              <a:rPr lang="en-GB" sz="1400" dirty="0" smtClean="0">
                <a:solidFill>
                  <a:srgbClr val="002060"/>
                </a:solidFill>
              </a:rPr>
              <a:t>including IDs, urban </a:t>
            </a:r>
            <a:r>
              <a:rPr lang="en-GB" sz="1400" dirty="0">
                <a:solidFill>
                  <a:srgbClr val="002060"/>
                </a:solidFill>
              </a:rPr>
              <a:t>systems, etc.), </a:t>
            </a:r>
            <a:r>
              <a:rPr lang="en-GB" sz="1400" dirty="0" smtClean="0">
                <a:solidFill>
                  <a:srgbClr val="002060"/>
                </a:solidFill>
              </a:rPr>
              <a:t>national, international </a:t>
            </a:r>
            <a:r>
              <a:rPr lang="en-GB" sz="1400" b="1" dirty="0">
                <a:solidFill>
                  <a:srgbClr val="002060"/>
                </a:solidFill>
              </a:rPr>
              <a:t>cross-cluster </a:t>
            </a:r>
            <a:r>
              <a:rPr lang="en-GB" sz="1400" dirty="0">
                <a:solidFill>
                  <a:srgbClr val="002060"/>
                </a:solidFill>
              </a:rPr>
              <a:t>/ </a:t>
            </a:r>
            <a:r>
              <a:rPr lang="en-GB" sz="1400" b="1" dirty="0">
                <a:solidFill>
                  <a:srgbClr val="002060"/>
                </a:solidFill>
              </a:rPr>
              <a:t>trans-local collaborations </a:t>
            </a:r>
          </a:p>
          <a:p>
            <a:pPr>
              <a:lnSpc>
                <a:spcPct val="90000"/>
              </a:lnSpc>
              <a:spcBef>
                <a:spcPts val="1400"/>
              </a:spcBef>
              <a:spcAft>
                <a:spcPts val="600"/>
              </a:spcAft>
              <a:buClr>
                <a:schemeClr val="bg2">
                  <a:lumMod val="25000"/>
                </a:schemeClr>
              </a:buClr>
              <a:buSzPct val="100000"/>
              <a:buFont typeface="Wingdings" panose="05000000000000000000" pitchFamily="2" charset="2"/>
              <a:buChar char="Ø"/>
            </a:pPr>
            <a:r>
              <a:rPr lang="en-GB" sz="1400" dirty="0" smtClean="0">
                <a:solidFill>
                  <a:srgbClr val="002060"/>
                </a:solidFill>
              </a:rPr>
              <a:t>The </a:t>
            </a:r>
            <a:r>
              <a:rPr lang="en-GB" sz="1400" dirty="0">
                <a:solidFill>
                  <a:srgbClr val="002060"/>
                </a:solidFill>
              </a:rPr>
              <a:t>organizational scales: not only including systems of SMEs and </a:t>
            </a:r>
            <a:r>
              <a:rPr lang="en-GB" sz="1400" dirty="0" smtClean="0">
                <a:solidFill>
                  <a:srgbClr val="002060"/>
                </a:solidFill>
              </a:rPr>
              <a:t>large </a:t>
            </a:r>
            <a:r>
              <a:rPr lang="en-GB" sz="1400" dirty="0">
                <a:solidFill>
                  <a:srgbClr val="002060"/>
                </a:solidFill>
              </a:rPr>
              <a:t>firms, but also various </a:t>
            </a:r>
            <a:r>
              <a:rPr lang="en-GB" sz="1400" b="1" dirty="0" smtClean="0">
                <a:solidFill>
                  <a:srgbClr val="002060"/>
                </a:solidFill>
              </a:rPr>
              <a:t>networks</a:t>
            </a:r>
            <a:r>
              <a:rPr lang="en-GB" sz="1400" dirty="0" smtClean="0">
                <a:solidFill>
                  <a:srgbClr val="002060"/>
                </a:solidFill>
              </a:rPr>
              <a:t> </a:t>
            </a:r>
            <a:r>
              <a:rPr lang="en-GB" sz="1400" dirty="0">
                <a:solidFill>
                  <a:srgbClr val="002060"/>
                </a:solidFill>
              </a:rPr>
              <a:t>built on skills, inter-business, internationalization and innovation </a:t>
            </a:r>
            <a:r>
              <a:rPr lang="en-GB" sz="1400" dirty="0" smtClean="0">
                <a:solidFill>
                  <a:srgbClr val="002060"/>
                </a:solidFill>
              </a:rPr>
              <a:t>opportunities</a:t>
            </a:r>
            <a:endParaRPr lang="en-GB" sz="1800" dirty="0" smtClean="0">
              <a:solidFill>
                <a:srgbClr val="002060"/>
              </a:solidFill>
            </a:endParaRPr>
          </a:p>
        </p:txBody>
      </p:sp>
      <p:sp>
        <p:nvSpPr>
          <p:cNvPr id="7" name="Segnaposto numero diapositiva 6"/>
          <p:cNvSpPr>
            <a:spLocks noGrp="1"/>
          </p:cNvSpPr>
          <p:nvPr>
            <p:ph type="sldNum" sz="quarter" idx="12"/>
          </p:nvPr>
        </p:nvSpPr>
        <p:spPr/>
        <p:txBody>
          <a:bodyPr/>
          <a:lstStyle/>
          <a:p>
            <a:fld id="{4A822907-8A9D-4F6B-98F6-913902AD56B5}" type="slidenum">
              <a:rPr lang="en-US" smtClean="0"/>
              <a:t>9</a:t>
            </a:fld>
            <a:endParaRPr lang="en-US"/>
          </a:p>
        </p:txBody>
      </p:sp>
      <p:pic>
        <p:nvPicPr>
          <p:cNvPr id="5" name="Picture 2" descr="C:\Users\lombardi\Desktop\Siepi Bellandi\logo unifi.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4491" y="6143570"/>
            <a:ext cx="1102009" cy="533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407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ception">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Perception">
      <a:majorFont>
        <a:latin typeface="Century Gothic"/>
        <a:ea typeface=""/>
        <a:cs typeface=""/>
        <a:font script="Jpan" typeface="メイリオ"/>
      </a:majorFont>
      <a:minorFont>
        <a:latin typeface="Century Gothic"/>
        <a:ea typeface=""/>
        <a:cs typeface=""/>
        <a:font script="Jpan" typeface="メイリオ"/>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Percezione.thmx</Template>
  <TotalTime>3580</TotalTime>
  <Words>1791</Words>
  <Application>Microsoft Office PowerPoint</Application>
  <PresentationFormat>Presentazione su schermo (4:3)</PresentationFormat>
  <Paragraphs>90</Paragraphs>
  <Slides>12</Slides>
  <Notes>8</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Arial</vt:lpstr>
      <vt:lpstr>Calibri</vt:lpstr>
      <vt:lpstr>Century Gothic</vt:lpstr>
      <vt:lpstr>Times New Roman</vt:lpstr>
      <vt:lpstr>Wingdings</vt:lpstr>
      <vt:lpstr>Wingdings 2</vt:lpstr>
      <vt:lpstr>Perception</vt:lpstr>
      <vt:lpstr>Territorial policies for industrial renaissance and innovation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Rev 1</dc:creator>
  <cp:lastModifiedBy>mcmic</cp:lastModifiedBy>
  <cp:revision>435</cp:revision>
  <cp:lastPrinted>2017-10-20T05:13:50Z</cp:lastPrinted>
  <dcterms:created xsi:type="dcterms:W3CDTF">2016-06-04T13:08:25Z</dcterms:created>
  <dcterms:modified xsi:type="dcterms:W3CDTF">2017-10-20T05:17:20Z</dcterms:modified>
</cp:coreProperties>
</file>