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ABB4E-ED7B-AA4A-B5D4-E574D97960CD}" type="datetimeFigureOut">
              <a:rPr lang="it-IT" smtClean="0"/>
              <a:t>20/10/17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9E8B-22AC-C144-890C-064CB9C3411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7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36C8-0A59-A746-9F62-7CC550108D7C}" type="datetimeFigureOut">
              <a:rPr lang="it-IT" smtClean="0"/>
              <a:t>20/10/17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F162-A62C-EC41-9C9B-EF903B64076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0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 a special appraisal </a:t>
            </a:r>
            <a:r>
              <a:rPr lang="mr-IN" dirty="0" smtClean="0"/>
              <a:t>–</a:t>
            </a:r>
            <a:r>
              <a:rPr lang="en-US" dirty="0" smtClean="0"/>
              <a:t> maybe some re-appraisal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www.motorvalley.it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quote for the knowledge-intensive regions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history of conflict between the</a:t>
            </a:r>
            <a:r>
              <a:rPr lang="en-US" baseline="0" dirty="0" smtClean="0"/>
              <a:t> requirements of tourism and the requirements of manufacturing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Tourism-led development as an alternative,</a:t>
            </a:r>
            <a:r>
              <a:rPr lang="en-US" baseline="0" dirty="0" smtClean="0"/>
              <a:t> both for developing countries and for deindustrializing regions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risultati della ricerca dell'Osservatorio Industria 4.0 della School of Management del Politecnico di Milano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un campione di 241 imprese manifatturiere, solo l'8% dichiara di ignorare il tema (un anno fa era il 38%), 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www.osservatori.net</a:t>
            </a:r>
            <a:r>
              <a:rPr lang="it-IT" dirty="0" smtClean="0"/>
              <a:t>/</a:t>
            </a:r>
            <a:r>
              <a:rPr lang="it-IT" dirty="0" err="1" smtClean="0"/>
              <a:t>it_it</a:t>
            </a:r>
            <a:r>
              <a:rPr lang="it-IT" dirty="0" smtClean="0"/>
              <a:t>/osservatori/executive-briefing/industria-4.0-la-grande-occasione-per-l-italia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according to the Observatory on social capital DEMOS-COOP, in April 2017 50% of the Italians believe that new technologies destroy jobs. Of course those who are most scared are older , less educated, working-class or retired people (and housewives). And yet negative feelings are shown approximately by 48-51% of those between 24 and 54 years, 41% of those with higher levels of education, 43% of the white collars, 50% of the freelance professionals.</a:t>
            </a:r>
            <a:endParaRPr lang="it-IT" dirty="0" smtClean="0"/>
          </a:p>
          <a:p>
            <a:endParaRPr lang="en-US" dirty="0" smtClean="0"/>
          </a:p>
          <a:p>
            <a:r>
              <a:rPr lang="en-US" dirty="0" smtClean="0"/>
              <a:t>According to </a:t>
            </a:r>
            <a:r>
              <a:rPr lang="en-US" dirty="0" err="1" smtClean="0"/>
              <a:t>Eurobarometer</a:t>
            </a:r>
            <a:r>
              <a:rPr lang="en-US" dirty="0" smtClean="0"/>
              <a:t>. in 2012 the Netherlands were the least worried country about the impact of robots on jobs and yet 51% of the Dutch agreed with the statement that robots steel jobs.</a:t>
            </a:r>
          </a:p>
          <a:p>
            <a:r>
              <a:rPr lang="en-US" dirty="0" smtClean="0"/>
              <a:t>In 2016, according to the British science association,  60% of the British people think that the use of robots or programs equipped with artificial intelligence will lead to fewer jobs within ten years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the decisive experiences are made for personal and professional building (</a:t>
            </a:r>
            <a:r>
              <a:rPr lang="en-US" baseline="0" dirty="0" err="1" smtClean="0"/>
              <a:t>Bildung</a:t>
            </a:r>
            <a:r>
              <a:rPr lang="en-US" baseline="0" dirty="0" smtClean="0"/>
              <a:t>), shaping our vision of the world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1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empathic &gt;&gt; not closed behind</a:t>
            </a:r>
            <a:r>
              <a:rPr lang="en-US" baseline="0" dirty="0" smtClean="0"/>
              <a:t> the walls of the factory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F162-A62C-EC41-9C9B-EF903B640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3C7-34C7-C54A-93FC-FCBAB7642F98}" type="datetime1">
              <a:rPr lang="it-IT" smtClean="0"/>
              <a:t>20/10/17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2ABB-96EA-1841-966F-60219FFCA7A4}" type="datetime1">
              <a:rPr lang="it-IT" smtClean="0"/>
              <a:t>20/10/17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4C5F-37E3-BC47-9935-9E2702A13D63}" type="datetime1">
              <a:rPr lang="it-IT" smtClean="0"/>
              <a:t>20/10/17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AD-79D6-F54E-B36A-8754110EFE87}" type="datetime1">
              <a:rPr lang="it-IT" smtClean="0"/>
              <a:t>20/10/17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340D-A235-304B-8B2B-59EE9E93E938}" type="datetime1">
              <a:rPr lang="it-IT" smtClean="0"/>
              <a:t>20/10/17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4E42-BE19-684F-AC6E-7BF31BE76AB1}" type="datetime1">
              <a:rPr lang="it-IT" smtClean="0"/>
              <a:t>20/10/17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6D5A-F50F-2447-9CEE-75CE92488AD1}" type="datetime1">
              <a:rPr lang="it-IT" smtClean="0"/>
              <a:t>20/10/17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675-223E-C44F-93C9-7656A9DF6FCD}" type="datetime1">
              <a:rPr lang="it-IT" smtClean="0"/>
              <a:t>20/10/17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2FAD-1FA4-C441-916A-08C0BD0F47BB}" type="datetime1">
              <a:rPr lang="it-IT" smtClean="0"/>
              <a:t>20/10/17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B68-F9D8-8941-AA1D-F621E7BB16FB}" type="datetime1">
              <a:rPr lang="it-IT" smtClean="0"/>
              <a:t>20/10/17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B930FB-CBB2-3749-9B5F-9BBB33C30D2B}" type="datetime1">
              <a:rPr lang="it-IT" smtClean="0"/>
              <a:t>20/10/17</a:t>
            </a:fld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kumimoji="0" lang="en-US" smtClean="0"/>
              <a:t>N. Bellini 2017</a:t>
            </a:r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dirty="0" smtClean="0"/>
              <a:t>Fare clic per modificare stile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dirty="0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5CC342-77CA-FC41-9D25-1F71F0086E55}" type="datetime1">
              <a:rPr lang="it-IT" smtClean="0"/>
              <a:t>20/10/17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N. Bellini 2017</a:t>
            </a:r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tIns="0" bIns="0" rtlCol="0" anchor="ctr" anchorCtr="0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981"/>
            <a:ext cx="3595569" cy="3431219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soft infrastructure of the industrial revolution: why tourism matters</a:t>
            </a:r>
            <a:endParaRPr lang="en-US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594122"/>
            <a:ext cx="3267809" cy="1229216"/>
          </a:xfrm>
        </p:spPr>
        <p:txBody>
          <a:bodyPr/>
          <a:lstStyle/>
          <a:p>
            <a:r>
              <a:rPr lang="en-US" sz="2800" i="1" dirty="0" smtClean="0"/>
              <a:t>Nicola Bellini</a:t>
            </a:r>
          </a:p>
          <a:p>
            <a:endParaRPr lang="en-US" dirty="0"/>
          </a:p>
        </p:txBody>
      </p:sp>
      <p:pic>
        <p:nvPicPr>
          <p:cNvPr id="4" name="Immagine 1" descr="Regione_ER_GVC_Slide_4-3-1.jpg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39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35" y="758017"/>
            <a:ext cx="4834915" cy="36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nst.Manage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4" y="5221342"/>
            <a:ext cx="4104235" cy="1636658"/>
          </a:xfrm>
          <a:prstGeom prst="rect">
            <a:avLst/>
          </a:prstGeom>
        </p:spPr>
      </p:pic>
      <p:pic>
        <p:nvPicPr>
          <p:cNvPr id="8" name="Immagine 7" descr="Logo-Groupe-Sup-de-Co-mars-20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79" y="5221342"/>
            <a:ext cx="1335024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Tourism as a context where one can learn about the future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75191"/>
            <a:ext cx="4152855" cy="4625609"/>
          </a:xfrm>
        </p:spPr>
        <p:txBody>
          <a:bodyPr/>
          <a:lstStyle/>
          <a:p>
            <a:r>
              <a:rPr lang="en-US" dirty="0" smtClean="0"/>
              <a:t>e.g. the success of science and technology exhibitions vs. the obsession with backward-looking “cultural tourism”</a:t>
            </a:r>
          </a:p>
          <a:p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6" name="Immagine 5" descr="Toulou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39" y="1529941"/>
            <a:ext cx="3587865" cy="50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6" name="Immagine 5" descr="2017-04-04 11.27.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33"/>
            <a:ext cx="9144000" cy="62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Tourism as a context where one can learn about the future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23072" y="1775191"/>
            <a:ext cx="4163727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Rethinking “</a:t>
            </a:r>
            <a:r>
              <a:rPr lang="en-US" dirty="0"/>
              <a:t>pilgrimage tourism”: </a:t>
            </a:r>
            <a:r>
              <a:rPr lang="en-US" dirty="0" smtClean="0"/>
              <a:t>“Heritage </a:t>
            </a:r>
            <a:r>
              <a:rPr lang="en-US" dirty="0"/>
              <a:t>is concerned with the ways in which very selective material </a:t>
            </a:r>
            <a:r>
              <a:rPr lang="en-US" dirty="0" smtClean="0"/>
              <a:t>artifacts, </a:t>
            </a:r>
            <a:r>
              <a:rPr lang="en-US" dirty="0"/>
              <a:t>mythologies, memories and traditions become resources for the </a:t>
            </a:r>
            <a:r>
              <a:rPr lang="en-US" dirty="0" smtClean="0"/>
              <a:t>present” </a:t>
            </a:r>
            <a:r>
              <a:rPr lang="en-US" dirty="0"/>
              <a:t>(Ashworth and Graham, </a:t>
            </a:r>
            <a:r>
              <a:rPr lang="en-US" dirty="0" smtClean="0"/>
              <a:t>2005)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6" name="Immagine 5" descr="Brunelleshi-and-Duomo-of-Flo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9054"/>
            <a:ext cx="3624340" cy="46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tourism seriously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2609258"/>
            <a:ext cx="8229600" cy="2383122"/>
          </a:xfrm>
        </p:spPr>
        <p:txBody>
          <a:bodyPr/>
          <a:lstStyle/>
          <a:p>
            <a:pPr marL="118872" indent="0" algn="r">
              <a:buNone/>
            </a:pPr>
            <a:r>
              <a:rPr lang="en-US" i="1" dirty="0" smtClean="0"/>
              <a:t>‘‘One learns more </a:t>
            </a:r>
            <a:br>
              <a:rPr lang="en-US" i="1" dirty="0" smtClean="0"/>
            </a:br>
            <a:r>
              <a:rPr lang="en-US" i="1" dirty="0" smtClean="0"/>
              <a:t>by traveling ten thousand miles </a:t>
            </a:r>
            <a:br>
              <a:rPr lang="en-US" i="1" dirty="0" smtClean="0"/>
            </a:br>
            <a:r>
              <a:rPr lang="en-US" i="1" dirty="0" smtClean="0"/>
              <a:t>than reading ten thousand books’’</a:t>
            </a:r>
            <a:br>
              <a:rPr lang="en-US" i="1" dirty="0" smtClean="0"/>
            </a:br>
            <a:r>
              <a:rPr lang="en-US" i="1" dirty="0" smtClean="0"/>
              <a:t> (Ancient Chinese Saying)</a:t>
            </a:r>
            <a:endParaRPr lang="en-US" i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792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contribution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facing the new industrial revolution, why tourism should matter</a:t>
            </a:r>
          </a:p>
          <a:p>
            <a:pPr lvl="1"/>
            <a:r>
              <a:rPr lang="en-US" dirty="0" smtClean="0"/>
              <a:t>to practitioners</a:t>
            </a:r>
          </a:p>
          <a:p>
            <a:pPr lvl="1"/>
            <a:r>
              <a:rPr lang="en-US" dirty="0" smtClean="0"/>
              <a:t>to scholars</a:t>
            </a:r>
          </a:p>
          <a:p>
            <a:pPr lvl="1"/>
            <a:r>
              <a:rPr lang="en-US" dirty="0" smtClean="0"/>
              <a:t>to policy makers</a:t>
            </a:r>
          </a:p>
          <a:p>
            <a:r>
              <a:rPr lang="en-US" dirty="0" smtClean="0"/>
              <a:t>shouldn’t we say something different from the past?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12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conflict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7" name="Immagine 6" descr="115674474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61" y="1533409"/>
            <a:ext cx="6591454" cy="4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648949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history a misconceptions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1" y="1775191"/>
            <a:ext cx="5648948" cy="4625609"/>
          </a:xfrm>
        </p:spPr>
        <p:txBody>
          <a:bodyPr/>
          <a:lstStyle/>
          <a:p>
            <a:r>
              <a:rPr lang="en-US" dirty="0"/>
              <a:t>Tourism-led development as an </a:t>
            </a:r>
            <a:r>
              <a:rPr lang="en-US" dirty="0" smtClean="0"/>
              <a:t>alternative</a:t>
            </a:r>
          </a:p>
          <a:p>
            <a:endParaRPr lang="en-US" dirty="0" smtClean="0"/>
          </a:p>
          <a:p>
            <a:r>
              <a:rPr lang="en-US" dirty="0" smtClean="0"/>
              <a:t>forgetting manufacturing? “</a:t>
            </a:r>
            <a:r>
              <a:rPr lang="en-US" i="1" dirty="0"/>
              <a:t>too bad one sees the chimneys, but we </a:t>
            </a:r>
            <a:r>
              <a:rPr lang="en-US" i="1" dirty="0" smtClean="0"/>
              <a:t>will </a:t>
            </a:r>
            <a:r>
              <a:rPr lang="en-US" i="1" dirty="0"/>
              <a:t>put a </a:t>
            </a:r>
            <a:r>
              <a:rPr lang="en-US" i="1" dirty="0" smtClean="0"/>
              <a:t>hedge</a:t>
            </a:r>
            <a:r>
              <a:rPr lang="en-US" dirty="0" smtClean="0"/>
              <a:t>” (Paolo </a:t>
            </a:r>
            <a:r>
              <a:rPr lang="en-US" dirty="0" err="1" smtClean="0"/>
              <a:t>Virzì</a:t>
            </a:r>
            <a:r>
              <a:rPr lang="en-US" dirty="0" smtClean="0"/>
              <a:t>, “La </a:t>
            </a:r>
            <a:r>
              <a:rPr lang="en-US" dirty="0" err="1" smtClean="0"/>
              <a:t>bella</a:t>
            </a:r>
            <a:r>
              <a:rPr lang="en-US" dirty="0" smtClean="0"/>
              <a:t> vita”, 1994)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Immagine 5" descr="ciminiere-in-vista-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38" y="155448"/>
            <a:ext cx="2770789" cy="62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“soft infrastructure”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47674" y="1775191"/>
            <a:ext cx="4139126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region’s soft infrastructure is the set of values, beliefs and attitudes that, narrated through the area´s cultural heritage and reflected into images and symbols, influence innovative decisions at individual and collective levels</a:t>
            </a:r>
            <a:r>
              <a:rPr lang="it-IT" dirty="0" smtClean="0"/>
              <a:t> (Bellini &amp; Pasquinelli, 2016)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Immagine 5" descr="Hilpert Ho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7850"/>
            <a:ext cx="3610062" cy="52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“soft infrastructure” for Industry 4.0?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75191"/>
            <a:ext cx="5318416" cy="4625609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underestimated issue?</a:t>
            </a:r>
          </a:p>
          <a:p>
            <a:pPr lvl="1"/>
            <a:r>
              <a:rPr lang="en-US" dirty="0" smtClean="0"/>
              <a:t>limited awareness</a:t>
            </a:r>
          </a:p>
          <a:p>
            <a:pPr lvl="1"/>
            <a:r>
              <a:rPr lang="en-US" dirty="0" smtClean="0"/>
              <a:t>generic but widespread fears: “robots steal our jobs”</a:t>
            </a:r>
          </a:p>
          <a:p>
            <a:pPr lvl="1"/>
            <a:r>
              <a:rPr lang="en-US" dirty="0" smtClean="0"/>
              <a:t>often disconnected with heritage</a:t>
            </a:r>
          </a:p>
          <a:p>
            <a:pPr lvl="1"/>
            <a:r>
              <a:rPr lang="en-US" dirty="0" smtClean="0"/>
              <a:t>socially sustainable?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Immagine 5" descr="Schermata 2017-10-15 alle 16.0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80" y="1775191"/>
            <a:ext cx="2257972" cy="40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Tourism today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3040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 just a spectacular business growth</a:t>
            </a:r>
          </a:p>
          <a:p>
            <a:r>
              <a:rPr lang="en-US" dirty="0" smtClean="0"/>
              <a:t>Tourism beyond leisure:</a:t>
            </a:r>
          </a:p>
          <a:p>
            <a:pPr lvl="1"/>
            <a:r>
              <a:rPr lang="en-US" dirty="0" smtClean="0"/>
              <a:t>a key component of contemporary consumption behavior</a:t>
            </a:r>
          </a:p>
          <a:p>
            <a:pPr lvl="1"/>
            <a:r>
              <a:rPr lang="en-US" dirty="0" smtClean="0"/>
              <a:t>a defining element of social status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privileged context of learning (the “Grand Tour”)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Immagine 5" descr="Johann_Heinrich_Wilhelm_Tischbein_-_Goethe_in_der_roemischen_Campagna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273"/>
            <a:ext cx="9144000" cy="27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(1) Tourism as a context where innovation is increasingly experienced</a:t>
            </a:r>
            <a:endParaRPr lang="en-US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5" name="Immagine 4" descr="ko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8" y="1534368"/>
            <a:ext cx="4696254" cy="2640445"/>
          </a:xfrm>
          <a:prstGeom prst="rect">
            <a:avLst/>
          </a:prstGeom>
        </p:spPr>
      </p:pic>
      <p:pic>
        <p:nvPicPr>
          <p:cNvPr id="7" name="Immagine 6" descr="342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8" y="4174813"/>
            <a:ext cx="4027297" cy="2683187"/>
          </a:xfrm>
          <a:prstGeom prst="rect">
            <a:avLst/>
          </a:prstGeom>
        </p:spPr>
      </p:pic>
      <p:pic>
        <p:nvPicPr>
          <p:cNvPr id="8" name="Immagine 7" descr="Senza tito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11" y="1534368"/>
            <a:ext cx="2199563" cy="2640445"/>
          </a:xfrm>
          <a:prstGeom prst="rect">
            <a:avLst/>
          </a:prstGeom>
        </p:spPr>
      </p:pic>
      <p:pic>
        <p:nvPicPr>
          <p:cNvPr id="9" name="Immagine 8" descr="Senza titol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98" y="4174813"/>
            <a:ext cx="3956994" cy="23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(1) Tourism as a context where innovation is increasingly experienced</a:t>
            </a:r>
            <a:endParaRPr lang="en-US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in any other industry:</a:t>
            </a:r>
          </a:p>
          <a:p>
            <a:pPr lvl="1"/>
            <a:r>
              <a:rPr lang="en-US" dirty="0" smtClean="0"/>
              <a:t>tourism has witnessed Internet’s most radical, structural impact technological innovation has implied consumer empowerment</a:t>
            </a:r>
          </a:p>
          <a:p>
            <a:pPr lvl="1"/>
            <a:r>
              <a:rPr lang="en-US" dirty="0" smtClean="0"/>
              <a:t>technology is not distant, but visible, close to personal experience, empathic</a:t>
            </a:r>
          </a:p>
          <a:p>
            <a:pPr lvl="1"/>
            <a:endParaRPr lang="en-US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N. Bellini 2017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376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 modif blu">
  <a:themeElements>
    <a:clrScheme name="Impostazioni personalizzate 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FFCC66"/>
      </a:accent1>
      <a:accent2>
        <a:srgbClr val="71685A"/>
      </a:accent2>
      <a:accent3>
        <a:srgbClr val="FFCC66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Modulo modif blu.potx</Template>
  <TotalTime>4633</TotalTime>
  <Words>564</Words>
  <Application>Microsoft Macintosh PowerPoint</Application>
  <PresentationFormat>Presentazione su schermo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Modulo modif blu</vt:lpstr>
      <vt:lpstr>The soft infrastructure of the industrial revolution: why tourism matters</vt:lpstr>
      <vt:lpstr>This contribution</vt:lpstr>
      <vt:lpstr>A history of conflict</vt:lpstr>
      <vt:lpstr>A history a misconceptions</vt:lpstr>
      <vt:lpstr>The “soft infrastructure”</vt:lpstr>
      <vt:lpstr>What is the “soft infrastructure” for Industry 4.0?</vt:lpstr>
      <vt:lpstr>Tourism today</vt:lpstr>
      <vt:lpstr>(1) Tourism as a context where innovation is increasingly experienced</vt:lpstr>
      <vt:lpstr>(1) Tourism as a context where innovation is increasingly experienced</vt:lpstr>
      <vt:lpstr>(2) Tourism as a context where one can learn about the future</vt:lpstr>
      <vt:lpstr>Presentazione di PowerPoint</vt:lpstr>
      <vt:lpstr>(2) Tourism as a context where one can learn about the future</vt:lpstr>
      <vt:lpstr>Taking tourism seriously</vt:lpstr>
    </vt:vector>
  </TitlesOfParts>
  <Company>Scuola Superiore Sant'Anna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Nicola Bellini</dc:creator>
  <cp:lastModifiedBy>Nicola Bellini</cp:lastModifiedBy>
  <cp:revision>32</cp:revision>
  <cp:lastPrinted>2017-10-17T12:58:28Z</cp:lastPrinted>
  <dcterms:created xsi:type="dcterms:W3CDTF">2017-02-14T15:10:09Z</dcterms:created>
  <dcterms:modified xsi:type="dcterms:W3CDTF">2017-10-20T07:25:55Z</dcterms:modified>
</cp:coreProperties>
</file>