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5"/>
  </p:notesMasterIdLst>
  <p:sldIdLst>
    <p:sldId id="257" r:id="rId3"/>
    <p:sldId id="258" r:id="rId4"/>
    <p:sldId id="260" r:id="rId5"/>
    <p:sldId id="261" r:id="rId6"/>
    <p:sldId id="259" r:id="rId7"/>
    <p:sldId id="263" r:id="rId8"/>
    <p:sldId id="264" r:id="rId9"/>
    <p:sldId id="265" r:id="rId10"/>
    <p:sldId id="266" r:id="rId11"/>
    <p:sldId id="267" r:id="rId12"/>
    <p:sldId id="286" r:id="rId13"/>
    <p:sldId id="268" r:id="rId14"/>
    <p:sldId id="269" r:id="rId15"/>
    <p:sldId id="271" r:id="rId16"/>
    <p:sldId id="273" r:id="rId17"/>
    <p:sldId id="274" r:id="rId18"/>
    <p:sldId id="276" r:id="rId19"/>
    <p:sldId id="277" r:id="rId20"/>
    <p:sldId id="278" r:id="rId21"/>
    <p:sldId id="281" r:id="rId22"/>
    <p:sldId id="287" r:id="rId23"/>
    <p:sldId id="285" r:id="rId2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9309"/>
    <a:srgbClr val="29732D"/>
    <a:srgbClr val="0D9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111" y="-317"/>
      </p:cViewPr>
      <p:guideLst>
        <p:guide orient="horz" pos="365"/>
        <p:guide pos="22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A62DEB-5DA4-455E-A165-03E6297B1AC8}" type="datetimeFigureOut">
              <a:rPr lang="it-IT" smtClean="0"/>
              <a:t>20/10/2017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EA4C21-2E63-40C4-BBD6-03A64B191E1C}" type="slidenum">
              <a:rPr lang="it-IT" smtClean="0"/>
              <a:t>‹N›</a:t>
            </a:fld>
            <a:endParaRPr lang="it-IT"/>
          </a:p>
        </p:txBody>
      </p:sp>
    </p:spTree>
    <p:extLst>
      <p:ext uri="{BB962C8B-B14F-4D97-AF65-F5344CB8AC3E}">
        <p14:creationId xmlns:p14="http://schemas.microsoft.com/office/powerpoint/2010/main" val="3298359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5EA4C21-2E63-40C4-BBD6-03A64B191E1C}" type="slidenum">
              <a:rPr lang="it-IT" smtClean="0"/>
              <a:t>13</a:t>
            </a:fld>
            <a:endParaRPr lang="it-IT"/>
          </a:p>
        </p:txBody>
      </p:sp>
    </p:spTree>
    <p:extLst>
      <p:ext uri="{BB962C8B-B14F-4D97-AF65-F5344CB8AC3E}">
        <p14:creationId xmlns:p14="http://schemas.microsoft.com/office/powerpoint/2010/main" val="71366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1"/>
            <a:ext cx="2133600" cy="365125"/>
          </a:xfrm>
        </p:spPr>
        <p:txBody>
          <a:bodyPr/>
          <a:lstStyle>
            <a:lvl1pPr>
              <a:defRPr smtClean="0"/>
            </a:lvl1pPr>
          </a:lstStyle>
          <a:p>
            <a:pPr>
              <a:defRPr/>
            </a:pPr>
            <a:fld id="{9C55BF3C-AA7C-4E6E-9F62-E6EC4680B515}" type="datetimeFigureOut">
              <a:rPr lang="it-IT">
                <a:solidFill>
                  <a:prstClr val="black">
                    <a:tint val="75000"/>
                  </a:prstClr>
                </a:solidFill>
              </a:rPr>
              <a:pPr>
                <a:defRPr/>
              </a:pPr>
              <a:t>20/10/2017</a:t>
            </a:fld>
            <a:endParaRPr lang="it-IT">
              <a:solidFill>
                <a:prstClr val="black">
                  <a:tint val="75000"/>
                </a:prstClr>
              </a:solidFill>
            </a:endParaRPr>
          </a:p>
        </p:txBody>
      </p:sp>
      <p:sp>
        <p:nvSpPr>
          <p:cNvPr id="3" name="Segnaposto numero diapositiva 2"/>
          <p:cNvSpPr>
            <a:spLocks noGrp="1"/>
          </p:cNvSpPr>
          <p:nvPr>
            <p:ph type="sldNum" sz="quarter" idx="11"/>
          </p:nvPr>
        </p:nvSpPr>
        <p:spPr>
          <a:xfrm>
            <a:off x="5967046" y="6356351"/>
            <a:ext cx="2133600" cy="365125"/>
          </a:xfrm>
        </p:spPr>
        <p:txBody>
          <a:bodyPr/>
          <a:lstStyle>
            <a:lvl1pPr>
              <a:defRPr smtClean="0"/>
            </a:lvl1pPr>
          </a:lstStyle>
          <a:p>
            <a:pPr>
              <a:defRPr/>
            </a:pPr>
            <a:fld id="{3E0BBA4F-0DA7-44DC-A506-9D510FABB8D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92676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251520" y="260648"/>
            <a:ext cx="7570177" cy="418058"/>
          </a:xfrm>
        </p:spPr>
        <p:txBody>
          <a:bodyPr/>
          <a:lstStyle>
            <a:lvl1pPr algn="l">
              <a:defRPr lang="it-IT" sz="2400" b="1" kern="1200" dirty="0">
                <a:solidFill>
                  <a:srgbClr val="29732D"/>
                </a:solidFill>
                <a:latin typeface="+mj-lt"/>
                <a:ea typeface="+mj-ea"/>
                <a:cs typeface="+mj-cs"/>
              </a:defRPr>
            </a:lvl1pPr>
          </a:lstStyle>
          <a:p>
            <a:r>
              <a:rPr lang="it-IT" dirty="0" smtClean="0"/>
              <a:t>Fare clic per modificare lo stile del titolo</a:t>
            </a:r>
            <a:endParaRPr lang="it-IT" dirty="0"/>
          </a:p>
        </p:txBody>
      </p:sp>
      <p:sp>
        <p:nvSpPr>
          <p:cNvPr id="3" name="Segnaposto contenuto 2"/>
          <p:cNvSpPr>
            <a:spLocks noGrp="1"/>
          </p:cNvSpPr>
          <p:nvPr>
            <p:ph idx="1"/>
          </p:nvPr>
        </p:nvSpPr>
        <p:spPr>
          <a:xfrm>
            <a:off x="314191" y="1052736"/>
            <a:ext cx="7570177" cy="4525963"/>
          </a:xfrm>
        </p:spPr>
        <p:txBody>
          <a:bodyPr/>
          <a:lstStyle>
            <a:lvl1pPr>
              <a:defRPr sz="1800"/>
            </a:lvl1pPr>
            <a:lvl2pPr>
              <a:defRPr sz="1800"/>
            </a:lvl2pPr>
            <a:lvl3pPr>
              <a:defRPr sz="1800"/>
            </a:lvl3pPr>
            <a:lvl4pPr>
              <a:defRPr sz="1800"/>
            </a:lvl4pPr>
            <a:lvl5pPr>
              <a:defRPr sz="1800"/>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a:xfrm>
            <a:off x="457200" y="6356351"/>
            <a:ext cx="2133600" cy="365125"/>
          </a:xfrm>
        </p:spPr>
        <p:txBody>
          <a:bodyPr/>
          <a:lstStyle>
            <a:lvl1pPr>
              <a:defRPr smtClean="0"/>
            </a:lvl1pPr>
          </a:lstStyle>
          <a:p>
            <a:pPr>
              <a:defRPr/>
            </a:pPr>
            <a:fld id="{63D49E42-CD41-4038-BD0F-223ADFAFF6B2}" type="datetimeFigureOut">
              <a:rPr lang="it-IT">
                <a:solidFill>
                  <a:prstClr val="black">
                    <a:tint val="75000"/>
                  </a:prstClr>
                </a:solidFill>
              </a:rPr>
              <a:pPr>
                <a:defRPr/>
              </a:pPr>
              <a:t>20/10/2017</a:t>
            </a:fld>
            <a:endParaRPr lang="it-IT">
              <a:solidFill>
                <a:prstClr val="black">
                  <a:tint val="75000"/>
                </a:prstClr>
              </a:solidFill>
            </a:endParaRPr>
          </a:p>
        </p:txBody>
      </p:sp>
      <p:sp>
        <p:nvSpPr>
          <p:cNvPr id="5" name="Segnaposto numero diapositiva 4"/>
          <p:cNvSpPr>
            <a:spLocks noGrp="1"/>
          </p:cNvSpPr>
          <p:nvPr>
            <p:ph type="sldNum" sz="quarter" idx="11"/>
          </p:nvPr>
        </p:nvSpPr>
        <p:spPr>
          <a:xfrm>
            <a:off x="5967046" y="6356351"/>
            <a:ext cx="2133600" cy="365125"/>
          </a:xfrm>
        </p:spPr>
        <p:txBody>
          <a:bodyPr/>
          <a:lstStyle>
            <a:lvl1pPr>
              <a:defRPr smtClean="0"/>
            </a:lvl1pPr>
          </a:lstStyle>
          <a:p>
            <a:pPr>
              <a:defRPr/>
            </a:pPr>
            <a:fld id="{088B81A5-AF50-4635-A046-DE3157B9832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090145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1"/>
            <a:ext cx="2133600" cy="365125"/>
          </a:xfrm>
        </p:spPr>
        <p:txBody>
          <a:bodyPr/>
          <a:lstStyle>
            <a:lvl1pPr>
              <a:defRPr smtClean="0"/>
            </a:lvl1pPr>
          </a:lstStyle>
          <a:p>
            <a:pPr>
              <a:defRPr/>
            </a:pPr>
            <a:fld id="{9C55BF3C-AA7C-4E6E-9F62-E6EC4680B515}" type="datetimeFigureOut">
              <a:rPr lang="it-IT">
                <a:solidFill>
                  <a:prstClr val="black">
                    <a:tint val="75000"/>
                  </a:prstClr>
                </a:solidFill>
              </a:rPr>
              <a:pPr>
                <a:defRPr/>
              </a:pPr>
              <a:t>20/10/2017</a:t>
            </a:fld>
            <a:endParaRPr lang="it-IT">
              <a:solidFill>
                <a:prstClr val="black">
                  <a:tint val="75000"/>
                </a:prstClr>
              </a:solidFill>
            </a:endParaRPr>
          </a:p>
        </p:txBody>
      </p:sp>
      <p:sp>
        <p:nvSpPr>
          <p:cNvPr id="3" name="Segnaposto numero diapositiva 2"/>
          <p:cNvSpPr>
            <a:spLocks noGrp="1"/>
          </p:cNvSpPr>
          <p:nvPr>
            <p:ph type="sldNum" sz="quarter" idx="11"/>
          </p:nvPr>
        </p:nvSpPr>
        <p:spPr>
          <a:xfrm>
            <a:off x="5967046" y="6356351"/>
            <a:ext cx="2133600" cy="365125"/>
          </a:xfrm>
        </p:spPr>
        <p:txBody>
          <a:bodyPr/>
          <a:lstStyle>
            <a:lvl1pPr>
              <a:defRPr smtClean="0"/>
            </a:lvl1pPr>
          </a:lstStyle>
          <a:p>
            <a:pPr>
              <a:defRPr/>
            </a:pPr>
            <a:fld id="{3E0BBA4F-0DA7-44DC-A506-9D510FABB8D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984635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570177" cy="1143000"/>
          </a:xfr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1"/>
            <a:ext cx="7570177"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1"/>
            <a:ext cx="2133600" cy="365125"/>
          </a:xfrm>
        </p:spPr>
        <p:txBody>
          <a:bodyPr/>
          <a:lstStyle>
            <a:lvl1pPr>
              <a:defRPr smtClean="0"/>
            </a:lvl1pPr>
          </a:lstStyle>
          <a:p>
            <a:pPr>
              <a:defRPr/>
            </a:pPr>
            <a:fld id="{63D49E42-CD41-4038-BD0F-223ADFAFF6B2}" type="datetimeFigureOut">
              <a:rPr lang="it-IT">
                <a:solidFill>
                  <a:prstClr val="black">
                    <a:tint val="75000"/>
                  </a:prstClr>
                </a:solidFill>
              </a:rPr>
              <a:pPr>
                <a:defRPr/>
              </a:pPr>
              <a:t>20/10/2017</a:t>
            </a:fld>
            <a:endParaRPr lang="it-IT">
              <a:solidFill>
                <a:prstClr val="black">
                  <a:tint val="75000"/>
                </a:prstClr>
              </a:solidFill>
            </a:endParaRPr>
          </a:p>
        </p:txBody>
      </p:sp>
      <p:sp>
        <p:nvSpPr>
          <p:cNvPr id="5" name="Segnaposto numero diapositiva 4"/>
          <p:cNvSpPr>
            <a:spLocks noGrp="1"/>
          </p:cNvSpPr>
          <p:nvPr>
            <p:ph type="sldNum" sz="quarter" idx="11"/>
          </p:nvPr>
        </p:nvSpPr>
        <p:spPr>
          <a:xfrm>
            <a:off x="5967046" y="6356351"/>
            <a:ext cx="2133600" cy="365125"/>
          </a:xfrm>
        </p:spPr>
        <p:txBody>
          <a:bodyPr/>
          <a:lstStyle>
            <a:lvl1pPr>
              <a:defRPr smtClean="0"/>
            </a:lvl1pPr>
          </a:lstStyle>
          <a:p>
            <a:pPr>
              <a:defRPr/>
            </a:pPr>
            <a:fld id="{088B81A5-AF50-4635-A046-DE3157B9832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622533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251520" y="197768"/>
            <a:ext cx="7570177" cy="56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l"/>
            <a:r>
              <a:rPr lang="it-IT" altLang="it-IT" smtClean="0"/>
              <a:t>Fare clic per modificare lo stile del titolo</a:t>
            </a:r>
          </a:p>
        </p:txBody>
      </p:sp>
      <p:sp>
        <p:nvSpPr>
          <p:cNvPr id="1027" name="Segnaposto testo 2"/>
          <p:cNvSpPr>
            <a:spLocks noGrp="1"/>
          </p:cNvSpPr>
          <p:nvPr>
            <p:ph type="body" idx="1"/>
          </p:nvPr>
        </p:nvSpPr>
        <p:spPr bwMode="auto">
          <a:xfrm>
            <a:off x="314191" y="1052736"/>
            <a:ext cx="7570177"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dirty="0" smtClean="0"/>
              <a:t>Fare clic per modificare stili del testo dello schema</a:t>
            </a:r>
          </a:p>
          <a:p>
            <a:pPr lvl="1"/>
            <a:r>
              <a:rPr lang="it-IT" altLang="it-IT" dirty="0" smtClean="0"/>
              <a:t>Secondo livello</a:t>
            </a:r>
          </a:p>
          <a:p>
            <a:pPr lvl="2"/>
            <a:r>
              <a:rPr lang="it-IT" altLang="it-IT" dirty="0" smtClean="0"/>
              <a:t>Terzo livello</a:t>
            </a:r>
          </a:p>
          <a:p>
            <a:pPr lvl="3"/>
            <a:r>
              <a:rPr lang="it-IT" altLang="it-IT" dirty="0" smtClean="0"/>
              <a:t>Quarto livello</a:t>
            </a:r>
          </a:p>
          <a:p>
            <a:pPr lvl="4"/>
            <a:r>
              <a:rPr lang="it-IT" altLang="it-IT" dirty="0" smtClean="0"/>
              <a:t>Quinto livello</a:t>
            </a:r>
          </a:p>
        </p:txBody>
      </p:sp>
      <p:sp>
        <p:nvSpPr>
          <p:cNvPr id="4" name="Segnaposto data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0B052E9-7971-4872-B350-44A23B8C4B26}" type="datetimeFigureOut">
              <a:rPr lang="it-IT">
                <a:solidFill>
                  <a:prstClr val="black">
                    <a:tint val="75000"/>
                  </a:prstClr>
                </a:solidFill>
              </a:rPr>
              <a:pPr>
                <a:defRPr/>
              </a:pPr>
              <a:t>20/10/2017</a:t>
            </a:fld>
            <a:endParaRPr lang="it-IT">
              <a:solidFill>
                <a:prstClr val="black">
                  <a:tint val="75000"/>
                </a:prstClr>
              </a:solidFill>
            </a:endParaRPr>
          </a:p>
        </p:txBody>
      </p:sp>
      <p:sp>
        <p:nvSpPr>
          <p:cNvPr id="6" name="Segnaposto numero diapositiva 5"/>
          <p:cNvSpPr>
            <a:spLocks noGrp="1"/>
          </p:cNvSpPr>
          <p:nvPr>
            <p:ph type="sldNum" sz="quarter" idx="4"/>
          </p:nvPr>
        </p:nvSpPr>
        <p:spPr>
          <a:xfrm>
            <a:off x="5967046"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677460A-A859-4B4B-8EBC-336B5C2762BB}" type="slidenum">
              <a:rPr lang="it-IT">
                <a:solidFill>
                  <a:prstClr val="black">
                    <a:tint val="75000"/>
                  </a:prstClr>
                </a:solidFill>
              </a:rPr>
              <a:pPr>
                <a:defRPr/>
              </a:pPr>
              <a:t>‹N›</a:t>
            </a:fld>
            <a:endParaRPr lang="it-IT">
              <a:solidFill>
                <a:prstClr val="black">
                  <a:tint val="75000"/>
                </a:prstClr>
              </a:solidFill>
            </a:endParaRPr>
          </a:p>
        </p:txBody>
      </p:sp>
      <p:pic>
        <p:nvPicPr>
          <p:cNvPr id="1031" name="Immagine 0" descr="Senza titolo-2.jpg"/>
          <p:cNvPicPr>
            <a:picLocks noChangeAspect="1" noChangeArrowheads="1"/>
          </p:cNvPicPr>
          <p:nvPr userDrawn="1"/>
        </p:nvPicPr>
        <p:blipFill>
          <a:blip r:embed="rId4">
            <a:extLst>
              <a:ext uri="{28A0092B-C50C-407E-A947-70E740481C1C}">
                <a14:useLocalDpi xmlns:a14="http://schemas.microsoft.com/office/drawing/2010/main" val="0"/>
              </a:ext>
            </a:extLst>
          </a:blip>
          <a:srcRect b="13135"/>
          <a:stretch>
            <a:fillRect/>
          </a:stretch>
        </p:blipFill>
        <p:spPr bwMode="auto">
          <a:xfrm>
            <a:off x="8248650" y="0"/>
            <a:ext cx="93198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Immagine 2" descr="Fondazione IRSO.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36296" y="116632"/>
            <a:ext cx="895794" cy="61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4423072"/>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rtl="0" eaLnBrk="0" fontAlgn="base" hangingPunct="0">
        <a:spcBef>
          <a:spcPct val="0"/>
        </a:spcBef>
        <a:spcAft>
          <a:spcPct val="0"/>
        </a:spcAft>
        <a:defRPr lang="it-IT" altLang="it-IT" sz="2400" b="1" kern="1200" smtClean="0">
          <a:solidFill>
            <a:srgbClr val="29732D"/>
          </a:solidFill>
          <a:latin typeface="+mj-lt"/>
          <a:ea typeface="+mj-ea"/>
          <a:cs typeface="+mj-cs"/>
        </a:defRPr>
      </a:lvl1pPr>
      <a:lvl2pPr algn="ctr" rtl="0" eaLnBrk="0" fontAlgn="base" hangingPunct="0">
        <a:spcBef>
          <a:spcPct val="0"/>
        </a:spcBef>
        <a:spcAft>
          <a:spcPct val="0"/>
        </a:spcAft>
        <a:defRPr sz="4400">
          <a:solidFill>
            <a:srgbClr val="015DA8"/>
          </a:solidFill>
          <a:latin typeface="Calibri" pitchFamily="34" charset="0"/>
        </a:defRPr>
      </a:lvl2pPr>
      <a:lvl3pPr algn="ctr" rtl="0" eaLnBrk="0" fontAlgn="base" hangingPunct="0">
        <a:spcBef>
          <a:spcPct val="0"/>
        </a:spcBef>
        <a:spcAft>
          <a:spcPct val="0"/>
        </a:spcAft>
        <a:defRPr sz="4400">
          <a:solidFill>
            <a:srgbClr val="015DA8"/>
          </a:solidFill>
          <a:latin typeface="Calibri" pitchFamily="34" charset="0"/>
        </a:defRPr>
      </a:lvl3pPr>
      <a:lvl4pPr algn="ctr" rtl="0" eaLnBrk="0" fontAlgn="base" hangingPunct="0">
        <a:spcBef>
          <a:spcPct val="0"/>
        </a:spcBef>
        <a:spcAft>
          <a:spcPct val="0"/>
        </a:spcAft>
        <a:defRPr sz="4400">
          <a:solidFill>
            <a:srgbClr val="015DA8"/>
          </a:solidFill>
          <a:latin typeface="Calibri" pitchFamily="34" charset="0"/>
        </a:defRPr>
      </a:lvl4pPr>
      <a:lvl5pPr algn="ctr" rtl="0" eaLnBrk="0" fontAlgn="base" hangingPunct="0">
        <a:spcBef>
          <a:spcPct val="0"/>
        </a:spcBef>
        <a:spcAft>
          <a:spcPct val="0"/>
        </a:spcAft>
        <a:defRPr sz="4400">
          <a:solidFill>
            <a:srgbClr val="015DA8"/>
          </a:solidFill>
          <a:latin typeface="Calibri" pitchFamily="34" charset="0"/>
        </a:defRPr>
      </a:lvl5pPr>
      <a:lvl6pPr marL="457200" algn="ctr" rtl="0" fontAlgn="base">
        <a:spcBef>
          <a:spcPct val="0"/>
        </a:spcBef>
        <a:spcAft>
          <a:spcPct val="0"/>
        </a:spcAft>
        <a:defRPr sz="4400">
          <a:solidFill>
            <a:srgbClr val="015DA8"/>
          </a:solidFill>
          <a:latin typeface="Calibri" pitchFamily="34" charset="0"/>
        </a:defRPr>
      </a:lvl6pPr>
      <a:lvl7pPr marL="914400" algn="ctr" rtl="0" fontAlgn="base">
        <a:spcBef>
          <a:spcPct val="0"/>
        </a:spcBef>
        <a:spcAft>
          <a:spcPct val="0"/>
        </a:spcAft>
        <a:defRPr sz="4400">
          <a:solidFill>
            <a:srgbClr val="015DA8"/>
          </a:solidFill>
          <a:latin typeface="Calibri" pitchFamily="34" charset="0"/>
        </a:defRPr>
      </a:lvl7pPr>
      <a:lvl8pPr marL="1371600" algn="ctr" rtl="0" fontAlgn="base">
        <a:spcBef>
          <a:spcPct val="0"/>
        </a:spcBef>
        <a:spcAft>
          <a:spcPct val="0"/>
        </a:spcAft>
        <a:defRPr sz="4400">
          <a:solidFill>
            <a:srgbClr val="015DA8"/>
          </a:solidFill>
          <a:latin typeface="Calibri" pitchFamily="34" charset="0"/>
        </a:defRPr>
      </a:lvl8pPr>
      <a:lvl9pPr marL="1828800" algn="ctr" rtl="0" fontAlgn="base">
        <a:spcBef>
          <a:spcPct val="0"/>
        </a:spcBef>
        <a:spcAft>
          <a:spcPct val="0"/>
        </a:spcAft>
        <a:defRPr sz="4400">
          <a:solidFill>
            <a:srgbClr val="015DA8"/>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757017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Segnaposto testo 2"/>
          <p:cNvSpPr>
            <a:spLocks noGrp="1"/>
          </p:cNvSpPr>
          <p:nvPr>
            <p:ph type="body" idx="1"/>
          </p:nvPr>
        </p:nvSpPr>
        <p:spPr bwMode="auto">
          <a:xfrm>
            <a:off x="457200" y="1600201"/>
            <a:ext cx="757017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0B052E9-7971-4872-B350-44A23B8C4B26}" type="datetimeFigureOut">
              <a:rPr lang="it-IT">
                <a:solidFill>
                  <a:prstClr val="black">
                    <a:tint val="75000"/>
                  </a:prstClr>
                </a:solidFill>
              </a:rPr>
              <a:pPr>
                <a:defRPr/>
              </a:pPr>
              <a:t>20/10/2017</a:t>
            </a:fld>
            <a:endParaRPr lang="it-IT">
              <a:solidFill>
                <a:prstClr val="black">
                  <a:tint val="75000"/>
                </a:prstClr>
              </a:solidFill>
            </a:endParaRPr>
          </a:p>
        </p:txBody>
      </p:sp>
      <p:sp>
        <p:nvSpPr>
          <p:cNvPr id="6" name="Segnaposto numero diapositiva 5"/>
          <p:cNvSpPr>
            <a:spLocks noGrp="1"/>
          </p:cNvSpPr>
          <p:nvPr>
            <p:ph type="sldNum" sz="quarter" idx="4"/>
          </p:nvPr>
        </p:nvSpPr>
        <p:spPr>
          <a:xfrm>
            <a:off x="5967046"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677460A-A859-4B4B-8EBC-336B5C2762BB}" type="slidenum">
              <a:rPr lang="it-IT">
                <a:solidFill>
                  <a:prstClr val="black">
                    <a:tint val="75000"/>
                  </a:prstClr>
                </a:solidFill>
              </a:rPr>
              <a:pPr>
                <a:defRPr/>
              </a:pPr>
              <a:t>‹N›</a:t>
            </a:fld>
            <a:endParaRPr lang="it-IT">
              <a:solidFill>
                <a:prstClr val="black">
                  <a:tint val="75000"/>
                </a:prstClr>
              </a:solidFill>
            </a:endParaRPr>
          </a:p>
        </p:txBody>
      </p:sp>
      <p:pic>
        <p:nvPicPr>
          <p:cNvPr id="1031" name="Immagine 0" descr="Senza titolo-2.jpg"/>
          <p:cNvPicPr>
            <a:picLocks noChangeAspect="1" noChangeArrowheads="1"/>
          </p:cNvPicPr>
          <p:nvPr userDrawn="1"/>
        </p:nvPicPr>
        <p:blipFill>
          <a:blip r:embed="rId4">
            <a:extLst>
              <a:ext uri="{28A0092B-C50C-407E-A947-70E740481C1C}">
                <a14:useLocalDpi xmlns:a14="http://schemas.microsoft.com/office/drawing/2010/main" val="0"/>
              </a:ext>
            </a:extLst>
          </a:blip>
          <a:srcRect b="13135"/>
          <a:stretch>
            <a:fillRect/>
          </a:stretch>
        </p:blipFill>
        <p:spPr bwMode="auto">
          <a:xfrm>
            <a:off x="8248650" y="0"/>
            <a:ext cx="93198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Immagine 2" descr="Fondazione IRSO.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700542" y="475580"/>
            <a:ext cx="1255834"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509124"/>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ctr" rtl="0" eaLnBrk="0" fontAlgn="base" hangingPunct="0">
        <a:spcBef>
          <a:spcPct val="0"/>
        </a:spcBef>
        <a:spcAft>
          <a:spcPct val="0"/>
        </a:spcAft>
        <a:defRPr sz="4400" kern="1200">
          <a:solidFill>
            <a:srgbClr val="015DA8"/>
          </a:solidFill>
          <a:latin typeface="+mj-lt"/>
          <a:ea typeface="+mj-ea"/>
          <a:cs typeface="+mj-cs"/>
        </a:defRPr>
      </a:lvl1pPr>
      <a:lvl2pPr algn="ctr" rtl="0" eaLnBrk="0" fontAlgn="base" hangingPunct="0">
        <a:spcBef>
          <a:spcPct val="0"/>
        </a:spcBef>
        <a:spcAft>
          <a:spcPct val="0"/>
        </a:spcAft>
        <a:defRPr sz="4400">
          <a:solidFill>
            <a:srgbClr val="015DA8"/>
          </a:solidFill>
          <a:latin typeface="Calibri" pitchFamily="34" charset="0"/>
        </a:defRPr>
      </a:lvl2pPr>
      <a:lvl3pPr algn="ctr" rtl="0" eaLnBrk="0" fontAlgn="base" hangingPunct="0">
        <a:spcBef>
          <a:spcPct val="0"/>
        </a:spcBef>
        <a:spcAft>
          <a:spcPct val="0"/>
        </a:spcAft>
        <a:defRPr sz="4400">
          <a:solidFill>
            <a:srgbClr val="015DA8"/>
          </a:solidFill>
          <a:latin typeface="Calibri" pitchFamily="34" charset="0"/>
        </a:defRPr>
      </a:lvl3pPr>
      <a:lvl4pPr algn="ctr" rtl="0" eaLnBrk="0" fontAlgn="base" hangingPunct="0">
        <a:spcBef>
          <a:spcPct val="0"/>
        </a:spcBef>
        <a:spcAft>
          <a:spcPct val="0"/>
        </a:spcAft>
        <a:defRPr sz="4400">
          <a:solidFill>
            <a:srgbClr val="015DA8"/>
          </a:solidFill>
          <a:latin typeface="Calibri" pitchFamily="34" charset="0"/>
        </a:defRPr>
      </a:lvl4pPr>
      <a:lvl5pPr algn="ctr" rtl="0" eaLnBrk="0" fontAlgn="base" hangingPunct="0">
        <a:spcBef>
          <a:spcPct val="0"/>
        </a:spcBef>
        <a:spcAft>
          <a:spcPct val="0"/>
        </a:spcAft>
        <a:defRPr sz="4400">
          <a:solidFill>
            <a:srgbClr val="015DA8"/>
          </a:solidFill>
          <a:latin typeface="Calibri" pitchFamily="34" charset="0"/>
        </a:defRPr>
      </a:lvl5pPr>
      <a:lvl6pPr marL="457200" algn="ctr" rtl="0" fontAlgn="base">
        <a:spcBef>
          <a:spcPct val="0"/>
        </a:spcBef>
        <a:spcAft>
          <a:spcPct val="0"/>
        </a:spcAft>
        <a:defRPr sz="4400">
          <a:solidFill>
            <a:srgbClr val="015DA8"/>
          </a:solidFill>
          <a:latin typeface="Calibri" pitchFamily="34" charset="0"/>
        </a:defRPr>
      </a:lvl6pPr>
      <a:lvl7pPr marL="914400" algn="ctr" rtl="0" fontAlgn="base">
        <a:spcBef>
          <a:spcPct val="0"/>
        </a:spcBef>
        <a:spcAft>
          <a:spcPct val="0"/>
        </a:spcAft>
        <a:defRPr sz="4400">
          <a:solidFill>
            <a:srgbClr val="015DA8"/>
          </a:solidFill>
          <a:latin typeface="Calibri" pitchFamily="34" charset="0"/>
        </a:defRPr>
      </a:lvl7pPr>
      <a:lvl8pPr marL="1371600" algn="ctr" rtl="0" fontAlgn="base">
        <a:spcBef>
          <a:spcPct val="0"/>
        </a:spcBef>
        <a:spcAft>
          <a:spcPct val="0"/>
        </a:spcAft>
        <a:defRPr sz="4400">
          <a:solidFill>
            <a:srgbClr val="015DA8"/>
          </a:solidFill>
          <a:latin typeface="Calibri" pitchFamily="34" charset="0"/>
        </a:defRPr>
      </a:lvl8pPr>
      <a:lvl9pPr marL="1828800" algn="ctr" rtl="0" fontAlgn="base">
        <a:spcBef>
          <a:spcPct val="0"/>
        </a:spcBef>
        <a:spcAft>
          <a:spcPct val="0"/>
        </a:spcAft>
        <a:defRPr sz="4400">
          <a:solidFill>
            <a:srgbClr val="015DA8"/>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Federico.butera@irso.i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37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04" y="-2162350"/>
            <a:ext cx="9252388" cy="69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p:cNvSpPr/>
          <p:nvPr/>
        </p:nvSpPr>
        <p:spPr bwMode="auto">
          <a:xfrm>
            <a:off x="-36512" y="4652912"/>
            <a:ext cx="9252438" cy="1224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365125" eaLnBrk="0" hangingPunct="0">
              <a:defRPr>
                <a:solidFill>
                  <a:schemeClr val="tx1"/>
                </a:solidFill>
                <a:latin typeface="Arial" charset="0"/>
                <a:cs typeface="Arial" charset="0"/>
              </a:defRPr>
            </a:lvl1pPr>
            <a:lvl2pPr marL="830263" indent="-285750" eaLnBrk="0" hangingPunct="0">
              <a:defRPr>
                <a:solidFill>
                  <a:schemeClr val="tx1"/>
                </a:solidFill>
                <a:latin typeface="Arial" charset="0"/>
                <a:cs typeface="Arial" charset="0"/>
              </a:defRPr>
            </a:lvl2pPr>
            <a:lvl3pPr marL="1238250" indent="-228600" eaLnBrk="0" hangingPunct="0">
              <a:defRPr>
                <a:solidFill>
                  <a:schemeClr val="tx1"/>
                </a:solidFill>
                <a:latin typeface="Arial" charset="0"/>
                <a:cs typeface="Arial" charset="0"/>
              </a:defRPr>
            </a:lvl3pPr>
            <a:lvl4pPr marL="1646238"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it-IT" altLang="it-IT" sz="2400" b="1" dirty="0">
              <a:solidFill>
                <a:srgbClr val="0000CC"/>
              </a:solidFill>
            </a:endParaRPr>
          </a:p>
        </p:txBody>
      </p:sp>
      <p:sp>
        <p:nvSpPr>
          <p:cNvPr id="2" name="Rettangolo 1"/>
          <p:cNvSpPr/>
          <p:nvPr/>
        </p:nvSpPr>
        <p:spPr>
          <a:xfrm>
            <a:off x="251520" y="4581128"/>
            <a:ext cx="7272808" cy="1323439"/>
          </a:xfrm>
          <a:prstGeom prst="rect">
            <a:avLst/>
          </a:prstGeom>
        </p:spPr>
        <p:txBody>
          <a:bodyPr wrap="square">
            <a:spAutoFit/>
          </a:bodyPr>
          <a:lstStyle/>
          <a:p>
            <a:r>
              <a:rPr lang="it-IT" sz="2800" b="1" dirty="0" smtClean="0">
                <a:solidFill>
                  <a:srgbClr val="29732D"/>
                </a:solidFill>
              </a:rPr>
              <a:t>Lavoro e organizzazione nell'Industria 4.0: </a:t>
            </a:r>
          </a:p>
          <a:p>
            <a:r>
              <a:rPr lang="it-IT" sz="2800" b="1" dirty="0" smtClean="0">
                <a:solidFill>
                  <a:srgbClr val="29732D"/>
                </a:solidFill>
              </a:rPr>
              <a:t>la nuova progettazione socio-tecnica </a:t>
            </a:r>
          </a:p>
          <a:p>
            <a:r>
              <a:rPr lang="it-IT" sz="2400" b="1" i="1" dirty="0" smtClean="0">
                <a:solidFill>
                  <a:srgbClr val="29732D"/>
                </a:solidFill>
              </a:rPr>
              <a:t>Federico Butera</a:t>
            </a:r>
            <a:endParaRPr lang="it-IT" sz="2400" b="1" i="1" dirty="0">
              <a:solidFill>
                <a:srgbClr val="29732D"/>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537" y="4795043"/>
            <a:ext cx="1450975"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1658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60648"/>
            <a:ext cx="7570177" cy="418058"/>
          </a:xfrm>
        </p:spPr>
        <p:txBody>
          <a:bodyPr/>
          <a:lstStyle/>
          <a:p>
            <a:pPr algn="l"/>
            <a:r>
              <a:rPr lang="it-IT" sz="2400" b="1" dirty="0">
                <a:solidFill>
                  <a:srgbClr val="29732D"/>
                </a:solidFill>
              </a:rPr>
              <a:t/>
            </a:r>
            <a:br>
              <a:rPr lang="it-IT" sz="2400" b="1" dirty="0">
                <a:solidFill>
                  <a:srgbClr val="29732D"/>
                </a:solidFill>
              </a:rPr>
            </a:br>
            <a:r>
              <a:rPr lang="it-IT" sz="2000" b="1" dirty="0">
                <a:solidFill>
                  <a:srgbClr val="29732D"/>
                </a:solidFill>
              </a:rPr>
              <a:t>4. </a:t>
            </a:r>
            <a:r>
              <a:rPr lang="it-IT" b="1" dirty="0">
                <a:solidFill>
                  <a:srgbClr val="29732D"/>
                </a:solidFill>
              </a:rPr>
              <a:t>Nuovi </a:t>
            </a:r>
            <a:r>
              <a:rPr lang="it-IT" b="1" dirty="0" smtClean="0">
                <a:solidFill>
                  <a:srgbClr val="29732D"/>
                </a:solidFill>
              </a:rPr>
              <a:t>ruoli, </a:t>
            </a:r>
            <a:r>
              <a:rPr lang="it-IT" b="1" dirty="0">
                <a:solidFill>
                  <a:srgbClr val="29732D"/>
                </a:solidFill>
              </a:rPr>
              <a:t>nuove </a:t>
            </a:r>
            <a:r>
              <a:rPr lang="it-IT" b="1" dirty="0" smtClean="0">
                <a:solidFill>
                  <a:srgbClr val="29732D"/>
                </a:solidFill>
              </a:rPr>
              <a:t>professioni, </a:t>
            </a:r>
            <a:br>
              <a:rPr lang="it-IT" b="1" dirty="0" smtClean="0">
                <a:solidFill>
                  <a:srgbClr val="29732D"/>
                </a:solidFill>
              </a:rPr>
            </a:br>
            <a:r>
              <a:rPr lang="it-IT" b="1" dirty="0" smtClean="0">
                <a:solidFill>
                  <a:srgbClr val="29732D"/>
                </a:solidFill>
              </a:rPr>
              <a:t>persone formate (c)</a:t>
            </a:r>
            <a:endParaRPr lang="it-IT" b="1" dirty="0">
              <a:solidFill>
                <a:srgbClr val="29732D"/>
              </a:solidFill>
            </a:endParaRPr>
          </a:p>
        </p:txBody>
      </p:sp>
      <p:sp>
        <p:nvSpPr>
          <p:cNvPr id="3" name="Segnaposto contenuto 2"/>
          <p:cNvSpPr>
            <a:spLocks noGrp="1"/>
          </p:cNvSpPr>
          <p:nvPr>
            <p:ph idx="1"/>
          </p:nvPr>
        </p:nvSpPr>
        <p:spPr>
          <a:xfrm>
            <a:off x="251520" y="1196752"/>
            <a:ext cx="7920880" cy="4525963"/>
          </a:xfrm>
        </p:spPr>
        <p:txBody>
          <a:bodyPr/>
          <a:lstStyle/>
          <a:p>
            <a:pPr marL="0" indent="0">
              <a:buNone/>
            </a:pPr>
            <a:r>
              <a:rPr lang="it-IT" sz="2000" b="1" dirty="0" smtClean="0">
                <a:solidFill>
                  <a:srgbClr val="002060"/>
                </a:solidFill>
              </a:rPr>
              <a:t>Figure </a:t>
            </a:r>
            <a:r>
              <a:rPr lang="it-IT" sz="2000" b="1" dirty="0">
                <a:solidFill>
                  <a:srgbClr val="002060"/>
                </a:solidFill>
              </a:rPr>
              <a:t>cruciali nello sviluppo dell’Industria 4.0 sono </a:t>
            </a:r>
            <a:r>
              <a:rPr lang="it-IT" sz="2000" b="1" dirty="0">
                <a:solidFill>
                  <a:srgbClr val="29732D"/>
                </a:solidFill>
              </a:rPr>
              <a:t>i </a:t>
            </a:r>
            <a:r>
              <a:rPr lang="it-IT" sz="2000" b="1" i="1" dirty="0">
                <a:solidFill>
                  <a:srgbClr val="29732D"/>
                </a:solidFill>
              </a:rPr>
              <a:t>tecnici e i </a:t>
            </a:r>
            <a:r>
              <a:rPr lang="it-IT" sz="2000" b="1" i="1" dirty="0" err="1" smtClean="0">
                <a:solidFill>
                  <a:srgbClr val="29732D"/>
                </a:solidFill>
              </a:rPr>
              <a:t>professional</a:t>
            </a:r>
            <a:r>
              <a:rPr lang="it-IT" sz="2000" b="1" i="1" dirty="0" smtClean="0">
                <a:solidFill>
                  <a:srgbClr val="29732D"/>
                </a:solidFill>
              </a:rPr>
              <a:t> integratori </a:t>
            </a:r>
            <a:r>
              <a:rPr lang="it-IT" sz="2000" b="1" dirty="0" smtClean="0">
                <a:solidFill>
                  <a:srgbClr val="002060"/>
                </a:solidFill>
              </a:rPr>
              <a:t>che </a:t>
            </a:r>
            <a:r>
              <a:rPr lang="it-IT" sz="2000" b="1" dirty="0">
                <a:solidFill>
                  <a:srgbClr val="002060"/>
                </a:solidFill>
              </a:rPr>
              <a:t>accompagnano la crescita di sistemi sociotecnici </a:t>
            </a:r>
            <a:endParaRPr lang="it-IT" sz="2000" b="1" dirty="0" smtClean="0">
              <a:solidFill>
                <a:srgbClr val="002060"/>
              </a:solidFill>
            </a:endParaRPr>
          </a:p>
          <a:p>
            <a:pPr lvl="1">
              <a:buFont typeface="Wingdings" panose="05000000000000000000" pitchFamily="2" charset="2"/>
              <a:buChar char="v"/>
            </a:pPr>
            <a:r>
              <a:rPr lang="it-IT" sz="2000" b="1" dirty="0" smtClean="0">
                <a:solidFill>
                  <a:srgbClr val="002060"/>
                </a:solidFill>
              </a:rPr>
              <a:t>ad </a:t>
            </a:r>
            <a:r>
              <a:rPr lang="it-IT" sz="2000" b="1" dirty="0">
                <a:solidFill>
                  <a:srgbClr val="002060"/>
                </a:solidFill>
              </a:rPr>
              <a:t>elevata </a:t>
            </a:r>
            <a:r>
              <a:rPr lang="it-IT" sz="2000" b="1" dirty="0" smtClean="0">
                <a:solidFill>
                  <a:srgbClr val="002060"/>
                </a:solidFill>
              </a:rPr>
              <a:t>complessità,</a:t>
            </a:r>
          </a:p>
          <a:p>
            <a:pPr lvl="1">
              <a:buFont typeface="Wingdings" panose="05000000000000000000" pitchFamily="2" charset="2"/>
              <a:buChar char="v"/>
            </a:pPr>
            <a:r>
              <a:rPr lang="it-IT" sz="2000" b="1" dirty="0" smtClean="0">
                <a:solidFill>
                  <a:srgbClr val="002060"/>
                </a:solidFill>
              </a:rPr>
              <a:t>interazione fra tecnologie e organizzazione</a:t>
            </a:r>
          </a:p>
          <a:p>
            <a:pPr lvl="1">
              <a:buFont typeface="Wingdings" panose="05000000000000000000" pitchFamily="2" charset="2"/>
              <a:buChar char="v"/>
            </a:pPr>
            <a:r>
              <a:rPr lang="it-IT" sz="2000" b="1" dirty="0" smtClean="0">
                <a:solidFill>
                  <a:srgbClr val="002060"/>
                </a:solidFill>
              </a:rPr>
              <a:t>frequenza di varianze e </a:t>
            </a:r>
            <a:r>
              <a:rPr lang="it-IT" sz="2000" b="1" dirty="0">
                <a:solidFill>
                  <a:srgbClr val="002060"/>
                </a:solidFill>
              </a:rPr>
              <a:t>fenomeni </a:t>
            </a:r>
            <a:r>
              <a:rPr lang="it-IT" sz="2000" b="1" dirty="0" smtClean="0">
                <a:solidFill>
                  <a:srgbClr val="002060"/>
                </a:solidFill>
              </a:rPr>
              <a:t>inaspettati</a:t>
            </a:r>
          </a:p>
          <a:p>
            <a:pPr lvl="1">
              <a:buFont typeface="Wingdings" panose="05000000000000000000" pitchFamily="2" charset="2"/>
              <a:buChar char="v"/>
            </a:pPr>
            <a:r>
              <a:rPr lang="it-IT" sz="2000" b="1" dirty="0" smtClean="0">
                <a:solidFill>
                  <a:srgbClr val="002060"/>
                </a:solidFill>
              </a:rPr>
              <a:t>esigenze </a:t>
            </a:r>
            <a:r>
              <a:rPr lang="it-IT" sz="2000" b="1" dirty="0">
                <a:solidFill>
                  <a:srgbClr val="002060"/>
                </a:solidFill>
              </a:rPr>
              <a:t>di monitoraggio </a:t>
            </a:r>
            <a:r>
              <a:rPr lang="it-IT" sz="2000" b="1" dirty="0" smtClean="0">
                <a:solidFill>
                  <a:srgbClr val="002060"/>
                </a:solidFill>
              </a:rPr>
              <a:t>e</a:t>
            </a:r>
          </a:p>
          <a:p>
            <a:pPr lvl="1">
              <a:buFont typeface="Wingdings" panose="05000000000000000000" pitchFamily="2" charset="2"/>
              <a:buChar char="v"/>
            </a:pPr>
            <a:r>
              <a:rPr lang="it-IT" sz="2000" b="1" dirty="0" smtClean="0">
                <a:solidFill>
                  <a:srgbClr val="002060"/>
                </a:solidFill>
              </a:rPr>
              <a:t>esigenze </a:t>
            </a:r>
            <a:r>
              <a:rPr lang="it-IT" sz="2000" b="1" dirty="0">
                <a:solidFill>
                  <a:srgbClr val="002060"/>
                </a:solidFill>
              </a:rPr>
              <a:t>di coinvolgimento e guida delle </a:t>
            </a:r>
            <a:r>
              <a:rPr lang="it-IT" sz="2000" b="1" dirty="0" smtClean="0">
                <a:solidFill>
                  <a:srgbClr val="002060"/>
                </a:solidFill>
              </a:rPr>
              <a:t>persone.</a:t>
            </a:r>
          </a:p>
          <a:p>
            <a:pPr marL="400050" lvl="1" indent="0">
              <a:buNone/>
            </a:pPr>
            <a:r>
              <a:rPr lang="it-IT" sz="2000" b="1" dirty="0" smtClean="0">
                <a:solidFill>
                  <a:srgbClr val="002060"/>
                </a:solidFill>
              </a:rPr>
              <a:t> </a:t>
            </a:r>
          </a:p>
          <a:p>
            <a:pPr marL="0" indent="0">
              <a:buNone/>
            </a:pPr>
            <a:r>
              <a:rPr lang="it-IT" sz="2000" b="1" dirty="0" smtClean="0">
                <a:solidFill>
                  <a:srgbClr val="002060"/>
                </a:solidFill>
              </a:rPr>
              <a:t>Oggi queste figure sono identificate come esperti </a:t>
            </a:r>
            <a:r>
              <a:rPr lang="it-IT" sz="2000" b="1" dirty="0">
                <a:solidFill>
                  <a:srgbClr val="002060"/>
                </a:solidFill>
              </a:rPr>
              <a:t>di dominio, manutentori, venditori, team leader e </a:t>
            </a:r>
            <a:r>
              <a:rPr lang="it-IT" sz="2000" b="1" dirty="0" smtClean="0">
                <a:solidFill>
                  <a:srgbClr val="002060"/>
                </a:solidFill>
              </a:rPr>
              <a:t>altri. Sarà necessario progettare </a:t>
            </a:r>
            <a:r>
              <a:rPr lang="it-IT" sz="2000" b="1" dirty="0" smtClean="0">
                <a:solidFill>
                  <a:srgbClr val="29732D"/>
                </a:solidFill>
              </a:rPr>
              <a:t>new </a:t>
            </a:r>
            <a:r>
              <a:rPr lang="it-IT" sz="2000" b="1" dirty="0" err="1" smtClean="0">
                <a:solidFill>
                  <a:srgbClr val="29732D"/>
                </a:solidFill>
              </a:rPr>
              <a:t>jobs</a:t>
            </a:r>
            <a:r>
              <a:rPr lang="it-IT" sz="2000" b="1" dirty="0" smtClean="0">
                <a:solidFill>
                  <a:srgbClr val="29732D"/>
                </a:solidFill>
              </a:rPr>
              <a:t> and new </a:t>
            </a:r>
            <a:r>
              <a:rPr lang="it-IT" sz="2000" b="1" dirty="0" err="1" smtClean="0">
                <a:solidFill>
                  <a:srgbClr val="29732D"/>
                </a:solidFill>
              </a:rPr>
              <a:t>skills</a:t>
            </a:r>
            <a:r>
              <a:rPr lang="it-IT" sz="2000" b="1" dirty="0" smtClean="0">
                <a:solidFill>
                  <a:srgbClr val="29732D"/>
                </a:solidFill>
              </a:rPr>
              <a:t>:</a:t>
            </a:r>
            <a:r>
              <a:rPr lang="it-IT" sz="2000" b="1" dirty="0" smtClean="0"/>
              <a:t> </a:t>
            </a:r>
            <a:r>
              <a:rPr lang="it-IT" sz="2000" b="1" dirty="0" smtClean="0">
                <a:solidFill>
                  <a:srgbClr val="002060"/>
                </a:solidFill>
              </a:rPr>
              <a:t>il ruolo degli </a:t>
            </a:r>
            <a:r>
              <a:rPr lang="it-IT" sz="2000" b="1" dirty="0" smtClean="0">
                <a:solidFill>
                  <a:srgbClr val="29732D"/>
                </a:solidFill>
              </a:rPr>
              <a:t>ITS</a:t>
            </a:r>
            <a:r>
              <a:rPr lang="it-IT" sz="2000" b="1" dirty="0" smtClean="0"/>
              <a:t> </a:t>
            </a:r>
            <a:r>
              <a:rPr lang="it-IT" sz="2000" b="1" dirty="0" smtClean="0">
                <a:solidFill>
                  <a:srgbClr val="002060"/>
                </a:solidFill>
              </a:rPr>
              <a:t>e delle </a:t>
            </a:r>
            <a:r>
              <a:rPr lang="it-IT" sz="2000" b="1" dirty="0" smtClean="0">
                <a:solidFill>
                  <a:srgbClr val="29732D"/>
                </a:solidFill>
              </a:rPr>
              <a:t>Università</a:t>
            </a:r>
            <a:r>
              <a:rPr lang="it-IT" sz="2000" b="1" dirty="0" smtClean="0"/>
              <a:t> </a:t>
            </a:r>
            <a:r>
              <a:rPr lang="it-IT" sz="2000" b="1" dirty="0" smtClean="0">
                <a:solidFill>
                  <a:srgbClr val="002060"/>
                </a:solidFill>
              </a:rPr>
              <a:t>insieme alle imprese sarà cruciale</a:t>
            </a:r>
            <a:endParaRPr lang="it-IT" sz="2000" b="1" dirty="0">
              <a:solidFill>
                <a:srgbClr val="002060"/>
              </a:solidFill>
            </a:endParaRPr>
          </a:p>
        </p:txBody>
      </p:sp>
    </p:spTree>
    <p:extLst>
      <p:ext uri="{BB962C8B-B14F-4D97-AF65-F5344CB8AC3E}">
        <p14:creationId xmlns:p14="http://schemas.microsoft.com/office/powerpoint/2010/main" val="2852736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sz="2400" b="1" dirty="0">
                <a:solidFill>
                  <a:srgbClr val="29732D"/>
                </a:solidFill>
              </a:rPr>
              <a:t>Lavoro e organizzazione nell'Industria 4.0</a:t>
            </a:r>
            <a:br>
              <a:rPr lang="it-IT" sz="2400" b="1" dirty="0">
                <a:solidFill>
                  <a:srgbClr val="29732D"/>
                </a:solidFill>
              </a:rPr>
            </a:br>
            <a:r>
              <a:rPr lang="it-IT" sz="2000" b="1" dirty="0">
                <a:solidFill>
                  <a:srgbClr val="29732D"/>
                </a:solidFill>
              </a:rPr>
              <a:t>4. </a:t>
            </a:r>
            <a:r>
              <a:rPr lang="it-IT" sz="2400" b="1" dirty="0">
                <a:solidFill>
                  <a:srgbClr val="29732D"/>
                </a:solidFill>
              </a:rPr>
              <a:t>Nuovi ruoli , nuove professioni,</a:t>
            </a:r>
            <a:br>
              <a:rPr lang="it-IT" sz="2400" b="1" dirty="0">
                <a:solidFill>
                  <a:srgbClr val="29732D"/>
                </a:solidFill>
              </a:rPr>
            </a:br>
            <a:r>
              <a:rPr lang="it-IT" sz="2400" b="1" dirty="0" smtClean="0">
                <a:solidFill>
                  <a:srgbClr val="29732D"/>
                </a:solidFill>
              </a:rPr>
              <a:t>ma la formazione manca (e)</a:t>
            </a:r>
            <a:endParaRPr lang="it-IT" sz="4800" dirty="0"/>
          </a:p>
        </p:txBody>
      </p:sp>
      <p:sp>
        <p:nvSpPr>
          <p:cNvPr id="3" name="Segnaposto contenuto 2"/>
          <p:cNvSpPr>
            <a:spLocks noGrp="1"/>
          </p:cNvSpPr>
          <p:nvPr>
            <p:ph idx="1"/>
          </p:nvPr>
        </p:nvSpPr>
        <p:spPr/>
        <p:txBody>
          <a:bodyPr/>
          <a:lstStyle/>
          <a:p>
            <a:pPr marL="0" indent="0">
              <a:buNone/>
            </a:pPr>
            <a:r>
              <a:rPr lang="it-IT" sz="1800" b="1" dirty="0">
                <a:solidFill>
                  <a:srgbClr val="002060"/>
                </a:solidFill>
              </a:rPr>
              <a:t>Architetti di sistemi sociotecnici e </a:t>
            </a:r>
            <a:r>
              <a:rPr lang="it-IT" sz="1800" b="1" dirty="0" err="1">
                <a:solidFill>
                  <a:srgbClr val="002060"/>
                </a:solidFill>
              </a:rPr>
              <a:t>professional</a:t>
            </a:r>
            <a:r>
              <a:rPr lang="it-IT" sz="1800" b="1" dirty="0">
                <a:solidFill>
                  <a:srgbClr val="002060"/>
                </a:solidFill>
              </a:rPr>
              <a:t> appartengono alla categoria dei </a:t>
            </a:r>
            <a:r>
              <a:rPr lang="it-IT" sz="1800" b="1" dirty="0" err="1">
                <a:solidFill>
                  <a:srgbClr val="29732D"/>
                </a:solidFill>
              </a:rPr>
              <a:t>knowledge</a:t>
            </a:r>
            <a:r>
              <a:rPr lang="it-IT" sz="1800" b="1" dirty="0">
                <a:solidFill>
                  <a:srgbClr val="29732D"/>
                </a:solidFill>
              </a:rPr>
              <a:t> </a:t>
            </a:r>
            <a:r>
              <a:rPr lang="it-IT" sz="1800" b="1" dirty="0" err="1" smtClean="0">
                <a:solidFill>
                  <a:srgbClr val="29732D"/>
                </a:solidFill>
              </a:rPr>
              <a:t>workers</a:t>
            </a:r>
            <a:r>
              <a:rPr lang="it-IT" sz="1800" b="1" dirty="0" smtClean="0">
                <a:solidFill>
                  <a:srgbClr val="29732D"/>
                </a:solidFill>
              </a:rPr>
              <a:t> </a:t>
            </a:r>
            <a:r>
              <a:rPr lang="it-IT" sz="1800" b="1" dirty="0" smtClean="0">
                <a:solidFill>
                  <a:srgbClr val="002060"/>
                </a:solidFill>
              </a:rPr>
              <a:t>che </a:t>
            </a:r>
          </a:p>
          <a:p>
            <a:r>
              <a:rPr lang="it-IT" sz="1800" b="1" dirty="0">
                <a:solidFill>
                  <a:srgbClr val="002060"/>
                </a:solidFill>
              </a:rPr>
              <a:t>i</a:t>
            </a:r>
            <a:r>
              <a:rPr lang="it-IT" sz="1800" b="1" dirty="0" smtClean="0">
                <a:solidFill>
                  <a:srgbClr val="002060"/>
                </a:solidFill>
              </a:rPr>
              <a:t>n </a:t>
            </a:r>
            <a:r>
              <a:rPr lang="it-IT" sz="1800" b="1" dirty="0">
                <a:solidFill>
                  <a:srgbClr val="002060"/>
                </a:solidFill>
              </a:rPr>
              <a:t>Italia sono già oltre il 42% e in UK il 51% della popolazione lavorativa e che nei prossimi 5 anni cresceranno di almeno un altro 10%. </a:t>
            </a:r>
          </a:p>
          <a:p>
            <a:endParaRPr lang="it-IT" sz="1800" b="1" dirty="0">
              <a:solidFill>
                <a:srgbClr val="002060"/>
              </a:solidFill>
            </a:endParaRPr>
          </a:p>
          <a:p>
            <a:pPr marL="0" indent="0">
              <a:buNone/>
            </a:pPr>
            <a:r>
              <a:rPr lang="it-IT" sz="1800" b="1" dirty="0">
                <a:solidFill>
                  <a:srgbClr val="002060"/>
                </a:solidFill>
              </a:rPr>
              <a:t>Ma la qualificazione scolastica (lauree, diplomi di istruzione terziaria) di chi dovrà andare a ricoprire vecchi e nuovi ruoli e professioni è in Italia gravemente insufficiente e registra un drammatico gap con l’Europa. </a:t>
            </a:r>
            <a:endParaRPr lang="it-IT" sz="1800" b="1" dirty="0" smtClean="0">
              <a:solidFill>
                <a:srgbClr val="002060"/>
              </a:solidFill>
            </a:endParaRPr>
          </a:p>
          <a:p>
            <a:r>
              <a:rPr lang="it-IT" sz="1800" b="1" dirty="0" smtClean="0">
                <a:solidFill>
                  <a:srgbClr val="29732D"/>
                </a:solidFill>
              </a:rPr>
              <a:t>In </a:t>
            </a:r>
            <a:r>
              <a:rPr lang="it-IT" sz="1800" b="1" dirty="0">
                <a:solidFill>
                  <a:srgbClr val="29732D"/>
                </a:solidFill>
              </a:rPr>
              <a:t>Italia infatti i laureati sono il 25,3% dei cittadini: ultimi in </a:t>
            </a:r>
            <a:r>
              <a:rPr lang="it-IT" sz="1800" b="1" dirty="0" smtClean="0">
                <a:solidFill>
                  <a:srgbClr val="29732D"/>
                </a:solidFill>
              </a:rPr>
              <a:t>Europa </a:t>
            </a:r>
            <a:r>
              <a:rPr lang="it-IT" sz="1800" b="1" dirty="0" smtClean="0">
                <a:solidFill>
                  <a:srgbClr val="002060"/>
                </a:solidFill>
              </a:rPr>
              <a:t>(38,7%  </a:t>
            </a:r>
          </a:p>
          <a:p>
            <a:r>
              <a:rPr lang="it-IT" sz="1800" b="1" dirty="0" smtClean="0">
                <a:solidFill>
                  <a:srgbClr val="29732D"/>
                </a:solidFill>
              </a:rPr>
              <a:t>Gli </a:t>
            </a:r>
            <a:r>
              <a:rPr lang="it-IT" sz="1800" b="1" dirty="0">
                <a:solidFill>
                  <a:srgbClr val="29732D"/>
                </a:solidFill>
              </a:rPr>
              <a:t>allievi degli Istituti Tecnici Superiori (ITS) sono in Italia circa 6/ 7.000 contro gli 880.000 allievi tedeschi delle equivalenti </a:t>
            </a:r>
            <a:r>
              <a:rPr lang="it-IT" sz="1800" b="1" dirty="0" err="1">
                <a:solidFill>
                  <a:srgbClr val="29732D"/>
                </a:solidFill>
              </a:rPr>
              <a:t>Fachhochschule</a:t>
            </a:r>
            <a:r>
              <a:rPr lang="it-IT" sz="1800" b="1" dirty="0">
                <a:solidFill>
                  <a:srgbClr val="29732D"/>
                </a:solidFill>
              </a:rPr>
              <a:t>. </a:t>
            </a:r>
            <a:endParaRPr lang="it-IT" sz="1800" b="1" dirty="0" smtClean="0">
              <a:solidFill>
                <a:srgbClr val="29732D"/>
              </a:solidFill>
            </a:endParaRPr>
          </a:p>
        </p:txBody>
      </p:sp>
    </p:spTree>
    <p:extLst>
      <p:ext uri="{BB962C8B-B14F-4D97-AF65-F5344CB8AC3E}">
        <p14:creationId xmlns:p14="http://schemas.microsoft.com/office/powerpoint/2010/main" val="1457098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418654"/>
            <a:ext cx="7570177" cy="418058"/>
          </a:xfrm>
        </p:spPr>
        <p:txBody>
          <a:bodyPr/>
          <a:lstStyle/>
          <a:p>
            <a:pPr algn="l"/>
            <a:r>
              <a:rPr lang="it-IT" b="1" dirty="0" smtClean="0">
                <a:solidFill>
                  <a:srgbClr val="29732D"/>
                </a:solidFill>
              </a:rPr>
              <a:t>4</a:t>
            </a:r>
            <a:r>
              <a:rPr lang="it-IT" b="1" dirty="0">
                <a:solidFill>
                  <a:srgbClr val="29732D"/>
                </a:solidFill>
              </a:rPr>
              <a:t>. Nuovi </a:t>
            </a:r>
            <a:r>
              <a:rPr lang="it-IT" b="1" dirty="0" smtClean="0">
                <a:solidFill>
                  <a:srgbClr val="29732D"/>
                </a:solidFill>
              </a:rPr>
              <a:t>ruoli, </a:t>
            </a:r>
            <a:r>
              <a:rPr lang="it-IT" b="1" dirty="0">
                <a:solidFill>
                  <a:srgbClr val="29732D"/>
                </a:solidFill>
              </a:rPr>
              <a:t>nuove professioni, </a:t>
            </a:r>
            <a:r>
              <a:rPr lang="it-IT" b="1" dirty="0" smtClean="0">
                <a:solidFill>
                  <a:srgbClr val="29732D"/>
                </a:solidFill>
              </a:rPr>
              <a:t/>
            </a:r>
            <a:br>
              <a:rPr lang="it-IT" b="1" dirty="0" smtClean="0">
                <a:solidFill>
                  <a:srgbClr val="29732D"/>
                </a:solidFill>
              </a:rPr>
            </a:br>
            <a:r>
              <a:rPr lang="it-IT" b="1" dirty="0" smtClean="0">
                <a:solidFill>
                  <a:srgbClr val="29732D"/>
                </a:solidFill>
              </a:rPr>
              <a:t>persone formate (d)</a:t>
            </a:r>
            <a:endParaRPr lang="it-IT" b="1" dirty="0">
              <a:solidFill>
                <a:srgbClr val="29732D"/>
              </a:solidFill>
            </a:endParaRPr>
          </a:p>
        </p:txBody>
      </p:sp>
      <p:sp>
        <p:nvSpPr>
          <p:cNvPr id="3" name="Segnaposto contenuto 2"/>
          <p:cNvSpPr>
            <a:spLocks noGrp="1"/>
          </p:cNvSpPr>
          <p:nvPr>
            <p:ph idx="1"/>
          </p:nvPr>
        </p:nvSpPr>
        <p:spPr>
          <a:xfrm>
            <a:off x="251520" y="1556793"/>
            <a:ext cx="7775857" cy="4569372"/>
          </a:xfrm>
        </p:spPr>
        <p:txBody>
          <a:bodyPr/>
          <a:lstStyle/>
          <a:p>
            <a:pPr marL="0" indent="0">
              <a:buNone/>
            </a:pPr>
            <a:r>
              <a:rPr lang="it-IT" sz="2000" b="1" dirty="0">
                <a:solidFill>
                  <a:srgbClr val="002060"/>
                </a:solidFill>
              </a:rPr>
              <a:t>Nell’Industria 4.0 un posto rilevante </a:t>
            </a:r>
            <a:r>
              <a:rPr lang="it-IT" sz="2000" b="1" dirty="0" smtClean="0">
                <a:solidFill>
                  <a:srgbClr val="002060"/>
                </a:solidFill>
              </a:rPr>
              <a:t>avranno </a:t>
            </a:r>
            <a:r>
              <a:rPr lang="it-IT" sz="2000" b="1" dirty="0">
                <a:solidFill>
                  <a:srgbClr val="002060"/>
                </a:solidFill>
              </a:rPr>
              <a:t>le figure di </a:t>
            </a:r>
            <a:r>
              <a:rPr lang="it-IT" sz="2000" b="1" i="1" dirty="0" smtClean="0">
                <a:solidFill>
                  <a:srgbClr val="29732D"/>
                </a:solidFill>
              </a:rPr>
              <a:t>artigiani</a:t>
            </a:r>
            <a:r>
              <a:rPr lang="it-IT" sz="2000" b="1" dirty="0">
                <a:solidFill>
                  <a:srgbClr val="29732D"/>
                </a:solidFill>
              </a:rPr>
              <a:t> </a:t>
            </a:r>
            <a:r>
              <a:rPr lang="it-IT" sz="2000" b="1" i="1" dirty="0">
                <a:solidFill>
                  <a:srgbClr val="29732D"/>
                </a:solidFill>
              </a:rPr>
              <a:t>digitali del saper fare </a:t>
            </a:r>
            <a:r>
              <a:rPr lang="it-IT" sz="2000" b="1" i="1" dirty="0" smtClean="0">
                <a:solidFill>
                  <a:srgbClr val="29732D"/>
                </a:solidFill>
              </a:rPr>
              <a:t>italiano, </a:t>
            </a:r>
            <a:r>
              <a:rPr lang="it-IT" sz="2000" b="1" dirty="0" smtClean="0">
                <a:solidFill>
                  <a:srgbClr val="002060"/>
                </a:solidFill>
              </a:rPr>
              <a:t>il 10% degli occupati impegnati </a:t>
            </a:r>
            <a:r>
              <a:rPr lang="it-IT" sz="2000" b="1" dirty="0">
                <a:solidFill>
                  <a:srgbClr val="002060"/>
                </a:solidFill>
              </a:rPr>
              <a:t>nelle aziende del made in Italy, che sono caratterizzate dalla qualità, bellezza, personalizzazione del prodotto: scarpe, abiti, mobili, cibo ma anche software “fatti apposta per il singolo utente finale</a:t>
            </a:r>
            <a:r>
              <a:rPr lang="it-IT" sz="2000" b="1" dirty="0" smtClean="0">
                <a:solidFill>
                  <a:srgbClr val="002060"/>
                </a:solidFill>
              </a:rPr>
              <a:t>”. </a:t>
            </a:r>
          </a:p>
          <a:p>
            <a:pPr marL="0" indent="0">
              <a:buNone/>
            </a:pPr>
            <a:endParaRPr lang="it-IT" sz="2000" b="1" dirty="0" smtClean="0">
              <a:solidFill>
                <a:srgbClr val="002060"/>
              </a:solidFill>
            </a:endParaRPr>
          </a:p>
          <a:p>
            <a:pPr marL="0" indent="0">
              <a:buNone/>
            </a:pPr>
            <a:endParaRPr lang="it-IT" sz="2000" b="1" dirty="0" smtClean="0">
              <a:solidFill>
                <a:srgbClr val="002060"/>
              </a:solidFill>
            </a:endParaRPr>
          </a:p>
          <a:p>
            <a:pPr marL="0" indent="0">
              <a:buNone/>
            </a:pPr>
            <a:r>
              <a:rPr lang="it-IT" sz="2000" b="1" dirty="0" smtClean="0">
                <a:solidFill>
                  <a:srgbClr val="002060"/>
                </a:solidFill>
              </a:rPr>
              <a:t>E che ne sarà degli </a:t>
            </a:r>
            <a:r>
              <a:rPr lang="it-IT" sz="2000" b="1" i="1" dirty="0" smtClean="0">
                <a:solidFill>
                  <a:srgbClr val="29732D"/>
                </a:solidFill>
              </a:rPr>
              <a:t>operai</a:t>
            </a:r>
            <a:r>
              <a:rPr lang="it-IT" sz="2000" b="1" dirty="0" smtClean="0">
                <a:solidFill>
                  <a:srgbClr val="002060"/>
                </a:solidFill>
              </a:rPr>
              <a:t>? Certamente una parte delle attività operative di pura manipolazione saranno sostituite dalle tecnologie, molte operazioni saranno eliminate per l’impiego di tecnologie. Ma rimarranno necessarie figure di operatori di processo, manutentori avvezzi ad usare tecnologie informatiche e a controllare varianze. Il loro livello di formazione sarà molto più elevato: </a:t>
            </a:r>
            <a:r>
              <a:rPr lang="it-IT" sz="2000" b="1" dirty="0" smtClean="0">
                <a:solidFill>
                  <a:srgbClr val="29732D"/>
                </a:solidFill>
              </a:rPr>
              <a:t>“operai aumentati” </a:t>
            </a:r>
            <a:endParaRPr lang="it-IT" sz="2000" b="1" dirty="0" smtClean="0">
              <a:solidFill>
                <a:srgbClr val="002060"/>
              </a:solidFill>
            </a:endParaRPr>
          </a:p>
          <a:p>
            <a:pPr marL="0" indent="0">
              <a:buNone/>
            </a:pPr>
            <a:endParaRPr lang="it-IT" sz="1800" dirty="0"/>
          </a:p>
        </p:txBody>
      </p:sp>
    </p:spTree>
    <p:extLst>
      <p:ext uri="{BB962C8B-B14F-4D97-AF65-F5344CB8AC3E}">
        <p14:creationId xmlns:p14="http://schemas.microsoft.com/office/powerpoint/2010/main" val="3056438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60648"/>
            <a:ext cx="7570177" cy="418058"/>
          </a:xfrm>
        </p:spPr>
        <p:txBody>
          <a:bodyPr/>
          <a:lstStyle/>
          <a:p>
            <a:pPr algn="l"/>
            <a:r>
              <a:rPr lang="it-IT" b="1" dirty="0" smtClean="0">
                <a:solidFill>
                  <a:srgbClr val="29732D"/>
                </a:solidFill>
              </a:rPr>
              <a:t>5. Una nuova idea di lavoro: dopo il taylorismo (a</a:t>
            </a:r>
            <a:r>
              <a:rPr lang="it-IT" sz="2800" b="1" dirty="0" smtClean="0">
                <a:solidFill>
                  <a:srgbClr val="29732D"/>
                </a:solidFill>
              </a:rPr>
              <a:t>)</a:t>
            </a:r>
            <a:endParaRPr lang="it-IT" sz="2800" b="1" dirty="0">
              <a:solidFill>
                <a:srgbClr val="29732D"/>
              </a:solidFill>
            </a:endParaRPr>
          </a:p>
        </p:txBody>
      </p:sp>
      <p:sp>
        <p:nvSpPr>
          <p:cNvPr id="3" name="Segnaposto contenuto 2"/>
          <p:cNvSpPr>
            <a:spLocks noGrp="1"/>
          </p:cNvSpPr>
          <p:nvPr>
            <p:ph idx="1"/>
          </p:nvPr>
        </p:nvSpPr>
        <p:spPr>
          <a:xfrm>
            <a:off x="251520" y="1412776"/>
            <a:ext cx="7570177" cy="4525963"/>
          </a:xfrm>
        </p:spPr>
        <p:txBody>
          <a:bodyPr/>
          <a:lstStyle/>
          <a:p>
            <a:pPr>
              <a:buClr>
                <a:srgbClr val="29732D"/>
              </a:buClr>
              <a:buFont typeface="Wingdings" panose="05000000000000000000" pitchFamily="2" charset="2"/>
              <a:buChar char="v"/>
            </a:pPr>
            <a:endParaRPr lang="it-IT" sz="2000" b="1" dirty="0" smtClean="0">
              <a:solidFill>
                <a:srgbClr val="002060"/>
              </a:solidFill>
            </a:endParaRPr>
          </a:p>
          <a:p>
            <a:pPr>
              <a:buClr>
                <a:srgbClr val="29732D"/>
              </a:buClr>
              <a:buFont typeface="Wingdings" panose="05000000000000000000" pitchFamily="2" charset="2"/>
              <a:buChar char="v"/>
            </a:pPr>
            <a:endParaRPr lang="it-IT" sz="2000" b="1" dirty="0" smtClean="0">
              <a:solidFill>
                <a:srgbClr val="002060"/>
              </a:solidFill>
            </a:endParaRPr>
          </a:p>
          <a:p>
            <a:pPr marL="0" indent="0">
              <a:buClr>
                <a:srgbClr val="29732D"/>
              </a:buClr>
              <a:buNone/>
            </a:pPr>
            <a:r>
              <a:rPr lang="it-IT" sz="2000" b="1" i="1" dirty="0" smtClean="0">
                <a:solidFill>
                  <a:srgbClr val="29732D"/>
                </a:solidFill>
              </a:rPr>
              <a:t>La nuova idea di lavoro che </a:t>
            </a:r>
            <a:r>
              <a:rPr lang="it-IT" sz="2000" b="1" i="1" dirty="0">
                <a:solidFill>
                  <a:srgbClr val="29732D"/>
                </a:solidFill>
              </a:rPr>
              <a:t>già si profila sarà </a:t>
            </a:r>
            <a:r>
              <a:rPr lang="it-IT" sz="2000" b="1" i="1" dirty="0" smtClean="0">
                <a:solidFill>
                  <a:srgbClr val="29732D"/>
                </a:solidFill>
              </a:rPr>
              <a:t>basata su conoscenza, responsabilità </a:t>
            </a:r>
            <a:r>
              <a:rPr lang="it-IT" sz="2000" b="1" i="1" dirty="0">
                <a:solidFill>
                  <a:srgbClr val="29732D"/>
                </a:solidFill>
              </a:rPr>
              <a:t>dei </a:t>
            </a:r>
            <a:r>
              <a:rPr lang="it-IT" sz="2000" b="1" i="1" dirty="0" smtClean="0">
                <a:solidFill>
                  <a:srgbClr val="29732D"/>
                </a:solidFill>
              </a:rPr>
              <a:t>risultati e richiederà competenze </a:t>
            </a:r>
            <a:r>
              <a:rPr lang="it-IT" sz="2000" b="1" i="1" dirty="0">
                <a:solidFill>
                  <a:srgbClr val="29732D"/>
                </a:solidFill>
              </a:rPr>
              <a:t>tecniche e sociali. Un lavoro che suscita impegno e passione. Un lavoro fatto di relazioni positive tra le persone e le macchine. Un lavoro che include anche </a:t>
            </a:r>
            <a:r>
              <a:rPr lang="it-IT" sz="2000" b="1" i="1" dirty="0" smtClean="0">
                <a:solidFill>
                  <a:srgbClr val="29732D"/>
                </a:solidFill>
              </a:rPr>
              <a:t>il </a:t>
            </a:r>
            <a:r>
              <a:rPr lang="it-IT" sz="2000" b="1" i="1" dirty="0" err="1" smtClean="0">
                <a:solidFill>
                  <a:srgbClr val="29732D"/>
                </a:solidFill>
              </a:rPr>
              <a:t>workplace</a:t>
            </a:r>
            <a:r>
              <a:rPr lang="it-IT" sz="2000" b="1" i="1" dirty="0" smtClean="0">
                <a:solidFill>
                  <a:srgbClr val="29732D"/>
                </a:solidFill>
              </a:rPr>
              <a:t> </a:t>
            </a:r>
            <a:r>
              <a:rPr lang="it-IT" sz="2000" b="1" i="1" dirty="0" err="1">
                <a:solidFill>
                  <a:srgbClr val="29732D"/>
                </a:solidFill>
              </a:rPr>
              <a:t>within</a:t>
            </a:r>
            <a:r>
              <a:rPr lang="it-IT" sz="2000" b="1" i="1" dirty="0">
                <a:solidFill>
                  <a:srgbClr val="29732D"/>
                </a:solidFill>
              </a:rPr>
              <a:t>, ossia il posto di </a:t>
            </a:r>
            <a:r>
              <a:rPr lang="it-IT" sz="2000" b="1" i="1" dirty="0" smtClean="0">
                <a:solidFill>
                  <a:srgbClr val="29732D"/>
                </a:solidFill>
              </a:rPr>
              <a:t>lavoro che </a:t>
            </a:r>
            <a:r>
              <a:rPr lang="it-IT" sz="2000" b="1" i="1" dirty="0">
                <a:solidFill>
                  <a:srgbClr val="29732D"/>
                </a:solidFill>
              </a:rPr>
              <a:t>è dentro le persone, dentro le loro storie, lavorative e </a:t>
            </a:r>
            <a:r>
              <a:rPr lang="it-IT" sz="2000" b="1" i="1" dirty="0" smtClean="0">
                <a:solidFill>
                  <a:srgbClr val="29732D"/>
                </a:solidFill>
              </a:rPr>
              <a:t>personali, </a:t>
            </a:r>
            <a:r>
              <a:rPr lang="it-IT" sz="2000" b="1" i="1" dirty="0">
                <a:solidFill>
                  <a:srgbClr val="29732D"/>
                </a:solidFill>
              </a:rPr>
              <a:t>dentro la loro formazione, dentro le loro </a:t>
            </a:r>
            <a:r>
              <a:rPr lang="it-IT" sz="2000" b="1" i="1" dirty="0" smtClean="0">
                <a:solidFill>
                  <a:srgbClr val="29732D"/>
                </a:solidFill>
              </a:rPr>
              <a:t>aspirazioni e potenzialità</a:t>
            </a:r>
            <a:endParaRPr lang="it-IT" dirty="0"/>
          </a:p>
        </p:txBody>
      </p:sp>
    </p:spTree>
    <p:extLst>
      <p:ext uri="{BB962C8B-B14F-4D97-AF65-F5344CB8AC3E}">
        <p14:creationId xmlns:p14="http://schemas.microsoft.com/office/powerpoint/2010/main" val="2305866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44624"/>
            <a:ext cx="7570177" cy="1143000"/>
          </a:xfrm>
        </p:spPr>
        <p:txBody>
          <a:bodyPr/>
          <a:lstStyle/>
          <a:p>
            <a:pPr algn="l"/>
            <a:r>
              <a:rPr lang="it-IT" b="1" dirty="0" smtClean="0">
                <a:solidFill>
                  <a:srgbClr val="29732D"/>
                </a:solidFill>
              </a:rPr>
              <a:t>5</a:t>
            </a:r>
            <a:r>
              <a:rPr lang="it-IT" b="1" dirty="0">
                <a:solidFill>
                  <a:srgbClr val="29732D"/>
                </a:solidFill>
              </a:rPr>
              <a:t>. Una nuova idea di lavoro</a:t>
            </a:r>
            <a:r>
              <a:rPr lang="it-IT" b="1" dirty="0" smtClean="0">
                <a:solidFill>
                  <a:srgbClr val="29732D"/>
                </a:solidFill>
              </a:rPr>
              <a:t>:</a:t>
            </a:r>
            <a:br>
              <a:rPr lang="it-IT" b="1" dirty="0" smtClean="0">
                <a:solidFill>
                  <a:srgbClr val="29732D"/>
                </a:solidFill>
              </a:rPr>
            </a:br>
            <a:r>
              <a:rPr lang="it-IT" b="1" dirty="0" smtClean="0">
                <a:solidFill>
                  <a:srgbClr val="29732D"/>
                </a:solidFill>
              </a:rPr>
              <a:t> le broadband </a:t>
            </a:r>
            <a:r>
              <a:rPr lang="it-IT" b="1" dirty="0" err="1" smtClean="0">
                <a:solidFill>
                  <a:srgbClr val="29732D"/>
                </a:solidFill>
              </a:rPr>
              <a:t>profession</a:t>
            </a:r>
            <a:r>
              <a:rPr lang="it-IT" b="1" dirty="0" smtClean="0">
                <a:solidFill>
                  <a:srgbClr val="29732D"/>
                </a:solidFill>
              </a:rPr>
              <a:t> (a)</a:t>
            </a:r>
            <a:endParaRPr lang="it-IT" sz="2000" b="1" dirty="0">
              <a:solidFill>
                <a:srgbClr val="29732D"/>
              </a:solidFill>
            </a:endParaRPr>
          </a:p>
        </p:txBody>
      </p:sp>
      <p:sp>
        <p:nvSpPr>
          <p:cNvPr id="3" name="Segnaposto contenuto 2"/>
          <p:cNvSpPr>
            <a:spLocks noGrp="1"/>
          </p:cNvSpPr>
          <p:nvPr>
            <p:ph idx="1"/>
          </p:nvPr>
        </p:nvSpPr>
        <p:spPr>
          <a:xfrm>
            <a:off x="251520" y="1124744"/>
            <a:ext cx="7570177" cy="4525963"/>
          </a:xfrm>
        </p:spPr>
        <p:txBody>
          <a:bodyPr/>
          <a:lstStyle/>
          <a:p>
            <a:pPr marL="0" indent="0">
              <a:buNone/>
            </a:pPr>
            <a:r>
              <a:rPr lang="it-IT" sz="1800" b="1" dirty="0" smtClean="0">
                <a:solidFill>
                  <a:srgbClr val="002060"/>
                </a:solidFill>
              </a:rPr>
              <a:t> </a:t>
            </a:r>
            <a:r>
              <a:rPr lang="it-IT" sz="2000" b="1" dirty="0" smtClean="0">
                <a:solidFill>
                  <a:srgbClr val="002060"/>
                </a:solidFill>
              </a:rPr>
              <a:t>Come </a:t>
            </a:r>
            <a:r>
              <a:rPr lang="it-IT" sz="2000" b="1" dirty="0">
                <a:solidFill>
                  <a:srgbClr val="002060"/>
                </a:solidFill>
              </a:rPr>
              <a:t>sarà possibile </a:t>
            </a:r>
            <a:endParaRPr lang="it-IT" sz="2000" b="1" dirty="0" smtClean="0">
              <a:solidFill>
                <a:srgbClr val="002060"/>
              </a:solidFill>
            </a:endParaRPr>
          </a:p>
          <a:p>
            <a:pPr>
              <a:buClr>
                <a:srgbClr val="29732D"/>
              </a:buClr>
              <a:buFont typeface="Arial" panose="020B0604020202020204" pitchFamily="34" charset="0"/>
              <a:buChar char="•"/>
            </a:pPr>
            <a:r>
              <a:rPr lang="it-IT" sz="2000" b="1" dirty="0" smtClean="0">
                <a:solidFill>
                  <a:srgbClr val="002060"/>
                </a:solidFill>
              </a:rPr>
              <a:t>per </a:t>
            </a:r>
            <a:r>
              <a:rPr lang="it-IT" sz="2000" b="1" dirty="0">
                <a:solidFill>
                  <a:srgbClr val="002060"/>
                </a:solidFill>
              </a:rPr>
              <a:t>le </a:t>
            </a:r>
            <a:r>
              <a:rPr lang="it-IT" sz="2000" b="1" dirty="0" smtClean="0">
                <a:solidFill>
                  <a:srgbClr val="002060"/>
                </a:solidFill>
              </a:rPr>
              <a:t>persone, </a:t>
            </a:r>
            <a:r>
              <a:rPr lang="it-IT" sz="2000" b="1" dirty="0">
                <a:solidFill>
                  <a:srgbClr val="002060"/>
                </a:solidFill>
              </a:rPr>
              <a:t>mantenere e sviluppare una work </a:t>
            </a:r>
            <a:r>
              <a:rPr lang="it-IT" sz="2000" b="1" dirty="0" err="1" smtClean="0">
                <a:solidFill>
                  <a:srgbClr val="002060"/>
                </a:solidFill>
              </a:rPr>
              <a:t>identity</a:t>
            </a:r>
            <a:endParaRPr lang="it-IT" sz="2000" b="1" dirty="0" smtClean="0">
              <a:solidFill>
                <a:srgbClr val="002060"/>
              </a:solidFill>
            </a:endParaRPr>
          </a:p>
          <a:p>
            <a:pPr>
              <a:buClr>
                <a:srgbClr val="29732D"/>
              </a:buClr>
              <a:buFont typeface="Arial" panose="020B0604020202020204" pitchFamily="34" charset="0"/>
              <a:buChar char="•"/>
            </a:pPr>
            <a:r>
              <a:rPr lang="it-IT" sz="2000" b="1" dirty="0" smtClean="0">
                <a:solidFill>
                  <a:srgbClr val="002060"/>
                </a:solidFill>
              </a:rPr>
              <a:t>per </a:t>
            </a:r>
            <a:r>
              <a:rPr lang="it-IT" sz="2000" b="1" dirty="0">
                <a:solidFill>
                  <a:srgbClr val="002060"/>
                </a:solidFill>
              </a:rPr>
              <a:t>i policy </a:t>
            </a:r>
            <a:r>
              <a:rPr lang="it-IT" sz="2000" b="1" dirty="0" err="1">
                <a:solidFill>
                  <a:srgbClr val="002060"/>
                </a:solidFill>
              </a:rPr>
              <a:t>makers</a:t>
            </a:r>
            <a:r>
              <a:rPr lang="it-IT" sz="2000" b="1" dirty="0">
                <a:solidFill>
                  <a:srgbClr val="002060"/>
                </a:solidFill>
              </a:rPr>
              <a:t> programmare il mercato del lavoro e la </a:t>
            </a:r>
            <a:r>
              <a:rPr lang="it-IT" sz="2000" b="1" dirty="0" smtClean="0">
                <a:solidFill>
                  <a:srgbClr val="002060"/>
                </a:solidFill>
              </a:rPr>
              <a:t>scuola</a:t>
            </a:r>
          </a:p>
          <a:p>
            <a:pPr marL="0" indent="0">
              <a:buNone/>
            </a:pPr>
            <a:r>
              <a:rPr lang="it-IT" sz="2000" b="1" dirty="0" smtClean="0">
                <a:solidFill>
                  <a:srgbClr val="002060"/>
                </a:solidFill>
              </a:rPr>
              <a:t> </a:t>
            </a:r>
            <a:r>
              <a:rPr lang="it-IT" sz="2000" b="1" dirty="0">
                <a:solidFill>
                  <a:srgbClr val="002060"/>
                </a:solidFill>
              </a:rPr>
              <a:t>in un contesto in cui mansioni, profili, mestieri, professioni </a:t>
            </a:r>
            <a:r>
              <a:rPr lang="it-IT" sz="2000" b="1" dirty="0" err="1">
                <a:solidFill>
                  <a:srgbClr val="002060"/>
                </a:solidFill>
              </a:rPr>
              <a:t>ordiniste</a:t>
            </a:r>
            <a:r>
              <a:rPr lang="it-IT" sz="2000" b="1" dirty="0">
                <a:solidFill>
                  <a:srgbClr val="002060"/>
                </a:solidFill>
              </a:rPr>
              <a:t> verranno rapidamente resi obsoleti e </a:t>
            </a:r>
            <a:r>
              <a:rPr lang="it-IT" sz="2000" b="1" dirty="0" smtClean="0">
                <a:solidFill>
                  <a:srgbClr val="002060"/>
                </a:solidFill>
              </a:rPr>
              <a:t>in alcuni casi sostituiti </a:t>
            </a:r>
            <a:r>
              <a:rPr lang="it-IT" sz="2000" b="1" dirty="0">
                <a:solidFill>
                  <a:srgbClr val="002060"/>
                </a:solidFill>
              </a:rPr>
              <a:t>con altri che non hanno ancora nome? </a:t>
            </a:r>
            <a:endParaRPr lang="it-IT" sz="2000" b="1" dirty="0" smtClean="0">
              <a:solidFill>
                <a:srgbClr val="002060"/>
              </a:solidFill>
            </a:endParaRPr>
          </a:p>
          <a:p>
            <a:pPr marL="0" indent="0">
              <a:buNone/>
            </a:pPr>
            <a:endParaRPr lang="it-IT" sz="2000" b="1" dirty="0" smtClean="0">
              <a:solidFill>
                <a:srgbClr val="002060"/>
              </a:solidFill>
            </a:endParaRPr>
          </a:p>
          <a:p>
            <a:pPr marL="0" indent="0">
              <a:buNone/>
            </a:pPr>
            <a:r>
              <a:rPr lang="it-IT" sz="2000" b="1" dirty="0" smtClean="0">
                <a:solidFill>
                  <a:srgbClr val="002060"/>
                </a:solidFill>
              </a:rPr>
              <a:t>Conosciamo </a:t>
            </a:r>
            <a:r>
              <a:rPr lang="it-IT" sz="2000" b="1" dirty="0">
                <a:solidFill>
                  <a:srgbClr val="002060"/>
                </a:solidFill>
              </a:rPr>
              <a:t>già un dispositivo che consente di portare ad unità diversissimi lavori fortemente differenziati </a:t>
            </a:r>
            <a:r>
              <a:rPr lang="it-IT" sz="2000" b="1" dirty="0" smtClean="0">
                <a:solidFill>
                  <a:srgbClr val="002060"/>
                </a:solidFill>
              </a:rPr>
              <a:t>quello </a:t>
            </a:r>
          </a:p>
          <a:p>
            <a:pPr>
              <a:buClr>
                <a:srgbClr val="29732D"/>
              </a:buClr>
              <a:buFont typeface="Arial" panose="020B0604020202020204" pitchFamily="34" charset="0"/>
              <a:buChar char="•"/>
            </a:pPr>
            <a:r>
              <a:rPr lang="it-IT" sz="2000" b="1" dirty="0" smtClean="0">
                <a:solidFill>
                  <a:srgbClr val="002060"/>
                </a:solidFill>
              </a:rPr>
              <a:t>dei </a:t>
            </a:r>
            <a:r>
              <a:rPr lang="it-IT" sz="2000" b="1" dirty="0">
                <a:solidFill>
                  <a:srgbClr val="29732D"/>
                </a:solidFill>
              </a:rPr>
              <a:t>mestieri</a:t>
            </a:r>
            <a:r>
              <a:rPr lang="it-IT" sz="2000" b="1" dirty="0">
                <a:solidFill>
                  <a:srgbClr val="002060"/>
                </a:solidFill>
              </a:rPr>
              <a:t> (ahimè in gran parte distrutti dalla rivoluzione </a:t>
            </a:r>
            <a:r>
              <a:rPr lang="it-IT" sz="2000" b="1" dirty="0" err="1" smtClean="0">
                <a:solidFill>
                  <a:srgbClr val="002060"/>
                </a:solidFill>
              </a:rPr>
              <a:t>taylor</a:t>
            </a:r>
            <a:r>
              <a:rPr lang="it-IT" sz="2000" b="1" dirty="0" smtClean="0">
                <a:solidFill>
                  <a:srgbClr val="002060"/>
                </a:solidFill>
              </a:rPr>
              <a:t>-fordista)</a:t>
            </a:r>
          </a:p>
          <a:p>
            <a:pPr>
              <a:buClr>
                <a:srgbClr val="29732D"/>
              </a:buClr>
              <a:buFont typeface="Arial" panose="020B0604020202020204" pitchFamily="34" charset="0"/>
              <a:buChar char="•"/>
            </a:pPr>
            <a:r>
              <a:rPr lang="it-IT" sz="2000" b="1" dirty="0" smtClean="0">
                <a:solidFill>
                  <a:srgbClr val="002060"/>
                </a:solidFill>
              </a:rPr>
              <a:t>delle </a:t>
            </a:r>
            <a:r>
              <a:rPr lang="it-IT" sz="2000" b="1" dirty="0">
                <a:solidFill>
                  <a:srgbClr val="29732D"/>
                </a:solidFill>
              </a:rPr>
              <a:t>professioni</a:t>
            </a:r>
            <a:r>
              <a:rPr lang="it-IT" sz="2000" b="1" dirty="0">
                <a:solidFill>
                  <a:srgbClr val="002060"/>
                </a:solidFill>
              </a:rPr>
              <a:t> (ahimè ristrette entro i confini degli ordini professionali: medici, giornalisti, ingegneri, geometri </a:t>
            </a:r>
            <a:r>
              <a:rPr lang="it-IT" sz="2000" b="1" dirty="0" err="1">
                <a:solidFill>
                  <a:srgbClr val="002060"/>
                </a:solidFill>
              </a:rPr>
              <a:t>etc</a:t>
            </a:r>
            <a:r>
              <a:rPr lang="it-IT" sz="2000" b="1" dirty="0" smtClean="0">
                <a:solidFill>
                  <a:srgbClr val="002060"/>
                </a:solidFill>
              </a:rPr>
              <a:t>) </a:t>
            </a:r>
            <a:r>
              <a:rPr lang="it-IT" sz="2000" b="1" dirty="0">
                <a:solidFill>
                  <a:srgbClr val="002060"/>
                </a:solidFill>
              </a:rPr>
              <a:t>e delle </a:t>
            </a:r>
            <a:r>
              <a:rPr lang="it-IT" sz="2000" b="1" dirty="0" smtClean="0">
                <a:solidFill>
                  <a:srgbClr val="002060"/>
                </a:solidFill>
              </a:rPr>
              <a:t>quasi-professioni (</a:t>
            </a:r>
            <a:r>
              <a:rPr lang="it-IT" sz="2000" b="1" dirty="0">
                <a:solidFill>
                  <a:srgbClr val="002060"/>
                </a:solidFill>
              </a:rPr>
              <a:t>i progettisti </a:t>
            </a:r>
            <a:r>
              <a:rPr lang="it-IT" sz="2000" b="1" dirty="0" err="1">
                <a:solidFill>
                  <a:srgbClr val="002060"/>
                </a:solidFill>
              </a:rPr>
              <a:t>ICT</a:t>
            </a:r>
            <a:r>
              <a:rPr lang="it-IT" sz="2000" b="1" dirty="0" smtClean="0">
                <a:solidFill>
                  <a:srgbClr val="002060"/>
                </a:solidFill>
              </a:rPr>
              <a:t>, i </a:t>
            </a:r>
            <a:r>
              <a:rPr lang="it-IT" sz="2000" b="1" dirty="0">
                <a:solidFill>
                  <a:srgbClr val="002060"/>
                </a:solidFill>
              </a:rPr>
              <a:t>tecnico-commerciali</a:t>
            </a:r>
            <a:r>
              <a:rPr lang="it-IT" sz="2000" b="1" dirty="0" smtClean="0">
                <a:solidFill>
                  <a:srgbClr val="002060"/>
                </a:solidFill>
              </a:rPr>
              <a:t>, esperti </a:t>
            </a:r>
            <a:r>
              <a:rPr lang="it-IT" sz="2000" b="1" dirty="0">
                <a:solidFill>
                  <a:srgbClr val="002060"/>
                </a:solidFill>
              </a:rPr>
              <a:t>di risorse </a:t>
            </a:r>
            <a:r>
              <a:rPr lang="it-IT" sz="2000" b="1" dirty="0" smtClean="0">
                <a:solidFill>
                  <a:srgbClr val="002060"/>
                </a:solidFill>
              </a:rPr>
              <a:t>umane </a:t>
            </a:r>
            <a:r>
              <a:rPr lang="it-IT" sz="2000" b="1" dirty="0" err="1" smtClean="0">
                <a:solidFill>
                  <a:srgbClr val="002060"/>
                </a:solidFill>
              </a:rPr>
              <a:t>etc</a:t>
            </a:r>
            <a:r>
              <a:rPr lang="it-IT" sz="2000" b="1" dirty="0" smtClean="0">
                <a:solidFill>
                  <a:srgbClr val="002060"/>
                </a:solidFill>
              </a:rPr>
              <a:t>) </a:t>
            </a:r>
            <a:endParaRPr lang="it-IT" sz="2000" b="1" dirty="0">
              <a:solidFill>
                <a:srgbClr val="002060"/>
              </a:solidFill>
            </a:endParaRPr>
          </a:p>
        </p:txBody>
      </p:sp>
    </p:spTree>
    <p:extLst>
      <p:ext uri="{BB962C8B-B14F-4D97-AF65-F5344CB8AC3E}">
        <p14:creationId xmlns:p14="http://schemas.microsoft.com/office/powerpoint/2010/main" val="2530448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418654"/>
            <a:ext cx="7570177" cy="418058"/>
          </a:xfrm>
        </p:spPr>
        <p:txBody>
          <a:bodyPr/>
          <a:lstStyle/>
          <a:p>
            <a:pPr algn="l"/>
            <a:r>
              <a:rPr lang="it-IT" b="1" dirty="0" smtClean="0">
                <a:solidFill>
                  <a:srgbClr val="29732D"/>
                </a:solidFill>
              </a:rPr>
              <a:t>5</a:t>
            </a:r>
            <a:r>
              <a:rPr lang="it-IT" sz="2000" b="1" dirty="0">
                <a:solidFill>
                  <a:srgbClr val="29732D"/>
                </a:solidFill>
              </a:rPr>
              <a:t>. </a:t>
            </a:r>
            <a:r>
              <a:rPr lang="it-IT" b="1" dirty="0">
                <a:solidFill>
                  <a:srgbClr val="29732D"/>
                </a:solidFill>
              </a:rPr>
              <a:t>Una nuova idea di lavoro</a:t>
            </a:r>
            <a:r>
              <a:rPr lang="it-IT" b="1" dirty="0" smtClean="0">
                <a:solidFill>
                  <a:srgbClr val="29732D"/>
                </a:solidFill>
              </a:rPr>
              <a:t>:</a:t>
            </a:r>
            <a:br>
              <a:rPr lang="it-IT" b="1" dirty="0" smtClean="0">
                <a:solidFill>
                  <a:srgbClr val="29732D"/>
                </a:solidFill>
              </a:rPr>
            </a:br>
            <a:r>
              <a:rPr lang="it-IT" b="1" dirty="0" smtClean="0">
                <a:solidFill>
                  <a:srgbClr val="29732D"/>
                </a:solidFill>
              </a:rPr>
              <a:t> </a:t>
            </a:r>
            <a:r>
              <a:rPr lang="it-IT" b="1" dirty="0">
                <a:solidFill>
                  <a:srgbClr val="29732D"/>
                </a:solidFill>
              </a:rPr>
              <a:t>le broadband </a:t>
            </a:r>
            <a:r>
              <a:rPr lang="it-IT" b="1" dirty="0" err="1">
                <a:solidFill>
                  <a:srgbClr val="29732D"/>
                </a:solidFill>
              </a:rPr>
              <a:t>profession</a:t>
            </a:r>
            <a:r>
              <a:rPr lang="it-IT" b="1" dirty="0">
                <a:solidFill>
                  <a:srgbClr val="29732D"/>
                </a:solidFill>
              </a:rPr>
              <a:t> </a:t>
            </a:r>
            <a:r>
              <a:rPr lang="it-IT" b="1" dirty="0" smtClean="0">
                <a:solidFill>
                  <a:srgbClr val="29732D"/>
                </a:solidFill>
              </a:rPr>
              <a:t>(c</a:t>
            </a:r>
            <a:r>
              <a:rPr lang="it-IT" sz="2000" b="1" dirty="0" smtClean="0">
                <a:solidFill>
                  <a:srgbClr val="29732D"/>
                </a:solidFill>
              </a:rPr>
              <a:t>)</a:t>
            </a:r>
            <a:endParaRPr lang="it-IT" sz="2000" dirty="0">
              <a:solidFill>
                <a:srgbClr val="29732D"/>
              </a:solidFill>
            </a:endParaRPr>
          </a:p>
        </p:txBody>
      </p:sp>
      <p:sp>
        <p:nvSpPr>
          <p:cNvPr id="3" name="Segnaposto contenuto 2"/>
          <p:cNvSpPr>
            <a:spLocks noGrp="1"/>
          </p:cNvSpPr>
          <p:nvPr>
            <p:ph idx="1"/>
          </p:nvPr>
        </p:nvSpPr>
        <p:spPr>
          <a:xfrm>
            <a:off x="251520" y="1268760"/>
            <a:ext cx="7570177" cy="4525963"/>
          </a:xfrm>
        </p:spPr>
        <p:txBody>
          <a:bodyPr/>
          <a:lstStyle/>
          <a:p>
            <a:pPr marL="0" indent="0">
              <a:buNone/>
            </a:pPr>
            <a:r>
              <a:rPr lang="it-IT" sz="2000" b="1" dirty="0">
                <a:solidFill>
                  <a:srgbClr val="002060"/>
                </a:solidFill>
              </a:rPr>
              <a:t>Le nostre ricerche ci inducono a dire che il paradigma dominante del lavoro nell’Industria 4.0 potrà essere quello dei </a:t>
            </a:r>
            <a:endParaRPr lang="it-IT" sz="2000" b="1" dirty="0" smtClean="0">
              <a:solidFill>
                <a:srgbClr val="002060"/>
              </a:solidFill>
            </a:endParaRPr>
          </a:p>
          <a:p>
            <a:pPr marL="0" indent="0" algn="ctr">
              <a:buNone/>
            </a:pPr>
            <a:r>
              <a:rPr lang="it-IT" sz="2400" b="1" dirty="0" smtClean="0">
                <a:solidFill>
                  <a:srgbClr val="29732D"/>
                </a:solidFill>
              </a:rPr>
              <a:t>mestieri </a:t>
            </a:r>
            <a:r>
              <a:rPr lang="it-IT" sz="2400" b="1" dirty="0">
                <a:solidFill>
                  <a:srgbClr val="29732D"/>
                </a:solidFill>
              </a:rPr>
              <a:t>e professioni dei </a:t>
            </a:r>
            <a:r>
              <a:rPr lang="it-IT" sz="2400" b="1" dirty="0" smtClean="0">
                <a:solidFill>
                  <a:srgbClr val="29732D"/>
                </a:solidFill>
              </a:rPr>
              <a:t>servizi a </a:t>
            </a:r>
            <a:r>
              <a:rPr lang="it-IT" sz="2400" b="1" dirty="0">
                <a:solidFill>
                  <a:srgbClr val="29732D"/>
                </a:solidFill>
              </a:rPr>
              <a:t>banda larga </a:t>
            </a:r>
            <a:endParaRPr lang="it-IT" sz="2400" b="1" dirty="0" smtClean="0">
              <a:solidFill>
                <a:srgbClr val="29732D"/>
              </a:solidFill>
            </a:endParaRPr>
          </a:p>
          <a:p>
            <a:pPr marL="0" indent="0" algn="ctr">
              <a:buNone/>
            </a:pPr>
            <a:r>
              <a:rPr lang="it-IT" sz="2400" b="1" dirty="0" smtClean="0">
                <a:solidFill>
                  <a:srgbClr val="29732D"/>
                </a:solidFill>
              </a:rPr>
              <a:t>(</a:t>
            </a:r>
            <a:r>
              <a:rPr lang="it-IT" sz="2400" b="1" dirty="0">
                <a:solidFill>
                  <a:srgbClr val="29732D"/>
                </a:solidFill>
              </a:rPr>
              <a:t>broadband </a:t>
            </a:r>
            <a:r>
              <a:rPr lang="it-IT" sz="2400" b="1" dirty="0" smtClean="0">
                <a:solidFill>
                  <a:srgbClr val="29732D"/>
                </a:solidFill>
              </a:rPr>
              <a:t>service </a:t>
            </a:r>
            <a:r>
              <a:rPr lang="it-IT" sz="2400" b="1" dirty="0" err="1" smtClean="0">
                <a:solidFill>
                  <a:srgbClr val="29732D"/>
                </a:solidFill>
              </a:rPr>
              <a:t>professions</a:t>
            </a:r>
            <a:r>
              <a:rPr lang="it-IT" sz="2400" b="1" dirty="0" smtClean="0">
                <a:solidFill>
                  <a:srgbClr val="29732D"/>
                </a:solidFill>
              </a:rPr>
              <a:t>) </a:t>
            </a:r>
          </a:p>
          <a:p>
            <a:pPr algn="ctr">
              <a:buClr>
                <a:srgbClr val="29732D"/>
              </a:buClr>
              <a:buFont typeface="Wingdings" panose="05000000000000000000" pitchFamily="2" charset="2"/>
              <a:buChar char="Ø"/>
            </a:pPr>
            <a:r>
              <a:rPr lang="it-IT" sz="2000" b="1" dirty="0" smtClean="0">
                <a:solidFill>
                  <a:srgbClr val="002060"/>
                </a:solidFill>
              </a:rPr>
              <a:t>servizi</a:t>
            </a:r>
            <a:r>
              <a:rPr lang="it-IT" sz="2000" b="1" dirty="0">
                <a:solidFill>
                  <a:srgbClr val="002060"/>
                </a:solidFill>
              </a:rPr>
              <a:t>, </a:t>
            </a:r>
            <a:r>
              <a:rPr lang="it-IT" sz="2000" b="1" dirty="0" smtClean="0">
                <a:solidFill>
                  <a:srgbClr val="002060"/>
                </a:solidFill>
              </a:rPr>
              <a:t>quelli </a:t>
            </a:r>
            <a:r>
              <a:rPr lang="it-IT" sz="2000" b="1" dirty="0">
                <a:solidFill>
                  <a:srgbClr val="002060"/>
                </a:solidFill>
              </a:rPr>
              <a:t>resi al cliente finale o alle strutture interne </a:t>
            </a:r>
            <a:r>
              <a:rPr lang="it-IT" sz="2000" b="1" dirty="0" smtClean="0">
                <a:solidFill>
                  <a:srgbClr val="002060"/>
                </a:solidFill>
              </a:rPr>
              <a:t>dell’organizzazione</a:t>
            </a:r>
          </a:p>
          <a:p>
            <a:pPr algn="ctr">
              <a:buClr>
                <a:srgbClr val="29732D"/>
              </a:buClr>
              <a:buFont typeface="Wingdings" panose="05000000000000000000" pitchFamily="2" charset="2"/>
              <a:buChar char="Ø"/>
            </a:pPr>
            <a:r>
              <a:rPr lang="it-IT" sz="2000" b="1" dirty="0" smtClean="0">
                <a:solidFill>
                  <a:srgbClr val="002060"/>
                </a:solidFill>
              </a:rPr>
              <a:t>a </a:t>
            </a:r>
            <a:r>
              <a:rPr lang="it-IT" sz="2000" b="1" dirty="0">
                <a:solidFill>
                  <a:srgbClr val="002060"/>
                </a:solidFill>
              </a:rPr>
              <a:t>banda larga, perché questi mestieri e professioni devono poter contenere </a:t>
            </a:r>
            <a:r>
              <a:rPr lang="it-IT" sz="2000" b="1" dirty="0" smtClean="0">
                <a:solidFill>
                  <a:srgbClr val="002060"/>
                </a:solidFill>
              </a:rPr>
              <a:t>un gran numero di </a:t>
            </a:r>
            <a:r>
              <a:rPr lang="it-IT" sz="2000" b="1" dirty="0">
                <a:solidFill>
                  <a:srgbClr val="002060"/>
                </a:solidFill>
              </a:rPr>
              <a:t>attività </a:t>
            </a:r>
            <a:r>
              <a:rPr lang="it-IT" sz="2000" b="1" dirty="0" smtClean="0">
                <a:solidFill>
                  <a:srgbClr val="002060"/>
                </a:solidFill>
              </a:rPr>
              <a:t>e ruoli diversi per </a:t>
            </a:r>
            <a:r>
              <a:rPr lang="it-IT" sz="2000" b="1" dirty="0">
                <a:solidFill>
                  <a:srgbClr val="002060"/>
                </a:solidFill>
              </a:rPr>
              <a:t>contenuto, livello, background formativo. </a:t>
            </a:r>
            <a:endParaRPr lang="it-IT" sz="2000" b="1" dirty="0" smtClean="0">
              <a:solidFill>
                <a:srgbClr val="002060"/>
              </a:solidFill>
            </a:endParaRPr>
          </a:p>
          <a:p>
            <a:pPr marL="0" indent="0">
              <a:buNone/>
            </a:pPr>
            <a:endParaRPr lang="it-IT" sz="2000" b="1" i="1" dirty="0" smtClean="0">
              <a:solidFill>
                <a:srgbClr val="29732D"/>
              </a:solidFill>
            </a:endParaRPr>
          </a:p>
          <a:p>
            <a:pPr marL="0" indent="0">
              <a:buNone/>
            </a:pPr>
            <a:r>
              <a:rPr lang="it-IT" sz="2000" b="1" i="1" dirty="0" smtClean="0">
                <a:solidFill>
                  <a:srgbClr val="29732D"/>
                </a:solidFill>
              </a:rPr>
              <a:t>Le </a:t>
            </a:r>
            <a:r>
              <a:rPr lang="it-IT" sz="2000" b="1" i="1" dirty="0">
                <a:solidFill>
                  <a:srgbClr val="29732D"/>
                </a:solidFill>
              </a:rPr>
              <a:t>service </a:t>
            </a:r>
            <a:r>
              <a:rPr lang="it-IT" sz="2000" b="1" i="1" dirty="0" err="1" smtClean="0">
                <a:solidFill>
                  <a:srgbClr val="29732D"/>
                </a:solidFill>
              </a:rPr>
              <a:t>professions</a:t>
            </a:r>
            <a:r>
              <a:rPr lang="it-IT" sz="2000" b="1" i="1" dirty="0" smtClean="0">
                <a:solidFill>
                  <a:srgbClr val="29732D"/>
                </a:solidFill>
              </a:rPr>
              <a:t> a banda larga potranno costituire la </a:t>
            </a:r>
            <a:r>
              <a:rPr lang="it-IT" sz="2000" b="1" i="1" dirty="0">
                <a:solidFill>
                  <a:srgbClr val="29732D"/>
                </a:solidFill>
              </a:rPr>
              <a:t>locomotiva che riqualificherà il resto del mondo del lavoro. </a:t>
            </a:r>
          </a:p>
          <a:p>
            <a:pPr marL="0" indent="0">
              <a:buNone/>
            </a:pPr>
            <a:endParaRPr lang="it-IT" sz="1800" b="1" dirty="0"/>
          </a:p>
        </p:txBody>
      </p:sp>
    </p:spTree>
    <p:extLst>
      <p:ext uri="{BB962C8B-B14F-4D97-AF65-F5344CB8AC3E}">
        <p14:creationId xmlns:p14="http://schemas.microsoft.com/office/powerpoint/2010/main" val="1558603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2527" y="44624"/>
            <a:ext cx="7847865" cy="1143000"/>
          </a:xfrm>
        </p:spPr>
        <p:txBody>
          <a:bodyPr/>
          <a:lstStyle/>
          <a:p>
            <a:pPr algn="l"/>
            <a:r>
              <a:rPr lang="it-IT" b="1" dirty="0" smtClean="0">
                <a:solidFill>
                  <a:srgbClr val="29732D"/>
                </a:solidFill>
              </a:rPr>
              <a:t>5. </a:t>
            </a:r>
            <a:r>
              <a:rPr lang="it-IT" b="1" dirty="0">
                <a:solidFill>
                  <a:srgbClr val="29732D"/>
                </a:solidFill>
              </a:rPr>
              <a:t>Una nuova idea di lavoro: </a:t>
            </a:r>
            <a:r>
              <a:rPr lang="it-IT" b="1" dirty="0" smtClean="0">
                <a:solidFill>
                  <a:srgbClr val="29732D"/>
                </a:solidFill>
              </a:rPr>
              <a:t/>
            </a:r>
            <a:br>
              <a:rPr lang="it-IT" b="1" dirty="0" smtClean="0">
                <a:solidFill>
                  <a:srgbClr val="29732D"/>
                </a:solidFill>
              </a:rPr>
            </a:br>
            <a:r>
              <a:rPr lang="it-IT" b="1" dirty="0" smtClean="0">
                <a:solidFill>
                  <a:srgbClr val="29732D"/>
                </a:solidFill>
              </a:rPr>
              <a:t>la professionalizzazione di tutti?</a:t>
            </a:r>
            <a:endParaRPr lang="it-IT" b="1" dirty="0">
              <a:solidFill>
                <a:srgbClr val="29732D"/>
              </a:solidFill>
            </a:endParaRPr>
          </a:p>
        </p:txBody>
      </p:sp>
      <p:sp>
        <p:nvSpPr>
          <p:cNvPr id="3" name="Segnaposto contenuto 2"/>
          <p:cNvSpPr>
            <a:spLocks noGrp="1"/>
          </p:cNvSpPr>
          <p:nvPr>
            <p:ph idx="1"/>
          </p:nvPr>
        </p:nvSpPr>
        <p:spPr>
          <a:xfrm>
            <a:off x="251520" y="1340768"/>
            <a:ext cx="7570177" cy="4525963"/>
          </a:xfrm>
        </p:spPr>
        <p:txBody>
          <a:bodyPr/>
          <a:lstStyle/>
          <a:p>
            <a:pPr marL="0" indent="0">
              <a:buNone/>
            </a:pPr>
            <a:r>
              <a:rPr lang="it-IT" sz="2000" b="1" dirty="0">
                <a:solidFill>
                  <a:srgbClr val="002060"/>
                </a:solidFill>
              </a:rPr>
              <a:t>E’ plausibile la prospettiva di un </a:t>
            </a:r>
            <a:r>
              <a:rPr lang="it-IT" sz="2000" b="1" dirty="0">
                <a:solidFill>
                  <a:srgbClr val="29732D"/>
                </a:solidFill>
              </a:rPr>
              <a:t>“professionalizzazione di tutti</a:t>
            </a:r>
            <a:r>
              <a:rPr lang="it-IT" sz="2000" b="1" dirty="0" smtClean="0">
                <a:solidFill>
                  <a:srgbClr val="29732D"/>
                </a:solidFill>
              </a:rPr>
              <a:t>”,</a:t>
            </a:r>
            <a:r>
              <a:rPr lang="it-IT" sz="2000" b="1" dirty="0" smtClean="0"/>
              <a:t> </a:t>
            </a:r>
            <a:r>
              <a:rPr lang="it-IT" sz="2000" b="1" dirty="0" smtClean="0">
                <a:solidFill>
                  <a:srgbClr val="002060"/>
                </a:solidFill>
              </a:rPr>
              <a:t>non solo di manager e professionisti: aiutando le persone a </a:t>
            </a:r>
            <a:r>
              <a:rPr lang="it-IT" sz="2000" b="1" dirty="0">
                <a:solidFill>
                  <a:srgbClr val="002060"/>
                </a:solidFill>
              </a:rPr>
              <a:t>imparare ad apprendere, a contribuire a rafforzare la propria identità lavorativa e l'identità umana. </a:t>
            </a:r>
            <a:endParaRPr lang="it-IT" sz="2000" b="1" dirty="0" smtClean="0">
              <a:solidFill>
                <a:srgbClr val="002060"/>
              </a:solidFill>
            </a:endParaRPr>
          </a:p>
          <a:p>
            <a:pPr marL="0" indent="0">
              <a:buNone/>
            </a:pPr>
            <a:endParaRPr lang="it-IT" sz="2000" b="1" dirty="0" smtClean="0"/>
          </a:p>
          <a:p>
            <a:pPr marL="0" indent="0">
              <a:buNone/>
            </a:pPr>
            <a:r>
              <a:rPr lang="it-IT" sz="2000" b="1" dirty="0" smtClean="0">
                <a:solidFill>
                  <a:srgbClr val="002060"/>
                </a:solidFill>
              </a:rPr>
              <a:t>La quarta rivoluzione industriale richiede ora che </a:t>
            </a:r>
            <a:r>
              <a:rPr lang="it-IT" sz="2000" b="1" dirty="0">
                <a:solidFill>
                  <a:srgbClr val="002060"/>
                </a:solidFill>
              </a:rPr>
              <a:t>la conoscenza appartenga anche alla persona che deve condividerla e in cui la dedizione al servizio prevale sul rispetto della gerarchia</a:t>
            </a:r>
            <a:r>
              <a:rPr lang="it-IT" sz="2000" b="1" dirty="0" smtClean="0">
                <a:solidFill>
                  <a:srgbClr val="002060"/>
                </a:solidFill>
              </a:rPr>
              <a:t>.</a:t>
            </a:r>
          </a:p>
          <a:p>
            <a:pPr marL="0" indent="0">
              <a:buNone/>
            </a:pPr>
            <a:endParaRPr lang="it-IT" sz="2000" b="1" dirty="0" smtClean="0"/>
          </a:p>
          <a:p>
            <a:pPr marL="0" indent="0">
              <a:buNone/>
            </a:pPr>
            <a:r>
              <a:rPr lang="it-IT" sz="2000" b="1" dirty="0" smtClean="0">
                <a:solidFill>
                  <a:srgbClr val="002060"/>
                </a:solidFill>
              </a:rPr>
              <a:t> </a:t>
            </a:r>
            <a:r>
              <a:rPr lang="it-IT" sz="2000" b="1" dirty="0">
                <a:solidFill>
                  <a:srgbClr val="002060"/>
                </a:solidFill>
              </a:rPr>
              <a:t>E’ un </a:t>
            </a:r>
            <a:r>
              <a:rPr lang="it-IT" sz="2000" b="1" dirty="0">
                <a:solidFill>
                  <a:srgbClr val="29732D"/>
                </a:solidFill>
              </a:rPr>
              <a:t>“futuro professionale</a:t>
            </a:r>
            <a:r>
              <a:rPr lang="it-IT" sz="2000" b="1" dirty="0" smtClean="0">
                <a:solidFill>
                  <a:srgbClr val="29732D"/>
                </a:solidFill>
              </a:rPr>
              <a:t>” </a:t>
            </a:r>
            <a:r>
              <a:rPr lang="it-IT" sz="2000" b="1" dirty="0" smtClean="0">
                <a:solidFill>
                  <a:srgbClr val="002060"/>
                </a:solidFill>
              </a:rPr>
              <a:t>quello </a:t>
            </a:r>
            <a:r>
              <a:rPr lang="it-IT" sz="2000" b="1" dirty="0">
                <a:solidFill>
                  <a:srgbClr val="002060"/>
                </a:solidFill>
              </a:rPr>
              <a:t>che qui </a:t>
            </a:r>
            <a:r>
              <a:rPr lang="it-IT" sz="2000" b="1" dirty="0" smtClean="0">
                <a:solidFill>
                  <a:srgbClr val="002060"/>
                </a:solidFill>
              </a:rPr>
              <a:t>intravediamo: esso richiede per </a:t>
            </a:r>
            <a:r>
              <a:rPr lang="it-IT" sz="2000" b="1" dirty="0">
                <a:solidFill>
                  <a:srgbClr val="002060"/>
                </a:solidFill>
              </a:rPr>
              <a:t>essere attuato su larga scala</a:t>
            </a:r>
            <a:r>
              <a:rPr lang="it-IT" sz="2000" b="1" dirty="0" smtClean="0">
                <a:solidFill>
                  <a:srgbClr val="002060"/>
                </a:solidFill>
              </a:rPr>
              <a:t>, un </a:t>
            </a:r>
            <a:r>
              <a:rPr lang="it-IT" sz="2000" b="1" dirty="0">
                <a:solidFill>
                  <a:srgbClr val="002060"/>
                </a:solidFill>
              </a:rPr>
              <a:t>processo di job design e di progettazione formativa </a:t>
            </a:r>
            <a:r>
              <a:rPr lang="it-IT" sz="2000" b="1" dirty="0" smtClean="0">
                <a:solidFill>
                  <a:srgbClr val="002060"/>
                </a:solidFill>
              </a:rPr>
              <a:t>innovativo </a:t>
            </a:r>
            <a:endParaRPr lang="it-IT" sz="2000" b="1" dirty="0">
              <a:solidFill>
                <a:srgbClr val="002060"/>
              </a:solidFill>
            </a:endParaRPr>
          </a:p>
        </p:txBody>
      </p:sp>
    </p:spTree>
    <p:extLst>
      <p:ext uri="{BB962C8B-B14F-4D97-AF65-F5344CB8AC3E}">
        <p14:creationId xmlns:p14="http://schemas.microsoft.com/office/powerpoint/2010/main" val="3111266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418654"/>
            <a:ext cx="7570177" cy="418058"/>
          </a:xfrm>
        </p:spPr>
        <p:txBody>
          <a:bodyPr/>
          <a:lstStyle/>
          <a:p>
            <a:pPr algn="l"/>
            <a:r>
              <a:rPr lang="it-IT" b="1" dirty="0" smtClean="0">
                <a:solidFill>
                  <a:srgbClr val="29732D"/>
                </a:solidFill>
              </a:rPr>
              <a:t>6. Come vincere la </a:t>
            </a:r>
            <a:r>
              <a:rPr lang="it-IT" b="1" i="1" dirty="0" smtClean="0">
                <a:solidFill>
                  <a:srgbClr val="29732D"/>
                </a:solidFill>
              </a:rPr>
              <a:t>race </a:t>
            </a:r>
            <a:r>
              <a:rPr lang="it-IT" b="1" i="1" dirty="0" err="1" smtClean="0">
                <a:solidFill>
                  <a:srgbClr val="29732D"/>
                </a:solidFill>
              </a:rPr>
              <a:t>against</a:t>
            </a:r>
            <a:r>
              <a:rPr lang="it-IT" b="1" i="1" dirty="0" smtClean="0">
                <a:solidFill>
                  <a:srgbClr val="29732D"/>
                </a:solidFill>
              </a:rPr>
              <a:t> the machine</a:t>
            </a:r>
            <a:r>
              <a:rPr lang="it-IT" b="1" dirty="0" smtClean="0">
                <a:solidFill>
                  <a:srgbClr val="29732D"/>
                </a:solidFill>
              </a:rPr>
              <a:t>:</a:t>
            </a:r>
            <a:br>
              <a:rPr lang="it-IT" b="1" dirty="0" smtClean="0">
                <a:solidFill>
                  <a:srgbClr val="29732D"/>
                </a:solidFill>
              </a:rPr>
            </a:br>
            <a:r>
              <a:rPr lang="it-IT" b="1" dirty="0" smtClean="0">
                <a:solidFill>
                  <a:srgbClr val="29732D"/>
                </a:solidFill>
              </a:rPr>
              <a:t> il saldo fra lavori perduti e nuovi lavori (a) </a:t>
            </a:r>
            <a:endParaRPr lang="it-IT" sz="2800" b="1" dirty="0">
              <a:solidFill>
                <a:srgbClr val="29732D"/>
              </a:solidFill>
            </a:endParaRPr>
          </a:p>
        </p:txBody>
      </p:sp>
      <p:sp>
        <p:nvSpPr>
          <p:cNvPr id="3" name="Segnaposto contenuto 2"/>
          <p:cNvSpPr>
            <a:spLocks noGrp="1"/>
          </p:cNvSpPr>
          <p:nvPr>
            <p:ph idx="1"/>
          </p:nvPr>
        </p:nvSpPr>
        <p:spPr>
          <a:xfrm>
            <a:off x="251520" y="1268760"/>
            <a:ext cx="7570177" cy="4525963"/>
          </a:xfrm>
        </p:spPr>
        <p:txBody>
          <a:bodyPr/>
          <a:lstStyle/>
          <a:p>
            <a:pPr marL="0" indent="0">
              <a:spcBef>
                <a:spcPts val="300"/>
              </a:spcBef>
              <a:buNone/>
            </a:pPr>
            <a:r>
              <a:rPr lang="it-IT" sz="2000" b="1" dirty="0" smtClean="0">
                <a:solidFill>
                  <a:srgbClr val="002060"/>
                </a:solidFill>
              </a:rPr>
              <a:t>Ma ci sarà lavoro per tutti?</a:t>
            </a:r>
          </a:p>
          <a:p>
            <a:pPr marL="0" indent="0">
              <a:spcBef>
                <a:spcPts val="300"/>
              </a:spcBef>
              <a:buNone/>
            </a:pPr>
            <a:endParaRPr lang="it-IT" sz="2000" b="1" dirty="0" smtClean="0">
              <a:solidFill>
                <a:srgbClr val="002060"/>
              </a:solidFill>
            </a:endParaRPr>
          </a:p>
          <a:p>
            <a:pPr marL="0" indent="0">
              <a:spcBef>
                <a:spcPts val="300"/>
              </a:spcBef>
              <a:buNone/>
            </a:pPr>
            <a:r>
              <a:rPr lang="it-IT" sz="2000" b="1" dirty="0" smtClean="0">
                <a:solidFill>
                  <a:srgbClr val="002060"/>
                </a:solidFill>
              </a:rPr>
              <a:t>Le </a:t>
            </a:r>
            <a:r>
              <a:rPr lang="it-IT" sz="2000" b="1" dirty="0">
                <a:solidFill>
                  <a:srgbClr val="002060"/>
                </a:solidFill>
              </a:rPr>
              <a:t>nuove tecnologie minacciano quantità e qualità del lavoro? Si, se le nuove tecnologie sono viste solo come sostitutive del </a:t>
            </a:r>
            <a:r>
              <a:rPr lang="it-IT" sz="2000" b="1" dirty="0" smtClean="0">
                <a:solidFill>
                  <a:srgbClr val="002060"/>
                </a:solidFill>
              </a:rPr>
              <a:t>lavoro così </a:t>
            </a:r>
            <a:r>
              <a:rPr lang="it-IT" sz="2000" b="1" dirty="0">
                <a:solidFill>
                  <a:srgbClr val="002060"/>
                </a:solidFill>
              </a:rPr>
              <a:t>come </a:t>
            </a:r>
            <a:r>
              <a:rPr lang="it-IT" sz="2000" b="1" dirty="0" smtClean="0">
                <a:solidFill>
                  <a:srgbClr val="002060"/>
                </a:solidFill>
              </a:rPr>
              <a:t>è oggi</a:t>
            </a:r>
            <a:r>
              <a:rPr lang="it-IT" sz="2000" b="1" dirty="0">
                <a:solidFill>
                  <a:srgbClr val="002060"/>
                </a:solidFill>
              </a:rPr>
              <a:t>. </a:t>
            </a:r>
          </a:p>
          <a:p>
            <a:pPr marL="0" indent="0">
              <a:spcBef>
                <a:spcPts val="300"/>
              </a:spcBef>
              <a:buNone/>
            </a:pPr>
            <a:endParaRPr lang="it-IT" sz="2000" b="1" dirty="0" smtClean="0">
              <a:solidFill>
                <a:srgbClr val="002060"/>
              </a:solidFill>
            </a:endParaRPr>
          </a:p>
          <a:p>
            <a:pPr marL="0" indent="0">
              <a:spcBef>
                <a:spcPts val="300"/>
              </a:spcBef>
              <a:buNone/>
            </a:pPr>
            <a:r>
              <a:rPr lang="it-IT" sz="2000" b="1" dirty="0" smtClean="0">
                <a:solidFill>
                  <a:srgbClr val="002060"/>
                </a:solidFill>
              </a:rPr>
              <a:t>Si </a:t>
            </a:r>
            <a:r>
              <a:rPr lang="it-IT" sz="2000" b="1" dirty="0">
                <a:solidFill>
                  <a:srgbClr val="002060"/>
                </a:solidFill>
              </a:rPr>
              <a:t>stima che nello sviluppo della Industria 4.0, il saldo fra blu </a:t>
            </a:r>
            <a:r>
              <a:rPr lang="it-IT" sz="2000" b="1" dirty="0" err="1">
                <a:solidFill>
                  <a:srgbClr val="002060"/>
                </a:solidFill>
              </a:rPr>
              <a:t>collars</a:t>
            </a:r>
            <a:r>
              <a:rPr lang="it-IT" sz="2000" b="1" dirty="0">
                <a:solidFill>
                  <a:srgbClr val="002060"/>
                </a:solidFill>
              </a:rPr>
              <a:t> e </a:t>
            </a:r>
            <a:r>
              <a:rPr lang="it-IT" sz="2000" b="1" dirty="0" err="1">
                <a:solidFill>
                  <a:srgbClr val="002060"/>
                </a:solidFill>
              </a:rPr>
              <a:t>white</a:t>
            </a:r>
            <a:r>
              <a:rPr lang="it-IT" sz="2000" b="1" dirty="0">
                <a:solidFill>
                  <a:srgbClr val="002060"/>
                </a:solidFill>
              </a:rPr>
              <a:t> </a:t>
            </a:r>
            <a:r>
              <a:rPr lang="it-IT" sz="2000" b="1" dirty="0" err="1">
                <a:solidFill>
                  <a:srgbClr val="002060"/>
                </a:solidFill>
              </a:rPr>
              <a:t>collars</a:t>
            </a:r>
            <a:r>
              <a:rPr lang="it-IT" sz="2000" b="1" dirty="0">
                <a:solidFill>
                  <a:srgbClr val="002060"/>
                </a:solidFill>
              </a:rPr>
              <a:t>/</a:t>
            </a:r>
            <a:r>
              <a:rPr lang="it-IT" sz="2000" b="1" dirty="0" err="1">
                <a:solidFill>
                  <a:srgbClr val="002060"/>
                </a:solidFill>
              </a:rPr>
              <a:t>clerks</a:t>
            </a:r>
            <a:r>
              <a:rPr lang="it-IT" sz="2000" b="1" dirty="0">
                <a:solidFill>
                  <a:srgbClr val="002060"/>
                </a:solidFill>
              </a:rPr>
              <a:t> in diminuzione e </a:t>
            </a:r>
            <a:r>
              <a:rPr lang="it-IT" sz="2000" b="1" dirty="0" err="1">
                <a:solidFill>
                  <a:srgbClr val="002060"/>
                </a:solidFill>
              </a:rPr>
              <a:t>white</a:t>
            </a:r>
            <a:r>
              <a:rPr lang="it-IT" sz="2000" b="1" dirty="0">
                <a:solidFill>
                  <a:srgbClr val="002060"/>
                </a:solidFill>
              </a:rPr>
              <a:t> </a:t>
            </a:r>
            <a:r>
              <a:rPr lang="it-IT" sz="2000" b="1" dirty="0" err="1">
                <a:solidFill>
                  <a:srgbClr val="002060"/>
                </a:solidFill>
              </a:rPr>
              <a:t>collars</a:t>
            </a:r>
            <a:r>
              <a:rPr lang="it-IT" sz="2000" b="1" dirty="0">
                <a:solidFill>
                  <a:srgbClr val="002060"/>
                </a:solidFill>
              </a:rPr>
              <a:t>/</a:t>
            </a:r>
            <a:r>
              <a:rPr lang="it-IT" sz="2000" b="1" dirty="0" err="1">
                <a:solidFill>
                  <a:srgbClr val="002060"/>
                </a:solidFill>
              </a:rPr>
              <a:t>knowledge</a:t>
            </a:r>
            <a:r>
              <a:rPr lang="it-IT" sz="2000" b="1" dirty="0">
                <a:solidFill>
                  <a:srgbClr val="002060"/>
                </a:solidFill>
              </a:rPr>
              <a:t> </a:t>
            </a:r>
            <a:r>
              <a:rPr lang="it-IT" sz="2000" b="1" dirty="0" err="1">
                <a:solidFill>
                  <a:srgbClr val="002060"/>
                </a:solidFill>
              </a:rPr>
              <a:t>worker</a:t>
            </a:r>
            <a:r>
              <a:rPr lang="it-IT" sz="2000" b="1" dirty="0">
                <a:solidFill>
                  <a:srgbClr val="002060"/>
                </a:solidFill>
              </a:rPr>
              <a:t> in aumento potrebbe essere di un -30% complessivo. In Europa si stima si potranno perdere fino a 4 milioni di posti di lavoro. </a:t>
            </a:r>
          </a:p>
          <a:p>
            <a:pPr marL="0" indent="0">
              <a:spcBef>
                <a:spcPts val="300"/>
              </a:spcBef>
              <a:buNone/>
            </a:pPr>
            <a:endParaRPr lang="it-IT" sz="2000" b="1" dirty="0" smtClean="0">
              <a:solidFill>
                <a:srgbClr val="002060"/>
              </a:solidFill>
            </a:endParaRPr>
          </a:p>
          <a:p>
            <a:pPr marL="0" indent="0">
              <a:spcBef>
                <a:spcPts val="300"/>
              </a:spcBef>
              <a:buNone/>
            </a:pPr>
            <a:r>
              <a:rPr lang="it-IT" sz="2000" b="1" dirty="0" smtClean="0">
                <a:solidFill>
                  <a:srgbClr val="002060"/>
                </a:solidFill>
              </a:rPr>
              <a:t>Ma </a:t>
            </a:r>
            <a:r>
              <a:rPr lang="it-IT" sz="2000" b="1" dirty="0">
                <a:solidFill>
                  <a:srgbClr val="002060"/>
                </a:solidFill>
              </a:rPr>
              <a:t>non basta. Chi perderà il lavoro non facilmente potrà coprire i lavori nuovi o </a:t>
            </a:r>
            <a:r>
              <a:rPr lang="it-IT" sz="2000" b="1" dirty="0" smtClean="0">
                <a:solidFill>
                  <a:srgbClr val="002060"/>
                </a:solidFill>
              </a:rPr>
              <a:t>ridisegnati per </a:t>
            </a:r>
            <a:r>
              <a:rPr lang="it-IT" sz="2000" b="1" dirty="0">
                <a:solidFill>
                  <a:srgbClr val="002060"/>
                </a:solidFill>
              </a:rPr>
              <a:t>mancanza di competenze adeguate, con un crescente </a:t>
            </a:r>
            <a:r>
              <a:rPr lang="it-IT" sz="2000" b="1" dirty="0" err="1">
                <a:solidFill>
                  <a:srgbClr val="002060"/>
                </a:solidFill>
              </a:rPr>
              <a:t>skill</a:t>
            </a:r>
            <a:r>
              <a:rPr lang="it-IT" sz="2000" b="1" dirty="0">
                <a:solidFill>
                  <a:srgbClr val="002060"/>
                </a:solidFill>
              </a:rPr>
              <a:t> gap. </a:t>
            </a:r>
            <a:endParaRPr lang="it-IT" sz="2000" b="1" dirty="0" smtClean="0">
              <a:solidFill>
                <a:srgbClr val="002060"/>
              </a:solidFill>
            </a:endParaRPr>
          </a:p>
          <a:p>
            <a:pPr marL="0" indent="0">
              <a:spcBef>
                <a:spcPts val="300"/>
              </a:spcBef>
              <a:buNone/>
            </a:pPr>
            <a:endParaRPr lang="it-IT" sz="2000" b="1" dirty="0" smtClean="0">
              <a:solidFill>
                <a:srgbClr val="002060"/>
              </a:solidFill>
            </a:endParaRPr>
          </a:p>
          <a:p>
            <a:pPr marL="0" indent="0" algn="ctr">
              <a:spcBef>
                <a:spcPts val="300"/>
              </a:spcBef>
              <a:buNone/>
            </a:pPr>
            <a:r>
              <a:rPr lang="it-IT" sz="2400" b="1" dirty="0" smtClean="0">
                <a:solidFill>
                  <a:srgbClr val="29732D"/>
                </a:solidFill>
              </a:rPr>
              <a:t>A meno che……</a:t>
            </a:r>
            <a:endParaRPr lang="it-IT" sz="2400" b="1" dirty="0">
              <a:solidFill>
                <a:srgbClr val="29732D"/>
              </a:solidFill>
            </a:endParaRPr>
          </a:p>
          <a:p>
            <a:pPr marL="0" indent="0">
              <a:spcBef>
                <a:spcPts val="300"/>
              </a:spcBef>
              <a:buNone/>
            </a:pPr>
            <a:endParaRPr lang="it-IT" sz="1800" b="1" dirty="0">
              <a:solidFill>
                <a:srgbClr val="002060"/>
              </a:solidFill>
            </a:endParaRPr>
          </a:p>
        </p:txBody>
      </p:sp>
    </p:spTree>
    <p:extLst>
      <p:ext uri="{BB962C8B-B14F-4D97-AF65-F5344CB8AC3E}">
        <p14:creationId xmlns:p14="http://schemas.microsoft.com/office/powerpoint/2010/main" val="2364661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418654"/>
            <a:ext cx="7570177" cy="418058"/>
          </a:xfrm>
        </p:spPr>
        <p:txBody>
          <a:bodyPr/>
          <a:lstStyle/>
          <a:p>
            <a:r>
              <a:rPr lang="it-IT" dirty="0" smtClean="0"/>
              <a:t>6. Come </a:t>
            </a:r>
            <a:r>
              <a:rPr lang="it-IT" dirty="0"/>
              <a:t>vincere la </a:t>
            </a:r>
            <a:r>
              <a:rPr lang="it-IT" i="1" dirty="0"/>
              <a:t>race </a:t>
            </a:r>
            <a:r>
              <a:rPr lang="it-IT" i="1" dirty="0" err="1"/>
              <a:t>against</a:t>
            </a:r>
            <a:r>
              <a:rPr lang="it-IT" i="1" dirty="0"/>
              <a:t> the </a:t>
            </a:r>
            <a:r>
              <a:rPr lang="it-IT" i="1" dirty="0" smtClean="0"/>
              <a:t>machine</a:t>
            </a:r>
            <a:r>
              <a:rPr lang="it-IT" dirty="0" smtClean="0"/>
              <a:t>: </a:t>
            </a:r>
            <a:br>
              <a:rPr lang="it-IT" dirty="0" smtClean="0"/>
            </a:br>
            <a:r>
              <a:rPr lang="it-IT" dirty="0" smtClean="0"/>
              <a:t>variabili (b) </a:t>
            </a:r>
            <a:endParaRPr lang="it-IT" sz="2000" dirty="0"/>
          </a:p>
        </p:txBody>
      </p:sp>
      <p:sp>
        <p:nvSpPr>
          <p:cNvPr id="3" name="Segnaposto contenuto 2"/>
          <p:cNvSpPr>
            <a:spLocks noGrp="1"/>
          </p:cNvSpPr>
          <p:nvPr>
            <p:ph idx="1"/>
          </p:nvPr>
        </p:nvSpPr>
        <p:spPr>
          <a:xfrm>
            <a:off x="314191" y="1351309"/>
            <a:ext cx="7570177" cy="4525963"/>
          </a:xfrm>
        </p:spPr>
        <p:txBody>
          <a:bodyPr/>
          <a:lstStyle/>
          <a:p>
            <a:pPr marL="0" indent="0">
              <a:buNone/>
            </a:pPr>
            <a:r>
              <a:rPr lang="it-IT" sz="2000" b="1" dirty="0">
                <a:solidFill>
                  <a:srgbClr val="29732D"/>
                </a:solidFill>
              </a:rPr>
              <a:t>A meno </a:t>
            </a:r>
            <a:r>
              <a:rPr lang="it-IT" sz="2000" b="1" dirty="0" smtClean="0">
                <a:solidFill>
                  <a:srgbClr val="29732D"/>
                </a:solidFill>
              </a:rPr>
              <a:t>che si tenti di operare </a:t>
            </a:r>
            <a:r>
              <a:rPr lang="it-IT" sz="2000" b="1" dirty="0" err="1" smtClean="0">
                <a:solidFill>
                  <a:srgbClr val="29732D"/>
                </a:solidFill>
              </a:rPr>
              <a:t>innovativamente</a:t>
            </a:r>
            <a:r>
              <a:rPr lang="it-IT" sz="2000" b="1" dirty="0" smtClean="0">
                <a:solidFill>
                  <a:srgbClr val="29732D"/>
                </a:solidFill>
              </a:rPr>
              <a:t> su alcune variabili ,  </a:t>
            </a:r>
            <a:r>
              <a:rPr lang="it-IT" sz="2000" b="1" dirty="0">
                <a:solidFill>
                  <a:srgbClr val="29732D"/>
                </a:solidFill>
              </a:rPr>
              <a:t>per smentire le previsioni di un saldo occupazionale negativo:</a:t>
            </a:r>
          </a:p>
          <a:p>
            <a:pPr marL="630238" lvl="1" indent="-230188">
              <a:buNone/>
            </a:pPr>
            <a:r>
              <a:rPr lang="it-IT" sz="2000" b="1" dirty="0">
                <a:solidFill>
                  <a:srgbClr val="29732D"/>
                </a:solidFill>
              </a:rPr>
              <a:t>a</a:t>
            </a:r>
            <a:r>
              <a:rPr lang="it-IT" sz="2000" b="1" dirty="0" smtClean="0">
                <a:solidFill>
                  <a:srgbClr val="29732D"/>
                </a:solidFill>
              </a:rPr>
              <a:t>. nuovi </a:t>
            </a:r>
            <a:r>
              <a:rPr lang="it-IT" sz="2000" b="1" dirty="0">
                <a:solidFill>
                  <a:srgbClr val="29732D"/>
                </a:solidFill>
              </a:rPr>
              <a:t>mercati e nuovi prodotti che “allarghino la torta” </a:t>
            </a:r>
          </a:p>
          <a:p>
            <a:pPr marL="630238" lvl="1" indent="-230188">
              <a:buNone/>
            </a:pPr>
            <a:r>
              <a:rPr lang="it-IT" sz="2000" b="1" dirty="0">
                <a:solidFill>
                  <a:srgbClr val="29732D"/>
                </a:solidFill>
              </a:rPr>
              <a:t>b</a:t>
            </a:r>
            <a:r>
              <a:rPr lang="it-IT" sz="2000" b="1" dirty="0" smtClean="0">
                <a:solidFill>
                  <a:srgbClr val="29732D"/>
                </a:solidFill>
              </a:rPr>
              <a:t>. nascita </a:t>
            </a:r>
            <a:r>
              <a:rPr lang="it-IT" sz="2000" b="1" dirty="0">
                <a:solidFill>
                  <a:srgbClr val="29732D"/>
                </a:solidFill>
              </a:rPr>
              <a:t>nuove aziende che producano prodotti e servizi che prima non </a:t>
            </a:r>
            <a:r>
              <a:rPr lang="it-IT" sz="2000" b="1" dirty="0" smtClean="0">
                <a:solidFill>
                  <a:srgbClr val="29732D"/>
                </a:solidFill>
              </a:rPr>
              <a:t>c’erano </a:t>
            </a:r>
            <a:endParaRPr lang="it-IT" sz="2000" b="1" dirty="0">
              <a:solidFill>
                <a:srgbClr val="29732D"/>
              </a:solidFill>
            </a:endParaRPr>
          </a:p>
          <a:p>
            <a:pPr marL="630238" lvl="1" indent="-230188">
              <a:buNone/>
            </a:pPr>
            <a:r>
              <a:rPr lang="it-IT" sz="2000" b="1" dirty="0">
                <a:solidFill>
                  <a:srgbClr val="29732D"/>
                </a:solidFill>
              </a:rPr>
              <a:t>c</a:t>
            </a:r>
            <a:r>
              <a:rPr lang="it-IT" sz="2000" b="1" dirty="0" smtClean="0">
                <a:solidFill>
                  <a:srgbClr val="29732D"/>
                </a:solidFill>
              </a:rPr>
              <a:t>. sviluppo </a:t>
            </a:r>
            <a:r>
              <a:rPr lang="it-IT" sz="2000" b="1" dirty="0">
                <a:solidFill>
                  <a:srgbClr val="29732D"/>
                </a:solidFill>
              </a:rPr>
              <a:t>di nuovi sistemi tecnico-organizzativi e di nuovi lavori che assicurino maggiore produttività e maggiore valore per il </a:t>
            </a:r>
            <a:r>
              <a:rPr lang="it-IT" sz="2000" b="1" dirty="0" smtClean="0">
                <a:solidFill>
                  <a:srgbClr val="29732D"/>
                </a:solidFill>
              </a:rPr>
              <a:t>cliente </a:t>
            </a:r>
            <a:endParaRPr lang="it-IT" sz="2000" b="1" dirty="0">
              <a:solidFill>
                <a:srgbClr val="29732D"/>
              </a:solidFill>
            </a:endParaRPr>
          </a:p>
          <a:p>
            <a:pPr marL="630238" lvl="1" indent="-230188">
              <a:buNone/>
            </a:pPr>
            <a:r>
              <a:rPr lang="it-IT" sz="2000" b="1" dirty="0">
                <a:solidFill>
                  <a:srgbClr val="29732D"/>
                </a:solidFill>
              </a:rPr>
              <a:t>d</a:t>
            </a:r>
            <a:r>
              <a:rPr lang="it-IT" sz="2000" b="1" dirty="0" smtClean="0">
                <a:solidFill>
                  <a:srgbClr val="29732D"/>
                </a:solidFill>
              </a:rPr>
              <a:t>. sistemi efficaci per </a:t>
            </a:r>
            <a:r>
              <a:rPr lang="it-IT" sz="2000" b="1" dirty="0">
                <a:solidFill>
                  <a:srgbClr val="29732D"/>
                </a:solidFill>
              </a:rPr>
              <a:t>l’ orientamento, </a:t>
            </a:r>
            <a:r>
              <a:rPr lang="it-IT" sz="2000" b="1" dirty="0" err="1">
                <a:solidFill>
                  <a:srgbClr val="29732D"/>
                </a:solidFill>
              </a:rPr>
              <a:t>retraining</a:t>
            </a:r>
            <a:r>
              <a:rPr lang="it-IT" sz="2000" b="1" dirty="0">
                <a:solidFill>
                  <a:srgbClr val="29732D"/>
                </a:solidFill>
              </a:rPr>
              <a:t> e ricollocazione di chi ha perso o rischia di perdere il lavoro </a:t>
            </a:r>
          </a:p>
          <a:p>
            <a:pPr marL="630238" lvl="1" indent="-230188">
              <a:buNone/>
            </a:pPr>
            <a:r>
              <a:rPr lang="it-IT" sz="2000" b="1" dirty="0">
                <a:solidFill>
                  <a:srgbClr val="29732D"/>
                </a:solidFill>
              </a:rPr>
              <a:t>e</a:t>
            </a:r>
            <a:r>
              <a:rPr lang="it-IT" sz="2000" b="1" dirty="0" smtClean="0">
                <a:solidFill>
                  <a:srgbClr val="29732D"/>
                </a:solidFill>
              </a:rPr>
              <a:t>. sistemi </a:t>
            </a:r>
            <a:r>
              <a:rPr lang="it-IT" sz="2000" b="1" dirty="0">
                <a:solidFill>
                  <a:srgbClr val="29732D"/>
                </a:solidFill>
              </a:rPr>
              <a:t>di formazione e istruzione dei giovani, innovativi nel che cosa e nel come</a:t>
            </a:r>
          </a:p>
          <a:p>
            <a:pPr marL="630238" lvl="1" indent="-230188">
              <a:buNone/>
            </a:pPr>
            <a:r>
              <a:rPr lang="it-IT" sz="2000" b="1" dirty="0">
                <a:solidFill>
                  <a:srgbClr val="29732D"/>
                </a:solidFill>
              </a:rPr>
              <a:t>f</a:t>
            </a:r>
            <a:r>
              <a:rPr lang="it-IT" sz="2000" b="1" dirty="0" smtClean="0">
                <a:solidFill>
                  <a:srgbClr val="29732D"/>
                </a:solidFill>
              </a:rPr>
              <a:t>. formazione </a:t>
            </a:r>
            <a:r>
              <a:rPr lang="it-IT" sz="2000" b="1" dirty="0">
                <a:solidFill>
                  <a:srgbClr val="29732D"/>
                </a:solidFill>
              </a:rPr>
              <a:t>continua per tutti</a:t>
            </a:r>
          </a:p>
          <a:p>
            <a:pPr marL="0" indent="0">
              <a:buNone/>
            </a:pPr>
            <a:endParaRPr lang="it-IT" b="1" dirty="0">
              <a:solidFill>
                <a:srgbClr val="002060"/>
              </a:solidFill>
            </a:endParaRPr>
          </a:p>
        </p:txBody>
      </p:sp>
    </p:spTree>
    <p:extLst>
      <p:ext uri="{BB962C8B-B14F-4D97-AF65-F5344CB8AC3E}">
        <p14:creationId xmlns:p14="http://schemas.microsoft.com/office/powerpoint/2010/main" val="3470045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2183" y="418654"/>
            <a:ext cx="7642185" cy="418058"/>
          </a:xfrm>
        </p:spPr>
        <p:txBody>
          <a:bodyPr/>
          <a:lstStyle/>
          <a:p>
            <a:r>
              <a:rPr lang="en-US" dirty="0" smtClean="0"/>
              <a:t>6. Come </a:t>
            </a:r>
            <a:r>
              <a:rPr lang="en-US" dirty="0" err="1"/>
              <a:t>vincere</a:t>
            </a:r>
            <a:r>
              <a:rPr lang="en-US" dirty="0"/>
              <a:t> la </a:t>
            </a:r>
            <a:r>
              <a:rPr lang="en-US" i="1" dirty="0"/>
              <a:t>race against the </a:t>
            </a:r>
            <a:r>
              <a:rPr lang="en-US" i="1" dirty="0" smtClean="0"/>
              <a:t>machine</a:t>
            </a:r>
            <a:r>
              <a:rPr lang="it-IT" dirty="0" smtClean="0"/>
              <a:t>: </a:t>
            </a:r>
            <a:br>
              <a:rPr lang="it-IT" dirty="0" smtClean="0"/>
            </a:br>
            <a:r>
              <a:rPr lang="it-IT" dirty="0" smtClean="0"/>
              <a:t>politiche pubbliche (c) </a:t>
            </a:r>
            <a:endParaRPr lang="it-IT" sz="2800" dirty="0"/>
          </a:p>
        </p:txBody>
      </p:sp>
      <p:sp>
        <p:nvSpPr>
          <p:cNvPr id="3" name="Segnaposto contenuto 2"/>
          <p:cNvSpPr>
            <a:spLocks noGrp="1"/>
          </p:cNvSpPr>
          <p:nvPr>
            <p:ph idx="1"/>
          </p:nvPr>
        </p:nvSpPr>
        <p:spPr>
          <a:xfrm>
            <a:off x="314191" y="1423317"/>
            <a:ext cx="7570177" cy="4525963"/>
          </a:xfrm>
        </p:spPr>
        <p:txBody>
          <a:bodyPr/>
          <a:lstStyle/>
          <a:p>
            <a:pPr marL="457200" indent="-457200">
              <a:buAutoNum type="arabicPeriod"/>
            </a:pPr>
            <a:r>
              <a:rPr lang="it-IT" sz="2000" b="1" dirty="0" smtClean="0">
                <a:solidFill>
                  <a:srgbClr val="002060"/>
                </a:solidFill>
              </a:rPr>
              <a:t>Politiche </a:t>
            </a:r>
            <a:r>
              <a:rPr lang="it-IT" sz="2000" b="1" dirty="0">
                <a:solidFill>
                  <a:srgbClr val="002060"/>
                </a:solidFill>
              </a:rPr>
              <a:t>industriali di sostegno </a:t>
            </a:r>
            <a:r>
              <a:rPr lang="it-IT" sz="2000" b="1" dirty="0" smtClean="0">
                <a:solidFill>
                  <a:srgbClr val="002060"/>
                </a:solidFill>
              </a:rPr>
              <a:t>alle imprese </a:t>
            </a:r>
          </a:p>
          <a:p>
            <a:pPr marL="457200" indent="-457200">
              <a:buAutoNum type="arabicPeriod"/>
            </a:pPr>
            <a:endParaRPr lang="it-IT" sz="2000" b="1" dirty="0">
              <a:solidFill>
                <a:srgbClr val="002060"/>
              </a:solidFill>
            </a:endParaRPr>
          </a:p>
          <a:p>
            <a:pPr marL="0" indent="0">
              <a:buNone/>
            </a:pPr>
            <a:r>
              <a:rPr lang="it-IT" sz="2000" b="1" dirty="0" smtClean="0">
                <a:solidFill>
                  <a:srgbClr val="002060"/>
                </a:solidFill>
              </a:rPr>
              <a:t>2. Attivazione </a:t>
            </a:r>
            <a:r>
              <a:rPr lang="it-IT" sz="2000" b="1" dirty="0">
                <a:solidFill>
                  <a:srgbClr val="002060"/>
                </a:solidFill>
              </a:rPr>
              <a:t>di cantieri di progettazione di nuovi sistemi tecnico-organizzativi e di nuovi </a:t>
            </a:r>
            <a:r>
              <a:rPr lang="it-IT" sz="2000" b="1" dirty="0" smtClean="0">
                <a:solidFill>
                  <a:srgbClr val="002060"/>
                </a:solidFill>
              </a:rPr>
              <a:t>lavori </a:t>
            </a:r>
          </a:p>
          <a:p>
            <a:pPr marL="0" indent="0">
              <a:buNone/>
            </a:pPr>
            <a:endParaRPr lang="it-IT" sz="2000" b="1" dirty="0">
              <a:solidFill>
                <a:srgbClr val="002060"/>
              </a:solidFill>
            </a:endParaRPr>
          </a:p>
          <a:p>
            <a:pPr marL="0" indent="0">
              <a:buNone/>
            </a:pPr>
            <a:r>
              <a:rPr lang="it-IT" sz="2000" b="1" dirty="0">
                <a:solidFill>
                  <a:srgbClr val="002060"/>
                </a:solidFill>
              </a:rPr>
              <a:t>3. Investimenti massicci nella istruzione e </a:t>
            </a:r>
            <a:r>
              <a:rPr lang="it-IT" sz="2000" b="1" dirty="0" smtClean="0">
                <a:solidFill>
                  <a:srgbClr val="002060"/>
                </a:solidFill>
              </a:rPr>
              <a:t>formazione </a:t>
            </a:r>
          </a:p>
          <a:p>
            <a:pPr marL="0" indent="0">
              <a:buNone/>
            </a:pPr>
            <a:endParaRPr lang="it-IT" sz="2000" b="1" dirty="0" smtClean="0">
              <a:solidFill>
                <a:srgbClr val="002060"/>
              </a:solidFill>
            </a:endParaRPr>
          </a:p>
          <a:p>
            <a:pPr marL="0" indent="0">
              <a:buNone/>
            </a:pPr>
            <a:r>
              <a:rPr lang="it-IT" sz="2000" b="1" dirty="0" smtClean="0">
                <a:solidFill>
                  <a:srgbClr val="002060"/>
                </a:solidFill>
              </a:rPr>
              <a:t>4</a:t>
            </a:r>
            <a:r>
              <a:rPr lang="it-IT" sz="2000" b="1" dirty="0">
                <a:solidFill>
                  <a:srgbClr val="002060"/>
                </a:solidFill>
              </a:rPr>
              <a:t>. Politiche di riqualificazione di chi ha perso il </a:t>
            </a:r>
            <a:r>
              <a:rPr lang="it-IT" sz="2000" b="1" dirty="0" smtClean="0">
                <a:solidFill>
                  <a:srgbClr val="002060"/>
                </a:solidFill>
              </a:rPr>
              <a:t>lavoro </a:t>
            </a:r>
            <a:endParaRPr lang="it-IT" sz="2000" b="1" dirty="0">
              <a:solidFill>
                <a:srgbClr val="002060"/>
              </a:solidFill>
            </a:endParaRPr>
          </a:p>
          <a:p>
            <a:pPr marL="0" indent="0">
              <a:buNone/>
            </a:pPr>
            <a:endParaRPr lang="it-IT" sz="2000" b="1" dirty="0">
              <a:solidFill>
                <a:srgbClr val="002060"/>
              </a:solidFill>
            </a:endParaRPr>
          </a:p>
          <a:p>
            <a:pPr marL="0" indent="0">
              <a:buNone/>
            </a:pPr>
            <a:r>
              <a:rPr lang="it-IT" sz="2000" b="1" dirty="0">
                <a:solidFill>
                  <a:srgbClr val="002060"/>
                </a:solidFill>
              </a:rPr>
              <a:t>5. </a:t>
            </a:r>
            <a:r>
              <a:rPr lang="it-IT" sz="2000" b="1" dirty="0" smtClean="0">
                <a:solidFill>
                  <a:srgbClr val="002060"/>
                </a:solidFill>
              </a:rPr>
              <a:t>Piani </a:t>
            </a:r>
            <a:r>
              <a:rPr lang="it-IT" sz="2000" b="1" dirty="0">
                <a:solidFill>
                  <a:srgbClr val="002060"/>
                </a:solidFill>
              </a:rPr>
              <a:t>sociali di sostegno a chi il lavoro non può più temporaneamente o definitivamente </a:t>
            </a:r>
            <a:r>
              <a:rPr lang="it-IT" sz="2000" b="1" dirty="0" smtClean="0">
                <a:solidFill>
                  <a:srgbClr val="002060"/>
                </a:solidFill>
              </a:rPr>
              <a:t>trovarlo </a:t>
            </a:r>
          </a:p>
          <a:p>
            <a:pPr marL="0" indent="0">
              <a:buNone/>
            </a:pPr>
            <a:endParaRPr lang="it-IT" sz="2000" b="1" dirty="0">
              <a:solidFill>
                <a:srgbClr val="002060"/>
              </a:solidFill>
            </a:endParaRPr>
          </a:p>
          <a:p>
            <a:pPr marL="0" indent="0">
              <a:buNone/>
            </a:pPr>
            <a:r>
              <a:rPr lang="it-IT" sz="2000" b="1" dirty="0">
                <a:solidFill>
                  <a:srgbClr val="002060"/>
                </a:solidFill>
              </a:rPr>
              <a:t>6. Defiscalizzazione del lavoro, cominciando dal lavoro </a:t>
            </a:r>
            <a:r>
              <a:rPr lang="it-IT" sz="2000" b="1" dirty="0" smtClean="0">
                <a:solidFill>
                  <a:srgbClr val="002060"/>
                </a:solidFill>
              </a:rPr>
              <a:t>giovanile </a:t>
            </a:r>
            <a:endParaRPr lang="it-IT" sz="2000" dirty="0">
              <a:solidFill>
                <a:srgbClr val="002060"/>
              </a:solidFill>
            </a:endParaRPr>
          </a:p>
        </p:txBody>
      </p:sp>
    </p:spTree>
    <p:extLst>
      <p:ext uri="{BB962C8B-B14F-4D97-AF65-F5344CB8AC3E}">
        <p14:creationId xmlns:p14="http://schemas.microsoft.com/office/powerpoint/2010/main" val="783413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olo 1"/>
          <p:cNvSpPr>
            <a:spLocks noGrp="1"/>
          </p:cNvSpPr>
          <p:nvPr>
            <p:ph type="ctrTitle" idx="4294967295"/>
          </p:nvPr>
        </p:nvSpPr>
        <p:spPr>
          <a:xfrm>
            <a:off x="251520" y="260648"/>
            <a:ext cx="6768752" cy="792088"/>
          </a:xfrm>
        </p:spPr>
        <p:txBody>
          <a:bodyPr/>
          <a:lstStyle/>
          <a:p>
            <a:pPr algn="l" eaLnBrk="1" hangingPunct="1"/>
            <a:r>
              <a:rPr lang="it-IT" altLang="it-IT" sz="2400" b="1" dirty="0" smtClean="0">
                <a:solidFill>
                  <a:srgbClr val="29732D"/>
                </a:solidFill>
              </a:rPr>
              <a:t>Tre, non una sola, sono le risorse dell’Industria 4.0:</a:t>
            </a:r>
            <a:br>
              <a:rPr lang="it-IT" altLang="it-IT" sz="2400" b="1" dirty="0" smtClean="0">
                <a:solidFill>
                  <a:srgbClr val="29732D"/>
                </a:solidFill>
              </a:rPr>
            </a:br>
            <a:r>
              <a:rPr lang="it-IT" altLang="it-IT" sz="2400" b="1" dirty="0" smtClean="0">
                <a:solidFill>
                  <a:srgbClr val="29732D"/>
                </a:solidFill>
              </a:rPr>
              <a:t>tecnologie, organizzazione, lavoro</a:t>
            </a:r>
            <a:endParaRPr lang="it-IT" altLang="it-IT" sz="2400" b="1" i="1" dirty="0" smtClean="0">
              <a:solidFill>
                <a:srgbClr val="29732D"/>
              </a:solidFill>
            </a:endParaRPr>
          </a:p>
        </p:txBody>
      </p:sp>
      <p:sp>
        <p:nvSpPr>
          <p:cNvPr id="68611" name="Sottotitolo 2"/>
          <p:cNvSpPr>
            <a:spLocks noGrp="1"/>
          </p:cNvSpPr>
          <p:nvPr>
            <p:ph type="subTitle" idx="4294967295"/>
          </p:nvPr>
        </p:nvSpPr>
        <p:spPr>
          <a:xfrm>
            <a:off x="252048" y="1340768"/>
            <a:ext cx="7775331" cy="5040313"/>
          </a:xfrm>
        </p:spPr>
        <p:txBody>
          <a:bodyPr/>
          <a:lstStyle/>
          <a:p>
            <a:pPr eaLnBrk="1" hangingPunct="1">
              <a:lnSpc>
                <a:spcPct val="85000"/>
              </a:lnSpc>
              <a:spcBef>
                <a:spcPct val="70000"/>
              </a:spcBef>
              <a:buClr>
                <a:srgbClr val="1F0AA0"/>
              </a:buClr>
              <a:buFont typeface="Arial" panose="020B0604020202020204" pitchFamily="34" charset="0"/>
              <a:buChar char="•"/>
            </a:pPr>
            <a:endParaRPr lang="it-IT" altLang="it-IT" b="1" dirty="0" smtClean="0">
              <a:solidFill>
                <a:srgbClr val="29732D"/>
              </a:solidFill>
            </a:endParaRPr>
          </a:p>
          <a:p>
            <a:pPr eaLnBrk="1" hangingPunct="1">
              <a:lnSpc>
                <a:spcPct val="85000"/>
              </a:lnSpc>
              <a:spcBef>
                <a:spcPct val="70000"/>
              </a:spcBef>
              <a:buClr>
                <a:srgbClr val="1F0AA0"/>
              </a:buClr>
              <a:buFont typeface="Arial" panose="020B0604020202020204" pitchFamily="34" charset="0"/>
              <a:buChar char="•"/>
            </a:pPr>
            <a:endParaRPr lang="it-IT" altLang="it-IT" b="1" dirty="0">
              <a:solidFill>
                <a:srgbClr val="29732D"/>
              </a:solidFill>
            </a:endParaRPr>
          </a:p>
          <a:p>
            <a:pPr eaLnBrk="1" hangingPunct="1">
              <a:lnSpc>
                <a:spcPct val="85000"/>
              </a:lnSpc>
              <a:spcBef>
                <a:spcPct val="70000"/>
              </a:spcBef>
              <a:buClr>
                <a:srgbClr val="1F0AA0"/>
              </a:buClr>
              <a:buFont typeface="Arial" panose="020B0604020202020204" pitchFamily="34" charset="0"/>
              <a:buChar char="•"/>
            </a:pPr>
            <a:r>
              <a:rPr lang="it-IT" altLang="it-IT" sz="2000" b="1" dirty="0" smtClean="0">
                <a:solidFill>
                  <a:srgbClr val="29732D"/>
                </a:solidFill>
              </a:rPr>
              <a:t>Tecnologie </a:t>
            </a:r>
            <a:r>
              <a:rPr lang="it-IT" altLang="it-IT" sz="2000" b="1" dirty="0">
                <a:solidFill>
                  <a:srgbClr val="29732D"/>
                </a:solidFill>
              </a:rPr>
              <a:t>digitali </a:t>
            </a:r>
            <a:r>
              <a:rPr lang="it-IT" altLang="it-IT" sz="2000" b="1" dirty="0" smtClean="0">
                <a:solidFill>
                  <a:srgbClr val="29732D"/>
                </a:solidFill>
              </a:rPr>
              <a:t>abilitanti, si ma…. </a:t>
            </a:r>
            <a:endParaRPr lang="it-IT" altLang="it-IT" sz="2000" b="1" dirty="0">
              <a:solidFill>
                <a:srgbClr val="29732D"/>
              </a:solidFill>
            </a:endParaRPr>
          </a:p>
          <a:p>
            <a:pPr eaLnBrk="1" hangingPunct="1">
              <a:lnSpc>
                <a:spcPct val="85000"/>
              </a:lnSpc>
              <a:spcBef>
                <a:spcPct val="70000"/>
              </a:spcBef>
              <a:buClr>
                <a:srgbClr val="1F0AA0"/>
              </a:buClr>
              <a:buFont typeface="Arial" panose="020B0604020202020204" pitchFamily="34" charset="0"/>
              <a:buChar char="•"/>
            </a:pPr>
            <a:endParaRPr lang="it-IT" altLang="it-IT" sz="2000" b="1" dirty="0">
              <a:solidFill>
                <a:srgbClr val="29732D"/>
              </a:solidFill>
            </a:endParaRPr>
          </a:p>
          <a:p>
            <a:pPr eaLnBrk="1" hangingPunct="1">
              <a:lnSpc>
                <a:spcPct val="85000"/>
              </a:lnSpc>
              <a:spcBef>
                <a:spcPct val="70000"/>
              </a:spcBef>
              <a:buClr>
                <a:srgbClr val="1F0AA0"/>
              </a:buClr>
              <a:buFont typeface="Arial" panose="020B0604020202020204" pitchFamily="34" charset="0"/>
              <a:buChar char="•"/>
            </a:pPr>
            <a:r>
              <a:rPr lang="it-IT" altLang="it-IT" sz="2000" b="1" dirty="0" smtClean="0">
                <a:solidFill>
                  <a:srgbClr val="29732D"/>
                </a:solidFill>
              </a:rPr>
              <a:t>Le innovazioni </a:t>
            </a:r>
            <a:r>
              <a:rPr lang="it-IT" altLang="it-IT" sz="2000" b="1" dirty="0">
                <a:solidFill>
                  <a:srgbClr val="29732D"/>
                </a:solidFill>
              </a:rPr>
              <a:t>a 360</a:t>
            </a:r>
            <a:r>
              <a:rPr lang="it-IT" altLang="it-IT" sz="2000" b="1" dirty="0" smtClean="0">
                <a:solidFill>
                  <a:srgbClr val="29732D"/>
                </a:solidFill>
              </a:rPr>
              <a:t>° includono tecnologia</a:t>
            </a:r>
            <a:r>
              <a:rPr lang="it-IT" altLang="it-IT" sz="2000" b="1" dirty="0">
                <a:solidFill>
                  <a:srgbClr val="29732D"/>
                </a:solidFill>
              </a:rPr>
              <a:t>, organizzazione, lavoro </a:t>
            </a:r>
          </a:p>
          <a:p>
            <a:pPr eaLnBrk="1" hangingPunct="1">
              <a:lnSpc>
                <a:spcPct val="85000"/>
              </a:lnSpc>
              <a:spcBef>
                <a:spcPct val="70000"/>
              </a:spcBef>
              <a:buClr>
                <a:srgbClr val="1F0AA0"/>
              </a:buClr>
              <a:buFont typeface="Arial" panose="020B0604020202020204" pitchFamily="34" charset="0"/>
              <a:buChar char="•"/>
            </a:pPr>
            <a:endParaRPr lang="it-IT" altLang="it-IT" sz="2000" b="1" dirty="0">
              <a:solidFill>
                <a:srgbClr val="29732D"/>
              </a:solidFill>
            </a:endParaRPr>
          </a:p>
          <a:p>
            <a:pPr eaLnBrk="1" hangingPunct="1">
              <a:lnSpc>
                <a:spcPct val="85000"/>
              </a:lnSpc>
              <a:spcBef>
                <a:spcPct val="70000"/>
              </a:spcBef>
              <a:buClr>
                <a:srgbClr val="1F0AA0"/>
              </a:buClr>
              <a:buFont typeface="Arial" panose="020B0604020202020204" pitchFamily="34" charset="0"/>
              <a:buChar char="•"/>
            </a:pPr>
            <a:r>
              <a:rPr lang="it-IT" altLang="it-IT" sz="2000" b="1" dirty="0">
                <a:solidFill>
                  <a:srgbClr val="29732D"/>
                </a:solidFill>
              </a:rPr>
              <a:t>Pessimisti: </a:t>
            </a:r>
            <a:r>
              <a:rPr lang="it-IT" altLang="it-IT" sz="2000" b="1" dirty="0" err="1">
                <a:solidFill>
                  <a:srgbClr val="29732D"/>
                </a:solidFill>
              </a:rPr>
              <a:t>robocalipse</a:t>
            </a:r>
            <a:r>
              <a:rPr lang="it-IT" altLang="it-IT" sz="2000" b="1" dirty="0">
                <a:solidFill>
                  <a:srgbClr val="29732D"/>
                </a:solidFill>
              </a:rPr>
              <a:t> </a:t>
            </a:r>
            <a:r>
              <a:rPr lang="it-IT" altLang="it-IT" sz="2000" b="1" dirty="0" err="1">
                <a:solidFill>
                  <a:srgbClr val="29732D"/>
                </a:solidFill>
              </a:rPr>
              <a:t>now</a:t>
            </a:r>
            <a:r>
              <a:rPr lang="it-IT" altLang="it-IT" sz="2000" b="1" dirty="0" smtClean="0">
                <a:solidFill>
                  <a:srgbClr val="29732D"/>
                </a:solidFill>
              </a:rPr>
              <a:t>; </a:t>
            </a:r>
            <a:r>
              <a:rPr lang="it-IT" altLang="it-IT" sz="2000" b="1" dirty="0" err="1" smtClean="0">
                <a:solidFill>
                  <a:srgbClr val="29732D"/>
                </a:solidFill>
              </a:rPr>
              <a:t>jobless</a:t>
            </a:r>
            <a:r>
              <a:rPr lang="it-IT" altLang="it-IT" sz="2000" b="1" dirty="0" smtClean="0">
                <a:solidFill>
                  <a:srgbClr val="29732D"/>
                </a:solidFill>
              </a:rPr>
              <a:t> society </a:t>
            </a:r>
            <a:endParaRPr lang="it-IT" altLang="it-IT" sz="2000" b="1" dirty="0">
              <a:solidFill>
                <a:srgbClr val="29732D"/>
              </a:solidFill>
            </a:endParaRPr>
          </a:p>
          <a:p>
            <a:pPr eaLnBrk="1" hangingPunct="1">
              <a:lnSpc>
                <a:spcPct val="85000"/>
              </a:lnSpc>
              <a:spcBef>
                <a:spcPct val="70000"/>
              </a:spcBef>
              <a:buClr>
                <a:srgbClr val="1F0AA0"/>
              </a:buClr>
              <a:buFont typeface="Arial" panose="020B0604020202020204" pitchFamily="34" charset="0"/>
              <a:buChar char="•"/>
            </a:pPr>
            <a:endParaRPr lang="it-IT" altLang="it-IT" sz="2000" b="1" dirty="0">
              <a:solidFill>
                <a:srgbClr val="29732D"/>
              </a:solidFill>
            </a:endParaRPr>
          </a:p>
          <a:p>
            <a:pPr eaLnBrk="1" hangingPunct="1">
              <a:lnSpc>
                <a:spcPct val="85000"/>
              </a:lnSpc>
              <a:spcBef>
                <a:spcPct val="70000"/>
              </a:spcBef>
              <a:buClr>
                <a:srgbClr val="1F0AA0"/>
              </a:buClr>
              <a:buFont typeface="Arial" panose="020B0604020202020204" pitchFamily="34" charset="0"/>
              <a:buChar char="•"/>
            </a:pPr>
            <a:r>
              <a:rPr lang="it-IT" altLang="it-IT" sz="2000" b="1" dirty="0">
                <a:solidFill>
                  <a:srgbClr val="29732D"/>
                </a:solidFill>
              </a:rPr>
              <a:t>Ottimisti: la «distruzione creatrice farà nascere nuove imprese e nuovi lavori </a:t>
            </a:r>
            <a:endParaRPr lang="it-IT" altLang="it-IT" sz="2000" b="1" dirty="0" smtClean="0">
              <a:solidFill>
                <a:schemeClr val="tx2"/>
              </a:solidFill>
            </a:endParaRPr>
          </a:p>
        </p:txBody>
      </p:sp>
    </p:spTree>
    <p:extLst>
      <p:ext uri="{BB962C8B-B14F-4D97-AF65-F5344CB8AC3E}">
        <p14:creationId xmlns:p14="http://schemas.microsoft.com/office/powerpoint/2010/main" val="2139315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1" y="404664"/>
            <a:ext cx="6840760" cy="418058"/>
          </a:xfrm>
        </p:spPr>
        <p:txBody>
          <a:bodyPr/>
          <a:lstStyle/>
          <a:p>
            <a:r>
              <a:rPr lang="it-IT" dirty="0" smtClean="0"/>
              <a:t>8. Quattro approcci </a:t>
            </a:r>
            <a:r>
              <a:rPr lang="it-IT" dirty="0"/>
              <a:t>e metodologie di progettazione di sistemi </a:t>
            </a:r>
            <a:r>
              <a:rPr lang="it-IT" dirty="0" smtClean="0"/>
              <a:t>socio-tecnici 4.0</a:t>
            </a:r>
            <a:endParaRPr lang="it-IT" dirty="0"/>
          </a:p>
        </p:txBody>
      </p:sp>
      <p:sp>
        <p:nvSpPr>
          <p:cNvPr id="3" name="Segnaposto contenuto 2"/>
          <p:cNvSpPr>
            <a:spLocks noGrp="1"/>
          </p:cNvSpPr>
          <p:nvPr>
            <p:ph idx="1"/>
          </p:nvPr>
        </p:nvSpPr>
        <p:spPr>
          <a:xfrm>
            <a:off x="314191" y="1207293"/>
            <a:ext cx="7570177" cy="4525963"/>
          </a:xfrm>
        </p:spPr>
        <p:txBody>
          <a:bodyPr/>
          <a:lstStyle/>
          <a:p>
            <a:pPr>
              <a:buAutoNum type="alphaLcParenR"/>
            </a:pPr>
            <a:endParaRPr lang="it-IT" sz="2000" b="1" dirty="0" smtClean="0">
              <a:solidFill>
                <a:srgbClr val="29732D"/>
              </a:solidFill>
            </a:endParaRPr>
          </a:p>
          <a:p>
            <a:pPr>
              <a:buFont typeface="Arial" charset="0"/>
              <a:buAutoNum type="alphaLcParenR"/>
            </a:pPr>
            <a:r>
              <a:rPr lang="it-IT" sz="2000" b="1" dirty="0" smtClean="0">
                <a:solidFill>
                  <a:srgbClr val="29732D"/>
                </a:solidFill>
              </a:rPr>
              <a:t>L</a:t>
            </a:r>
            <a:r>
              <a:rPr lang="it-IT" sz="2000" b="1" dirty="0">
                <a:solidFill>
                  <a:srgbClr val="29732D"/>
                </a:solidFill>
              </a:rPr>
              <a:t>’“approccio processuale nazionale</a:t>
            </a:r>
            <a:r>
              <a:rPr lang="it-IT" sz="2000" b="1" dirty="0">
                <a:solidFill>
                  <a:srgbClr val="7030A0"/>
                </a:solidFill>
              </a:rPr>
              <a:t>” </a:t>
            </a:r>
            <a:r>
              <a:rPr lang="it-IT" sz="2000" b="1" dirty="0">
                <a:solidFill>
                  <a:srgbClr val="002060"/>
                </a:solidFill>
              </a:rPr>
              <a:t>basato su programmi nazionali concepiti e promossi centralmente e realizzati localmente </a:t>
            </a:r>
            <a:endParaRPr lang="it-IT" sz="2000" b="1" dirty="0" smtClean="0">
              <a:solidFill>
                <a:srgbClr val="002060"/>
              </a:solidFill>
            </a:endParaRPr>
          </a:p>
          <a:p>
            <a:pPr>
              <a:buFont typeface="Arial" charset="0"/>
              <a:buAutoNum type="alphaLcParenR"/>
            </a:pPr>
            <a:r>
              <a:rPr lang="it-IT" sz="2000" b="1" dirty="0" smtClean="0">
                <a:solidFill>
                  <a:srgbClr val="29732D"/>
                </a:solidFill>
              </a:rPr>
              <a:t>Pianificazione </a:t>
            </a:r>
            <a:r>
              <a:rPr lang="it-IT" sz="2000" b="1" dirty="0">
                <a:solidFill>
                  <a:srgbClr val="29732D"/>
                </a:solidFill>
              </a:rPr>
              <a:t>strategica territoriale </a:t>
            </a:r>
            <a:endParaRPr lang="it-IT" sz="2000" b="1" dirty="0" smtClean="0">
              <a:solidFill>
                <a:srgbClr val="002060"/>
              </a:solidFill>
            </a:endParaRPr>
          </a:p>
          <a:p>
            <a:pPr>
              <a:buFont typeface="Arial" charset="0"/>
              <a:buAutoNum type="alphaLcParenR"/>
            </a:pPr>
            <a:r>
              <a:rPr lang="it-IT" sz="2000" b="1" dirty="0" smtClean="0">
                <a:solidFill>
                  <a:srgbClr val="29732D"/>
                </a:solidFill>
              </a:rPr>
              <a:t>Progettazione </a:t>
            </a:r>
            <a:r>
              <a:rPr lang="it-IT" sz="2000" b="1" dirty="0" smtClean="0">
                <a:solidFill>
                  <a:srgbClr val="29732D"/>
                </a:solidFill>
              </a:rPr>
              <a:t>e </a:t>
            </a:r>
            <a:r>
              <a:rPr lang="it-IT" sz="2000" b="1" dirty="0">
                <a:solidFill>
                  <a:srgbClr val="29732D"/>
                </a:solidFill>
              </a:rPr>
              <a:t>sviluppo di reti di </a:t>
            </a:r>
            <a:r>
              <a:rPr lang="it-IT" sz="2000" b="1" dirty="0" smtClean="0">
                <a:solidFill>
                  <a:srgbClr val="29732D"/>
                </a:solidFill>
              </a:rPr>
              <a:t>organizzazioni</a:t>
            </a:r>
          </a:p>
          <a:p>
            <a:pPr>
              <a:buFont typeface="Arial" charset="0"/>
              <a:buAutoNum type="alphaLcParenR"/>
            </a:pPr>
            <a:r>
              <a:rPr lang="it-IT" sz="2000" b="1" dirty="0">
                <a:solidFill>
                  <a:srgbClr val="29732D"/>
                </a:solidFill>
              </a:rPr>
              <a:t>Gestione del cambiamento tecnologico-organizzativo, professionale e culturale di una singola impresa o amministrazione. </a:t>
            </a:r>
          </a:p>
          <a:p>
            <a:pPr marL="0" indent="0">
              <a:buNone/>
            </a:pPr>
            <a:r>
              <a:rPr lang="it-IT" sz="2000" b="1" dirty="0" smtClean="0">
                <a:solidFill>
                  <a:srgbClr val="29732D"/>
                </a:solidFill>
              </a:rPr>
              <a:t> </a:t>
            </a:r>
          </a:p>
          <a:p>
            <a:pPr marL="0" indent="0">
              <a:buNone/>
            </a:pPr>
            <a:endParaRPr lang="it-IT" sz="2000" b="1" dirty="0" smtClean="0">
              <a:solidFill>
                <a:srgbClr val="29732D"/>
              </a:solidFill>
            </a:endParaRPr>
          </a:p>
          <a:p>
            <a:pPr marL="0" indent="0">
              <a:buNone/>
            </a:pPr>
            <a:endParaRPr lang="it-IT" sz="2000" b="1" dirty="0">
              <a:solidFill>
                <a:srgbClr val="29732D"/>
              </a:solidFill>
            </a:endParaRPr>
          </a:p>
          <a:p>
            <a:pPr marL="0" indent="0">
              <a:buNone/>
            </a:pPr>
            <a:endParaRPr lang="it-IT" sz="2000" b="1" dirty="0" smtClean="0">
              <a:solidFill>
                <a:srgbClr val="002060"/>
              </a:solidFill>
            </a:endParaRPr>
          </a:p>
          <a:p>
            <a:pPr marL="0" indent="0">
              <a:buNone/>
            </a:pPr>
            <a:endParaRPr lang="it-IT" sz="2000" b="1" dirty="0">
              <a:solidFill>
                <a:srgbClr val="7030A0"/>
              </a:solidFill>
            </a:endParaRPr>
          </a:p>
          <a:p>
            <a:pPr marL="0" indent="0">
              <a:buNone/>
            </a:pPr>
            <a:r>
              <a:rPr lang="it-IT" sz="2000" b="1" dirty="0" smtClean="0">
                <a:solidFill>
                  <a:srgbClr val="7030A0"/>
                </a:solidFill>
              </a:rPr>
              <a:t> </a:t>
            </a:r>
            <a:endParaRPr lang="it-IT" sz="2000" b="1" dirty="0">
              <a:solidFill>
                <a:srgbClr val="7030A0"/>
              </a:solidFill>
            </a:endParaRPr>
          </a:p>
        </p:txBody>
      </p:sp>
    </p:spTree>
    <p:extLst>
      <p:ext uri="{BB962C8B-B14F-4D97-AF65-F5344CB8AC3E}">
        <p14:creationId xmlns:p14="http://schemas.microsoft.com/office/powerpoint/2010/main" val="2887530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000" dirty="0" smtClean="0"/>
              <a:t>9. L’isomorfismo delle Pubbliche Amministrazioni 4.0:</a:t>
            </a:r>
            <a:br>
              <a:rPr lang="it-IT" sz="2000" dirty="0" smtClean="0"/>
            </a:br>
            <a:r>
              <a:rPr lang="it-IT" sz="2000" dirty="0" err="1" smtClean="0"/>
              <a:t>integration</a:t>
            </a:r>
            <a:r>
              <a:rPr lang="it-IT" sz="2000" dirty="0" smtClean="0"/>
              <a:t> of </a:t>
            </a:r>
            <a:r>
              <a:rPr lang="it-IT" sz="2000" dirty="0" err="1" smtClean="0"/>
              <a:t>governance</a:t>
            </a:r>
            <a:r>
              <a:rPr lang="it-IT" sz="2000" dirty="0" smtClean="0"/>
              <a:t>, public management, </a:t>
            </a:r>
            <a:r>
              <a:rPr lang="it-IT" sz="2000" dirty="0" err="1" smtClean="0"/>
              <a:t>sociotechnical</a:t>
            </a:r>
            <a:r>
              <a:rPr lang="it-IT" sz="2000" dirty="0" smtClean="0"/>
              <a:t> </a:t>
            </a:r>
            <a:br>
              <a:rPr lang="it-IT" sz="2000" dirty="0" smtClean="0"/>
            </a:br>
            <a:r>
              <a:rPr lang="it-IT" sz="2000" dirty="0" smtClean="0"/>
              <a:t>design </a:t>
            </a:r>
            <a:r>
              <a:rPr lang="it-IT" sz="2000" dirty="0" err="1" smtClean="0"/>
              <a:t>projects</a:t>
            </a:r>
            <a:r>
              <a:rPr lang="it-IT" sz="2000" dirty="0"/>
              <a:t> </a:t>
            </a:r>
            <a:r>
              <a:rPr lang="it-IT" sz="2000" dirty="0" smtClean="0"/>
              <a:t>for </a:t>
            </a:r>
            <a:r>
              <a:rPr lang="it-IT" sz="2000" dirty="0" err="1" smtClean="0"/>
              <a:t>reinventing</a:t>
            </a:r>
            <a:r>
              <a:rPr lang="it-IT" sz="2000" dirty="0" smtClean="0"/>
              <a:t> </a:t>
            </a:r>
            <a:r>
              <a:rPr lang="it-IT" sz="2000" dirty="0" err="1" smtClean="0"/>
              <a:t>government</a:t>
            </a:r>
            <a:endParaRPr lang="it-IT" sz="2000" dirty="0"/>
          </a:p>
        </p:txBody>
      </p:sp>
      <p:sp>
        <p:nvSpPr>
          <p:cNvPr id="3" name="Segnaposto contenuto 2"/>
          <p:cNvSpPr>
            <a:spLocks noGrp="1"/>
          </p:cNvSpPr>
          <p:nvPr>
            <p:ph idx="1"/>
          </p:nvPr>
        </p:nvSpPr>
        <p:spPr>
          <a:xfrm>
            <a:off x="314191" y="980728"/>
            <a:ext cx="7570177" cy="4525963"/>
          </a:xfrm>
        </p:spPr>
        <p:txBody>
          <a:bodyPr/>
          <a:lstStyle/>
          <a:p>
            <a:pPr marL="0" indent="0">
              <a:buNone/>
            </a:pPr>
            <a:r>
              <a:rPr lang="it-IT" sz="2000" b="1" dirty="0" smtClean="0">
                <a:solidFill>
                  <a:srgbClr val="002060"/>
                </a:solidFill>
              </a:rPr>
              <a:t>Le Pubbliche Amministrazioni dovranno cambiare profondamente ed  essere isomorfe alla natura delle trasformazioni in atto nel sistema produttivo e alle metodologie dell’innovazione</a:t>
            </a:r>
          </a:p>
          <a:p>
            <a:pPr marL="0" indent="0">
              <a:buNone/>
            </a:pPr>
            <a:r>
              <a:rPr lang="it-IT" sz="2000" b="1" dirty="0" smtClean="0">
                <a:solidFill>
                  <a:srgbClr val="309309"/>
                </a:solidFill>
              </a:rPr>
              <a:t>1. La natura delle Amministrazioni 4.0: dal castello alla rete, dall’orologio all’organismo, dal lavoro burocratico alle professioni di servizio</a:t>
            </a:r>
          </a:p>
          <a:p>
            <a:pPr>
              <a:buFont typeface="Wingdings" panose="05000000000000000000" pitchFamily="2" charset="2"/>
              <a:buChar char="v"/>
            </a:pPr>
            <a:r>
              <a:rPr lang="it-IT" b="1" dirty="0" smtClean="0">
                <a:solidFill>
                  <a:srgbClr val="002060"/>
                </a:solidFill>
              </a:rPr>
              <a:t>Attori di strategie di ottimizzazione congiunta di promozione di servizi per la prosperità economica, sostenibilità e qualità della vita</a:t>
            </a:r>
          </a:p>
          <a:p>
            <a:pPr>
              <a:buFont typeface="Wingdings" panose="05000000000000000000" pitchFamily="2" charset="2"/>
              <a:buChar char="v"/>
            </a:pPr>
            <a:r>
              <a:rPr lang="it-IT" b="1" dirty="0" smtClean="0">
                <a:solidFill>
                  <a:srgbClr val="002060"/>
                </a:solidFill>
              </a:rPr>
              <a:t>Agenzie strategiche di reti organizzative pubbliche e private</a:t>
            </a:r>
          </a:p>
          <a:p>
            <a:pPr>
              <a:buFont typeface="Wingdings" panose="05000000000000000000" pitchFamily="2" charset="2"/>
              <a:buChar char="v"/>
            </a:pPr>
            <a:r>
              <a:rPr lang="it-IT" b="1" dirty="0" smtClean="0">
                <a:solidFill>
                  <a:srgbClr val="002060"/>
                </a:solidFill>
              </a:rPr>
              <a:t>Organizzazioni post-burocratiche flessibili centrati sui risultati </a:t>
            </a:r>
          </a:p>
          <a:p>
            <a:pPr>
              <a:buFont typeface="Wingdings" panose="05000000000000000000" pitchFamily="2" charset="2"/>
              <a:buChar char="v"/>
            </a:pPr>
            <a:r>
              <a:rPr lang="it-IT" b="1" dirty="0" smtClean="0">
                <a:solidFill>
                  <a:srgbClr val="002060"/>
                </a:solidFill>
              </a:rPr>
              <a:t>Management responsabile e lavoro professionale</a:t>
            </a:r>
          </a:p>
          <a:p>
            <a:pPr marL="0" indent="0">
              <a:buNone/>
            </a:pPr>
            <a:r>
              <a:rPr lang="it-IT" sz="2000" b="1" dirty="0" smtClean="0">
                <a:solidFill>
                  <a:srgbClr val="309309"/>
                </a:solidFill>
              </a:rPr>
              <a:t>Le metodologie del cambiamento</a:t>
            </a:r>
          </a:p>
          <a:p>
            <a:pPr>
              <a:buFont typeface="Wingdings" panose="05000000000000000000" pitchFamily="2" charset="2"/>
              <a:buChar char="v"/>
            </a:pPr>
            <a:r>
              <a:rPr lang="it-IT" b="1" smtClean="0">
                <a:solidFill>
                  <a:srgbClr val="002060"/>
                </a:solidFill>
              </a:rPr>
              <a:t>Patti multi-stackeholders</a:t>
            </a:r>
            <a:endParaRPr lang="it-IT" b="1" dirty="0" smtClean="0">
              <a:solidFill>
                <a:srgbClr val="002060"/>
              </a:solidFill>
            </a:endParaRPr>
          </a:p>
          <a:p>
            <a:pPr>
              <a:buFont typeface="Wingdings" panose="05000000000000000000" pitchFamily="2" charset="2"/>
              <a:buChar char="v"/>
            </a:pPr>
            <a:r>
              <a:rPr lang="it-IT" b="1" dirty="0" smtClean="0">
                <a:solidFill>
                  <a:srgbClr val="002060"/>
                </a:solidFill>
              </a:rPr>
              <a:t>Pianificazione strategica territoriale sui temi chiave </a:t>
            </a:r>
          </a:p>
          <a:p>
            <a:pPr>
              <a:buFont typeface="Wingdings" panose="05000000000000000000" pitchFamily="2" charset="2"/>
              <a:buChar char="v"/>
            </a:pPr>
            <a:r>
              <a:rPr lang="it-IT" b="1" dirty="0" smtClean="0">
                <a:solidFill>
                  <a:srgbClr val="002060"/>
                </a:solidFill>
              </a:rPr>
              <a:t>Promozione e governo di reti inter-istituzionali</a:t>
            </a:r>
          </a:p>
          <a:p>
            <a:pPr>
              <a:buFont typeface="Wingdings" panose="05000000000000000000" pitchFamily="2" charset="2"/>
              <a:buChar char="v"/>
            </a:pPr>
            <a:r>
              <a:rPr lang="it-IT" b="1" dirty="0" smtClean="0">
                <a:solidFill>
                  <a:srgbClr val="002060"/>
                </a:solidFill>
              </a:rPr>
              <a:t>Progetti di concezione e sviluppo di sistemi sociotecnici all’interno delle Amministrazioni: tecnologie abilitanti, organizzazioni centrate sui risultati, riprogettazione del lavoro  </a:t>
            </a:r>
          </a:p>
          <a:p>
            <a:pPr>
              <a:buFont typeface="Wingdings" panose="05000000000000000000" pitchFamily="2" charset="2"/>
              <a:buChar char="v"/>
            </a:pPr>
            <a:endParaRPr lang="it-IT" sz="2000" b="1" dirty="0" smtClean="0">
              <a:solidFill>
                <a:srgbClr val="002060"/>
              </a:solidFill>
            </a:endParaRPr>
          </a:p>
          <a:p>
            <a:pPr>
              <a:buFont typeface="Wingdings" panose="05000000000000000000" pitchFamily="2" charset="2"/>
              <a:buChar char="v"/>
            </a:pPr>
            <a:endParaRPr lang="it-IT" sz="2000" b="1" dirty="0" smtClean="0">
              <a:solidFill>
                <a:srgbClr val="002060"/>
              </a:solidFill>
            </a:endParaRPr>
          </a:p>
          <a:p>
            <a:pPr>
              <a:buFont typeface="Wingdings" panose="05000000000000000000" pitchFamily="2" charset="2"/>
              <a:buChar char="v"/>
            </a:pPr>
            <a:endParaRPr lang="it-IT" sz="2000" b="1" dirty="0">
              <a:solidFill>
                <a:srgbClr val="002060"/>
              </a:solidFill>
            </a:endParaRPr>
          </a:p>
        </p:txBody>
      </p:sp>
    </p:spTree>
    <p:extLst>
      <p:ext uri="{BB962C8B-B14F-4D97-AF65-F5344CB8AC3E}">
        <p14:creationId xmlns:p14="http://schemas.microsoft.com/office/powerpoint/2010/main" val="2587618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14191" y="2132856"/>
            <a:ext cx="7930217" cy="3600400"/>
          </a:xfrm>
        </p:spPr>
        <p:txBody>
          <a:bodyPr/>
          <a:lstStyle/>
          <a:p>
            <a:pPr marL="0" indent="0">
              <a:buNone/>
            </a:pPr>
            <a:r>
              <a:rPr lang="it-IT" sz="2800" b="1" dirty="0" smtClean="0">
                <a:solidFill>
                  <a:srgbClr val="002060"/>
                </a:solidFill>
              </a:rPr>
              <a:t>Federico Butera</a:t>
            </a:r>
          </a:p>
          <a:p>
            <a:pPr marL="0" indent="0">
              <a:buNone/>
            </a:pPr>
            <a:r>
              <a:rPr lang="it-IT" b="1" i="1" dirty="0" smtClean="0">
                <a:solidFill>
                  <a:srgbClr val="002060"/>
                </a:solidFill>
              </a:rPr>
              <a:t>Professore </a:t>
            </a:r>
            <a:r>
              <a:rPr lang="it-IT" b="1" i="1" dirty="0">
                <a:solidFill>
                  <a:srgbClr val="002060"/>
                </a:solidFill>
              </a:rPr>
              <a:t>Emerito di Scienze dell'Organizzazione, Università di Milano Bicocca</a:t>
            </a:r>
          </a:p>
          <a:p>
            <a:pPr marL="0" indent="0">
              <a:buNone/>
            </a:pPr>
            <a:r>
              <a:rPr lang="it-IT" b="1" i="1" dirty="0" smtClean="0">
                <a:solidFill>
                  <a:srgbClr val="002060"/>
                </a:solidFill>
              </a:rPr>
              <a:t>Direttore Studi </a:t>
            </a:r>
            <a:r>
              <a:rPr lang="it-IT" b="1" i="1" dirty="0">
                <a:solidFill>
                  <a:srgbClr val="002060"/>
                </a:solidFill>
              </a:rPr>
              <a:t>Organizzativi</a:t>
            </a:r>
          </a:p>
          <a:p>
            <a:pPr marL="0" indent="0">
              <a:buNone/>
            </a:pPr>
            <a:r>
              <a:rPr lang="it-IT" b="1" i="1" dirty="0">
                <a:solidFill>
                  <a:srgbClr val="002060"/>
                </a:solidFill>
              </a:rPr>
              <a:t>Presidente Fondazione </a:t>
            </a:r>
            <a:r>
              <a:rPr lang="it-IT" b="1" i="1" dirty="0" err="1" smtClean="0">
                <a:solidFill>
                  <a:srgbClr val="002060"/>
                </a:solidFill>
              </a:rPr>
              <a:t>Irso</a:t>
            </a:r>
            <a:endParaRPr lang="it-IT" b="1" i="1" dirty="0" smtClean="0">
              <a:solidFill>
                <a:srgbClr val="002060"/>
              </a:solidFill>
            </a:endParaRPr>
          </a:p>
          <a:p>
            <a:pPr marL="0" indent="0">
              <a:buNone/>
            </a:pPr>
            <a:endParaRPr lang="it-IT" b="1" i="1" dirty="0">
              <a:solidFill>
                <a:srgbClr val="002060"/>
              </a:solidFill>
            </a:endParaRPr>
          </a:p>
          <a:p>
            <a:pPr marL="0" indent="0">
              <a:buNone/>
            </a:pPr>
            <a:r>
              <a:rPr lang="it-IT" sz="2800" b="1" smtClean="0">
                <a:solidFill>
                  <a:srgbClr val="002060"/>
                </a:solidFill>
                <a:hlinkClick r:id="rId2"/>
              </a:rPr>
              <a:t>Federico.butera@irso.it</a:t>
            </a:r>
            <a:endParaRPr lang="it-IT" sz="2800" b="1" smtClean="0">
              <a:solidFill>
                <a:srgbClr val="002060"/>
              </a:solidFill>
            </a:endParaRPr>
          </a:p>
          <a:p>
            <a:pPr marL="0" indent="0">
              <a:buNone/>
            </a:pPr>
            <a:r>
              <a:rPr lang="it-IT" sz="2800" b="1" smtClean="0">
                <a:solidFill>
                  <a:srgbClr val="002060"/>
                </a:solidFill>
              </a:rPr>
              <a:t>www.irso.it</a:t>
            </a:r>
            <a:endParaRPr lang="it-IT" sz="2800" b="1" dirty="0">
              <a:solidFill>
                <a:srgbClr val="002060"/>
              </a:solidFill>
            </a:endParaRPr>
          </a:p>
          <a:p>
            <a:pPr marL="0" indent="0">
              <a:buNone/>
            </a:pPr>
            <a:r>
              <a:rPr lang="it-IT" sz="2800" dirty="0" smtClean="0"/>
              <a:t> </a:t>
            </a:r>
            <a:endParaRPr lang="it-IT" sz="2800" dirty="0"/>
          </a:p>
          <a:p>
            <a:endParaRPr lang="it-IT" sz="2800" dirty="0"/>
          </a:p>
        </p:txBody>
      </p:sp>
    </p:spTree>
    <p:extLst>
      <p:ext uri="{BB962C8B-B14F-4D97-AF65-F5344CB8AC3E}">
        <p14:creationId xmlns:p14="http://schemas.microsoft.com/office/powerpoint/2010/main" val="3557320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2183" y="188640"/>
            <a:ext cx="6562065" cy="1287016"/>
          </a:xfrm>
        </p:spPr>
        <p:txBody>
          <a:bodyPr/>
          <a:lstStyle/>
          <a:p>
            <a:pPr algn="l"/>
            <a:r>
              <a:rPr lang="it-IT" sz="2400" b="1" dirty="0" smtClean="0">
                <a:solidFill>
                  <a:srgbClr val="29732D"/>
                </a:solidFill>
              </a:rPr>
              <a:t>Non effetti sociali delle tecnologie</a:t>
            </a:r>
            <a:br>
              <a:rPr lang="it-IT" sz="2400" b="1" dirty="0" smtClean="0">
                <a:solidFill>
                  <a:srgbClr val="29732D"/>
                </a:solidFill>
              </a:rPr>
            </a:br>
            <a:r>
              <a:rPr lang="it-IT" sz="2400" b="1" dirty="0" smtClean="0">
                <a:solidFill>
                  <a:srgbClr val="29732D"/>
                </a:solidFill>
              </a:rPr>
              <a:t>ma progettazione congiunta di tecnologia, organizzazione, sistema sociale</a:t>
            </a:r>
            <a:endParaRPr lang="it-IT" sz="2400" b="1" dirty="0">
              <a:solidFill>
                <a:srgbClr val="29732D"/>
              </a:solidFill>
            </a:endParaRPr>
          </a:p>
        </p:txBody>
      </p:sp>
      <p:sp>
        <p:nvSpPr>
          <p:cNvPr id="3" name="Segnaposto contenuto 2"/>
          <p:cNvSpPr>
            <a:spLocks noGrp="1"/>
          </p:cNvSpPr>
          <p:nvPr>
            <p:ph idx="1"/>
          </p:nvPr>
        </p:nvSpPr>
        <p:spPr>
          <a:xfrm>
            <a:off x="314191" y="1711349"/>
            <a:ext cx="7570177" cy="4525963"/>
          </a:xfrm>
        </p:spPr>
        <p:txBody>
          <a:bodyPr/>
          <a:lstStyle/>
          <a:p>
            <a:r>
              <a:rPr lang="it-IT" sz="2000" b="1" dirty="0" smtClean="0">
                <a:solidFill>
                  <a:schemeClr val="tx2"/>
                </a:solidFill>
              </a:rPr>
              <a:t>Le nuove </a:t>
            </a:r>
            <a:r>
              <a:rPr lang="it-IT" sz="2000" b="1" dirty="0" smtClean="0">
                <a:solidFill>
                  <a:srgbClr val="29732D"/>
                </a:solidFill>
              </a:rPr>
              <a:t>tecnologie</a:t>
            </a:r>
            <a:r>
              <a:rPr lang="it-IT" sz="2000" b="1" dirty="0" smtClean="0">
                <a:solidFill>
                  <a:schemeClr val="tx2"/>
                </a:solidFill>
              </a:rPr>
              <a:t> </a:t>
            </a:r>
            <a:r>
              <a:rPr lang="it-IT" sz="2000" b="1" dirty="0" smtClean="0">
                <a:solidFill>
                  <a:srgbClr val="29732D"/>
                </a:solidFill>
              </a:rPr>
              <a:t>sconvolgono</a:t>
            </a:r>
            <a:r>
              <a:rPr lang="it-IT" sz="2000" b="1" dirty="0" smtClean="0">
                <a:solidFill>
                  <a:schemeClr val="tx2"/>
                </a:solidFill>
              </a:rPr>
              <a:t> l’esistente ma solo la progettazione quella </a:t>
            </a:r>
            <a:r>
              <a:rPr lang="it-IT" sz="2000" b="1" dirty="0" smtClean="0">
                <a:solidFill>
                  <a:srgbClr val="29732D"/>
                </a:solidFill>
              </a:rPr>
              <a:t>disegnerà</a:t>
            </a:r>
            <a:r>
              <a:rPr lang="it-IT" sz="2000" b="1" dirty="0" smtClean="0">
                <a:solidFill>
                  <a:schemeClr val="tx2"/>
                </a:solidFill>
              </a:rPr>
              <a:t> le nuove organizzazioni, imprese, città, società e soprattutto la qualità e quantità del lavoro. </a:t>
            </a:r>
          </a:p>
          <a:p>
            <a:endParaRPr lang="it-IT" sz="2000" b="1" dirty="0" smtClean="0">
              <a:solidFill>
                <a:schemeClr val="tx2"/>
              </a:solidFill>
            </a:endParaRPr>
          </a:p>
          <a:p>
            <a:r>
              <a:rPr lang="it-IT" sz="2000" b="1" dirty="0" smtClean="0">
                <a:solidFill>
                  <a:srgbClr val="29732D"/>
                </a:solidFill>
              </a:rPr>
              <a:t>Questo approccio ribalta l’attuale dibattito: dagli effetti delle tecnologie alla progettazione </a:t>
            </a:r>
          </a:p>
          <a:p>
            <a:endParaRPr lang="it-IT" sz="2000" b="1" dirty="0" smtClean="0">
              <a:solidFill>
                <a:srgbClr val="29732D"/>
              </a:solidFill>
            </a:endParaRPr>
          </a:p>
          <a:p>
            <a:r>
              <a:rPr lang="it-IT" sz="2000" b="1" dirty="0" smtClean="0">
                <a:solidFill>
                  <a:schemeClr val="tx2"/>
                </a:solidFill>
              </a:rPr>
              <a:t>Ne deriveranno </a:t>
            </a:r>
            <a:r>
              <a:rPr lang="it-IT" sz="2000" b="1" dirty="0" smtClean="0">
                <a:solidFill>
                  <a:srgbClr val="29732D"/>
                </a:solidFill>
              </a:rPr>
              <a:t>nuovi sistemi </a:t>
            </a:r>
            <a:r>
              <a:rPr lang="it-IT" sz="2000" b="1" dirty="0" smtClean="0">
                <a:solidFill>
                  <a:schemeClr val="tx2"/>
                </a:solidFill>
              </a:rPr>
              <a:t>caratterizzati da paradigmi inediti</a:t>
            </a:r>
          </a:p>
          <a:p>
            <a:endParaRPr lang="it-IT" sz="2000" b="1" dirty="0" smtClean="0">
              <a:solidFill>
                <a:schemeClr val="tx2"/>
              </a:solidFill>
            </a:endParaRPr>
          </a:p>
          <a:p>
            <a:r>
              <a:rPr lang="it-IT" sz="2000" b="1" dirty="0" smtClean="0">
                <a:solidFill>
                  <a:schemeClr val="tx2"/>
                </a:solidFill>
              </a:rPr>
              <a:t>Questa progettazione sarà </a:t>
            </a:r>
            <a:r>
              <a:rPr lang="it-IT" sz="2000" b="1" dirty="0" smtClean="0">
                <a:solidFill>
                  <a:srgbClr val="29732D"/>
                </a:solidFill>
              </a:rPr>
              <a:t>sviluppata da attori diversi con modalità partecipative </a:t>
            </a:r>
            <a:r>
              <a:rPr lang="it-IT" sz="2000" b="1" dirty="0" smtClean="0">
                <a:solidFill>
                  <a:schemeClr val="tx2"/>
                </a:solidFill>
              </a:rPr>
              <a:t>e sarà basata su concordati </a:t>
            </a:r>
            <a:r>
              <a:rPr lang="it-IT" sz="2000" b="1" dirty="0" smtClean="0">
                <a:solidFill>
                  <a:srgbClr val="29732D"/>
                </a:solidFill>
              </a:rPr>
              <a:t>parametri di prosperità economica, sostenibilità e qualità della vita</a:t>
            </a:r>
          </a:p>
          <a:p>
            <a:endParaRPr lang="it-IT" sz="2000" dirty="0"/>
          </a:p>
        </p:txBody>
      </p:sp>
    </p:spTree>
    <p:extLst>
      <p:ext uri="{BB962C8B-B14F-4D97-AF65-F5344CB8AC3E}">
        <p14:creationId xmlns:p14="http://schemas.microsoft.com/office/powerpoint/2010/main" val="400002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188640"/>
            <a:ext cx="6203032" cy="940966"/>
          </a:xfrm>
        </p:spPr>
        <p:txBody>
          <a:bodyPr/>
          <a:lstStyle/>
          <a:p>
            <a:pPr algn="l"/>
            <a:r>
              <a:rPr lang="it-IT" sz="2400" b="1" dirty="0" smtClean="0">
                <a:solidFill>
                  <a:srgbClr val="29732D"/>
                </a:solidFill>
              </a:rPr>
              <a:t>La proposta progettuale: </a:t>
            </a:r>
            <a:r>
              <a:rPr lang="it-IT" sz="2400" b="1" dirty="0" err="1" smtClean="0">
                <a:solidFill>
                  <a:srgbClr val="29732D"/>
                </a:solidFill>
              </a:rPr>
              <a:t>grow</a:t>
            </a:r>
            <a:r>
              <a:rPr lang="it-IT" sz="2400" b="1" dirty="0" smtClean="0">
                <a:solidFill>
                  <a:srgbClr val="29732D"/>
                </a:solidFill>
              </a:rPr>
              <a:t> the pie, progetti esemplari, partecipazione</a:t>
            </a:r>
            <a:endParaRPr lang="it-IT" sz="2400" b="1" dirty="0">
              <a:solidFill>
                <a:srgbClr val="29732D"/>
              </a:solidFill>
            </a:endParaRPr>
          </a:p>
        </p:txBody>
      </p:sp>
      <p:sp>
        <p:nvSpPr>
          <p:cNvPr id="3" name="Segnaposto contenuto 2"/>
          <p:cNvSpPr>
            <a:spLocks noGrp="1"/>
          </p:cNvSpPr>
          <p:nvPr>
            <p:ph idx="1"/>
          </p:nvPr>
        </p:nvSpPr>
        <p:spPr>
          <a:xfrm>
            <a:off x="251520" y="1495325"/>
            <a:ext cx="7570177" cy="4525963"/>
          </a:xfrm>
        </p:spPr>
        <p:txBody>
          <a:bodyPr/>
          <a:lstStyle/>
          <a:p>
            <a:pPr marL="0" indent="0">
              <a:buNone/>
            </a:pPr>
            <a:endParaRPr lang="it-IT" sz="2000" b="1" dirty="0" smtClean="0">
              <a:solidFill>
                <a:schemeClr val="tx2"/>
              </a:solidFill>
            </a:endParaRPr>
          </a:p>
          <a:p>
            <a:pPr marL="0" indent="0">
              <a:buNone/>
            </a:pPr>
            <a:r>
              <a:rPr lang="it-IT" sz="2000" b="1" dirty="0" smtClean="0">
                <a:solidFill>
                  <a:schemeClr val="tx2"/>
                </a:solidFill>
              </a:rPr>
              <a:t>La mia proposta progettuale è articolata su tre aree:</a:t>
            </a:r>
          </a:p>
          <a:p>
            <a:pPr marL="0" indent="0">
              <a:buNone/>
            </a:pPr>
            <a:endParaRPr lang="it-IT" sz="2000" b="1" dirty="0" smtClean="0">
              <a:solidFill>
                <a:schemeClr val="tx2"/>
              </a:solidFill>
            </a:endParaRPr>
          </a:p>
          <a:p>
            <a:pPr marL="361950" indent="-361950">
              <a:buAutoNum type="alphaLcParenR"/>
            </a:pPr>
            <a:r>
              <a:rPr lang="it-IT" sz="2000" b="1" dirty="0">
                <a:solidFill>
                  <a:srgbClr val="29732D"/>
                </a:solidFill>
              </a:rPr>
              <a:t>politiche </a:t>
            </a:r>
            <a:r>
              <a:rPr lang="it-IT" sz="2000" b="1" dirty="0" smtClean="0">
                <a:solidFill>
                  <a:srgbClr val="29732D"/>
                </a:solidFill>
              </a:rPr>
              <a:t>industriali per </a:t>
            </a:r>
            <a:r>
              <a:rPr lang="it-IT" sz="2000" b="1" dirty="0">
                <a:solidFill>
                  <a:srgbClr val="29732D"/>
                </a:solidFill>
              </a:rPr>
              <a:t>«allagare la torta»</a:t>
            </a:r>
          </a:p>
          <a:p>
            <a:pPr marL="361950" indent="-361950">
              <a:buAutoNum type="alphaLcParenR"/>
            </a:pPr>
            <a:endParaRPr lang="it-IT" sz="2000" b="1" dirty="0">
              <a:solidFill>
                <a:srgbClr val="29732D"/>
              </a:solidFill>
            </a:endParaRPr>
          </a:p>
          <a:p>
            <a:pPr marL="361950" indent="-361950">
              <a:buNone/>
            </a:pPr>
            <a:r>
              <a:rPr lang="it-IT" sz="2000" b="1" dirty="0">
                <a:solidFill>
                  <a:srgbClr val="29732D"/>
                </a:solidFill>
              </a:rPr>
              <a:t>b</a:t>
            </a:r>
            <a:r>
              <a:rPr lang="it-IT" sz="2000" b="1" dirty="0" smtClean="0">
                <a:solidFill>
                  <a:srgbClr val="29732D"/>
                </a:solidFill>
              </a:rPr>
              <a:t>) progetti </a:t>
            </a:r>
            <a:r>
              <a:rPr lang="it-IT" sz="2000" b="1" dirty="0">
                <a:solidFill>
                  <a:srgbClr val="29732D"/>
                </a:solidFill>
              </a:rPr>
              <a:t>esemplari di sistemi socio-tecnici in </a:t>
            </a:r>
            <a:r>
              <a:rPr lang="it-IT" sz="2000" b="1" dirty="0" smtClean="0">
                <a:solidFill>
                  <a:srgbClr val="29732D"/>
                </a:solidFill>
              </a:rPr>
              <a:t>rete </a:t>
            </a:r>
            <a:endParaRPr lang="it-IT" sz="2000" b="1" dirty="0">
              <a:solidFill>
                <a:srgbClr val="29732D"/>
              </a:solidFill>
            </a:endParaRPr>
          </a:p>
          <a:p>
            <a:pPr marL="361950" indent="-361950">
              <a:buNone/>
            </a:pPr>
            <a:endParaRPr lang="it-IT" sz="2000" b="1" dirty="0">
              <a:solidFill>
                <a:srgbClr val="29732D"/>
              </a:solidFill>
            </a:endParaRPr>
          </a:p>
          <a:p>
            <a:pPr marL="361950" indent="-361950">
              <a:buNone/>
            </a:pPr>
            <a:r>
              <a:rPr lang="it-IT" sz="2000" b="1" dirty="0">
                <a:solidFill>
                  <a:srgbClr val="29732D"/>
                </a:solidFill>
              </a:rPr>
              <a:t>c</a:t>
            </a:r>
            <a:r>
              <a:rPr lang="it-IT" sz="2000" b="1" dirty="0" smtClean="0">
                <a:solidFill>
                  <a:srgbClr val="29732D"/>
                </a:solidFill>
              </a:rPr>
              <a:t>) metodologie </a:t>
            </a:r>
            <a:r>
              <a:rPr lang="it-IT" sz="2000" b="1" dirty="0">
                <a:solidFill>
                  <a:srgbClr val="29732D"/>
                </a:solidFill>
              </a:rPr>
              <a:t>partecipative di progettazione e </a:t>
            </a:r>
            <a:r>
              <a:rPr lang="it-IT" sz="2000" b="1" dirty="0" smtClean="0">
                <a:solidFill>
                  <a:srgbClr val="29732D"/>
                </a:solidFill>
              </a:rPr>
              <a:t>implementazione </a:t>
            </a:r>
            <a:endParaRPr lang="it-IT" sz="2000" b="1" dirty="0">
              <a:solidFill>
                <a:srgbClr val="29732D"/>
              </a:solidFill>
            </a:endParaRPr>
          </a:p>
          <a:p>
            <a:endParaRPr lang="it-IT" sz="2000" b="1" dirty="0">
              <a:solidFill>
                <a:srgbClr val="29732D"/>
              </a:solidFill>
            </a:endParaRPr>
          </a:p>
        </p:txBody>
      </p:sp>
    </p:spTree>
    <p:extLst>
      <p:ext uri="{BB962C8B-B14F-4D97-AF65-F5344CB8AC3E}">
        <p14:creationId xmlns:p14="http://schemas.microsoft.com/office/powerpoint/2010/main" val="3726341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99392"/>
            <a:ext cx="7570177" cy="1143000"/>
          </a:xfrm>
        </p:spPr>
        <p:txBody>
          <a:bodyPr/>
          <a:lstStyle/>
          <a:p>
            <a:pPr algn="l"/>
            <a:r>
              <a:rPr lang="it-IT" b="1" dirty="0" smtClean="0">
                <a:solidFill>
                  <a:srgbClr val="29732D"/>
                </a:solidFill>
              </a:rPr>
              <a:t>1. Strategie: imprenditoria </a:t>
            </a:r>
            <a:r>
              <a:rPr lang="it-IT" b="1" dirty="0" err="1" smtClean="0">
                <a:solidFill>
                  <a:srgbClr val="29732D"/>
                </a:solidFill>
              </a:rPr>
              <a:t>customer</a:t>
            </a:r>
            <a:r>
              <a:rPr lang="it-IT" b="1" dirty="0" smtClean="0">
                <a:solidFill>
                  <a:srgbClr val="29732D"/>
                </a:solidFill>
              </a:rPr>
              <a:t> </a:t>
            </a:r>
            <a:r>
              <a:rPr lang="it-IT" b="1" dirty="0" err="1" smtClean="0">
                <a:solidFill>
                  <a:srgbClr val="29732D"/>
                </a:solidFill>
              </a:rPr>
              <a:t>focused</a:t>
            </a:r>
            <a:r>
              <a:rPr lang="it-IT" b="1" dirty="0" smtClean="0">
                <a:solidFill>
                  <a:srgbClr val="29732D"/>
                </a:solidFill>
              </a:rPr>
              <a:t> </a:t>
            </a:r>
            <a:endParaRPr lang="it-IT" sz="2800" dirty="0">
              <a:solidFill>
                <a:srgbClr val="29732D"/>
              </a:solidFill>
            </a:endParaRPr>
          </a:p>
        </p:txBody>
      </p:sp>
      <p:sp>
        <p:nvSpPr>
          <p:cNvPr id="3" name="Segnaposto contenuto 2"/>
          <p:cNvSpPr>
            <a:spLocks noGrp="1"/>
          </p:cNvSpPr>
          <p:nvPr>
            <p:ph idx="1"/>
          </p:nvPr>
        </p:nvSpPr>
        <p:spPr>
          <a:xfrm>
            <a:off x="251520" y="980728"/>
            <a:ext cx="7848872" cy="4525963"/>
          </a:xfrm>
        </p:spPr>
        <p:txBody>
          <a:bodyPr/>
          <a:lstStyle/>
          <a:p>
            <a:pPr marL="0" indent="0">
              <a:buNone/>
            </a:pPr>
            <a:r>
              <a:rPr lang="it-IT" sz="1800" b="1" dirty="0" smtClean="0"/>
              <a:t> </a:t>
            </a:r>
            <a:r>
              <a:rPr lang="it-IT" sz="2000" b="1" dirty="0" smtClean="0">
                <a:solidFill>
                  <a:srgbClr val="002060"/>
                </a:solidFill>
              </a:rPr>
              <a:t>L’impresa </a:t>
            </a:r>
            <a:r>
              <a:rPr lang="it-IT" sz="2000" b="1" dirty="0">
                <a:solidFill>
                  <a:srgbClr val="002060"/>
                </a:solidFill>
              </a:rPr>
              <a:t>4.0 </a:t>
            </a:r>
            <a:r>
              <a:rPr lang="it-IT" sz="2000" b="1" dirty="0" smtClean="0">
                <a:solidFill>
                  <a:srgbClr val="002060"/>
                </a:solidFill>
              </a:rPr>
              <a:t>sarà quella </a:t>
            </a:r>
            <a:r>
              <a:rPr lang="it-IT" sz="2000" b="1" dirty="0">
                <a:solidFill>
                  <a:srgbClr val="002060"/>
                </a:solidFill>
              </a:rPr>
              <a:t>il cui </a:t>
            </a:r>
            <a:r>
              <a:rPr lang="it-IT" sz="2000" b="1" dirty="0">
                <a:solidFill>
                  <a:srgbClr val="29732D"/>
                </a:solidFill>
              </a:rPr>
              <a:t>business model </a:t>
            </a:r>
            <a:r>
              <a:rPr lang="it-IT" sz="2000" b="1" dirty="0" smtClean="0">
                <a:solidFill>
                  <a:srgbClr val="002060"/>
                </a:solidFill>
              </a:rPr>
              <a:t>sarà centrato su</a:t>
            </a:r>
          </a:p>
          <a:p>
            <a:pPr>
              <a:buFont typeface="Arial" panose="020B0604020202020204" pitchFamily="34" charset="0"/>
              <a:buChar char="•"/>
            </a:pPr>
            <a:r>
              <a:rPr lang="it-IT" sz="2000" b="1" dirty="0" smtClean="0">
                <a:solidFill>
                  <a:srgbClr val="002060"/>
                </a:solidFill>
              </a:rPr>
              <a:t>personalizzazione dell’offerta</a:t>
            </a:r>
          </a:p>
          <a:p>
            <a:pPr>
              <a:buFont typeface="Arial" panose="020B0604020202020204" pitchFamily="34" charset="0"/>
              <a:buChar char="•"/>
            </a:pPr>
            <a:r>
              <a:rPr lang="it-IT" sz="2000" b="1" dirty="0" err="1" smtClean="0">
                <a:solidFill>
                  <a:srgbClr val="002060"/>
                </a:solidFill>
              </a:rPr>
              <a:t>servitizzazione</a:t>
            </a:r>
            <a:r>
              <a:rPr lang="it-IT" sz="2000" b="1" dirty="0" smtClean="0">
                <a:solidFill>
                  <a:srgbClr val="002060"/>
                </a:solidFill>
              </a:rPr>
              <a:t> </a:t>
            </a:r>
          </a:p>
          <a:p>
            <a:pPr>
              <a:buFont typeface="Arial" panose="020B0604020202020204" pitchFamily="34" charset="0"/>
              <a:buChar char="•"/>
            </a:pPr>
            <a:r>
              <a:rPr lang="it-IT" sz="2000" b="1" dirty="0" smtClean="0">
                <a:solidFill>
                  <a:srgbClr val="002060"/>
                </a:solidFill>
              </a:rPr>
              <a:t>piena </a:t>
            </a:r>
            <a:r>
              <a:rPr lang="it-IT" sz="2000" b="1" dirty="0" err="1">
                <a:solidFill>
                  <a:srgbClr val="002060"/>
                </a:solidFill>
              </a:rPr>
              <a:t>customer</a:t>
            </a:r>
            <a:r>
              <a:rPr lang="it-IT" sz="2000" b="1" dirty="0">
                <a:solidFill>
                  <a:srgbClr val="002060"/>
                </a:solidFill>
              </a:rPr>
              <a:t> </a:t>
            </a:r>
            <a:r>
              <a:rPr lang="it-IT" sz="2000" b="1" dirty="0" err="1">
                <a:solidFill>
                  <a:srgbClr val="002060"/>
                </a:solidFill>
              </a:rPr>
              <a:t>satisfaction</a:t>
            </a:r>
            <a:r>
              <a:rPr lang="it-IT" sz="2000" b="1" dirty="0">
                <a:solidFill>
                  <a:srgbClr val="002060"/>
                </a:solidFill>
              </a:rPr>
              <a:t> di clienti attuali e </a:t>
            </a:r>
            <a:r>
              <a:rPr lang="it-IT" sz="2000" b="1" dirty="0" smtClean="0">
                <a:solidFill>
                  <a:srgbClr val="002060"/>
                </a:solidFill>
              </a:rPr>
              <a:t>potenziali</a:t>
            </a:r>
          </a:p>
          <a:p>
            <a:pPr>
              <a:buFont typeface="Arial" panose="020B0604020202020204" pitchFamily="34" charset="0"/>
              <a:buChar char="•"/>
            </a:pPr>
            <a:r>
              <a:rPr lang="it-IT" sz="2000" b="1" dirty="0" smtClean="0">
                <a:solidFill>
                  <a:srgbClr val="002060"/>
                </a:solidFill>
              </a:rPr>
              <a:t>competitività della qualità contro i </a:t>
            </a:r>
            <a:r>
              <a:rPr lang="it-IT" sz="2000" b="1" dirty="0">
                <a:solidFill>
                  <a:srgbClr val="002060"/>
                </a:solidFill>
              </a:rPr>
              <a:t>modelli </a:t>
            </a:r>
            <a:r>
              <a:rPr lang="it-IT" sz="2000" b="1" dirty="0" err="1">
                <a:solidFill>
                  <a:srgbClr val="002060"/>
                </a:solidFill>
              </a:rPr>
              <a:t>low</a:t>
            </a:r>
            <a:r>
              <a:rPr lang="it-IT" sz="2000" b="1" dirty="0">
                <a:solidFill>
                  <a:srgbClr val="002060"/>
                </a:solidFill>
              </a:rPr>
              <a:t> </a:t>
            </a:r>
            <a:r>
              <a:rPr lang="it-IT" sz="2000" b="1" dirty="0" err="1" smtClean="0">
                <a:solidFill>
                  <a:srgbClr val="002060"/>
                </a:solidFill>
              </a:rPr>
              <a:t>cost</a:t>
            </a:r>
            <a:endParaRPr lang="it-IT" sz="2000" b="1" dirty="0" smtClean="0">
              <a:solidFill>
                <a:srgbClr val="002060"/>
              </a:solidFill>
            </a:endParaRPr>
          </a:p>
          <a:p>
            <a:pPr marL="0" indent="0">
              <a:buNone/>
            </a:pPr>
            <a:endParaRPr lang="it-IT" sz="2000" b="1" dirty="0" smtClean="0">
              <a:solidFill>
                <a:srgbClr val="002060"/>
              </a:solidFill>
            </a:endParaRPr>
          </a:p>
          <a:p>
            <a:pPr marL="0" indent="0">
              <a:buNone/>
            </a:pPr>
            <a:r>
              <a:rPr lang="it-IT" sz="2000" b="1" dirty="0" smtClean="0">
                <a:solidFill>
                  <a:srgbClr val="002060"/>
                </a:solidFill>
              </a:rPr>
              <a:t>Le</a:t>
            </a:r>
            <a:r>
              <a:rPr lang="it-IT" sz="2000" b="1" dirty="0" smtClean="0"/>
              <a:t> </a:t>
            </a:r>
            <a:r>
              <a:rPr lang="it-IT" sz="2000" b="1" dirty="0" smtClean="0">
                <a:solidFill>
                  <a:srgbClr val="29732D"/>
                </a:solidFill>
              </a:rPr>
              <a:t>capacità </a:t>
            </a:r>
            <a:r>
              <a:rPr lang="it-IT" sz="2000" b="1" dirty="0">
                <a:solidFill>
                  <a:srgbClr val="29732D"/>
                </a:solidFill>
              </a:rPr>
              <a:t>chiave </a:t>
            </a:r>
            <a:r>
              <a:rPr lang="it-IT" sz="2000" b="1" dirty="0">
                <a:solidFill>
                  <a:srgbClr val="002060"/>
                </a:solidFill>
              </a:rPr>
              <a:t>che gli </a:t>
            </a:r>
            <a:r>
              <a:rPr lang="it-IT" sz="2000" b="1" dirty="0" smtClean="0">
                <a:solidFill>
                  <a:srgbClr val="002060"/>
                </a:solidFill>
              </a:rPr>
              <a:t>imprenditori dell’Industria 4.0 sono </a:t>
            </a:r>
          </a:p>
          <a:p>
            <a:pPr>
              <a:buFont typeface="Arial" panose="020B0604020202020204" pitchFamily="34" charset="0"/>
              <a:buChar char="•"/>
            </a:pPr>
            <a:r>
              <a:rPr lang="it-IT" sz="2000" b="1" dirty="0" smtClean="0">
                <a:solidFill>
                  <a:srgbClr val="002060"/>
                </a:solidFill>
              </a:rPr>
              <a:t>rivedere </a:t>
            </a:r>
            <a:r>
              <a:rPr lang="it-IT" sz="2000" b="1" dirty="0">
                <a:solidFill>
                  <a:srgbClr val="002060"/>
                </a:solidFill>
              </a:rPr>
              <a:t>continuamente la propria </a:t>
            </a:r>
            <a:r>
              <a:rPr lang="it-IT" sz="2000" b="1" dirty="0" smtClean="0">
                <a:solidFill>
                  <a:srgbClr val="002060"/>
                </a:solidFill>
              </a:rPr>
              <a:t>strategia</a:t>
            </a:r>
          </a:p>
          <a:p>
            <a:pPr>
              <a:buFont typeface="Arial" panose="020B0604020202020204" pitchFamily="34" charset="0"/>
              <a:buChar char="•"/>
            </a:pPr>
            <a:r>
              <a:rPr lang="it-IT" sz="2000" b="1" dirty="0" smtClean="0">
                <a:solidFill>
                  <a:srgbClr val="002060"/>
                </a:solidFill>
              </a:rPr>
              <a:t>rinnovare</a:t>
            </a:r>
            <a:r>
              <a:rPr lang="it-IT" sz="2000" b="1" dirty="0">
                <a:solidFill>
                  <a:srgbClr val="002060"/>
                </a:solidFill>
              </a:rPr>
              <a:t>/”</a:t>
            </a:r>
            <a:r>
              <a:rPr lang="it-IT" sz="2000" b="1" dirty="0" err="1">
                <a:solidFill>
                  <a:srgbClr val="002060"/>
                </a:solidFill>
              </a:rPr>
              <a:t>servitizzare</a:t>
            </a:r>
            <a:r>
              <a:rPr lang="it-IT" sz="2000" b="1" dirty="0">
                <a:solidFill>
                  <a:srgbClr val="002060"/>
                </a:solidFill>
              </a:rPr>
              <a:t>” i propri </a:t>
            </a:r>
            <a:r>
              <a:rPr lang="it-IT" sz="2000" b="1" dirty="0" smtClean="0">
                <a:solidFill>
                  <a:srgbClr val="002060"/>
                </a:solidFill>
              </a:rPr>
              <a:t>prodotti/Servizi</a:t>
            </a:r>
          </a:p>
          <a:p>
            <a:pPr>
              <a:buFont typeface="Arial" panose="020B0604020202020204" pitchFamily="34" charset="0"/>
              <a:buChar char="•"/>
            </a:pPr>
            <a:r>
              <a:rPr lang="it-IT" sz="2000" b="1" dirty="0" smtClean="0">
                <a:solidFill>
                  <a:srgbClr val="002060"/>
                </a:solidFill>
              </a:rPr>
              <a:t>fornire </a:t>
            </a:r>
            <a:r>
              <a:rPr lang="it-IT" sz="2000" b="1" dirty="0">
                <a:solidFill>
                  <a:srgbClr val="002060"/>
                </a:solidFill>
              </a:rPr>
              <a:t>prodotti su misura </a:t>
            </a:r>
            <a:r>
              <a:rPr lang="it-IT" sz="2000" b="1" dirty="0" smtClean="0">
                <a:solidFill>
                  <a:srgbClr val="002060"/>
                </a:solidFill>
              </a:rPr>
              <a:t>(“</a:t>
            </a:r>
            <a:r>
              <a:rPr lang="it-IT" sz="2000" b="1" dirty="0">
                <a:solidFill>
                  <a:srgbClr val="002060"/>
                </a:solidFill>
              </a:rPr>
              <a:t>Mass </a:t>
            </a:r>
            <a:r>
              <a:rPr lang="it-IT" sz="2000" b="1" dirty="0" err="1">
                <a:solidFill>
                  <a:srgbClr val="002060"/>
                </a:solidFill>
              </a:rPr>
              <a:t>Customization</a:t>
            </a:r>
            <a:r>
              <a:rPr lang="it-IT" sz="2000" b="1" dirty="0" smtClean="0">
                <a:solidFill>
                  <a:srgbClr val="002060"/>
                </a:solidFill>
              </a:rPr>
              <a:t>”)</a:t>
            </a:r>
          </a:p>
          <a:p>
            <a:pPr>
              <a:buFont typeface="Arial" panose="020B0604020202020204" pitchFamily="34" charset="0"/>
              <a:buChar char="•"/>
            </a:pPr>
            <a:r>
              <a:rPr lang="it-IT" sz="2000" b="1" dirty="0" smtClean="0">
                <a:solidFill>
                  <a:srgbClr val="002060"/>
                </a:solidFill>
              </a:rPr>
              <a:t>innovare </a:t>
            </a:r>
            <a:r>
              <a:rPr lang="it-IT" sz="2000" b="1" dirty="0">
                <a:solidFill>
                  <a:srgbClr val="002060"/>
                </a:solidFill>
              </a:rPr>
              <a:t>continuamente il Modello di </a:t>
            </a:r>
            <a:r>
              <a:rPr lang="it-IT" sz="2000" b="1" dirty="0" smtClean="0">
                <a:solidFill>
                  <a:srgbClr val="002060"/>
                </a:solidFill>
              </a:rPr>
              <a:t>Business</a:t>
            </a:r>
          </a:p>
          <a:p>
            <a:pPr>
              <a:buFont typeface="Arial" panose="020B0604020202020204" pitchFamily="34" charset="0"/>
              <a:buChar char="•"/>
            </a:pPr>
            <a:r>
              <a:rPr lang="it-IT" sz="2000" b="1" dirty="0" smtClean="0">
                <a:solidFill>
                  <a:srgbClr val="002060"/>
                </a:solidFill>
              </a:rPr>
              <a:t>attivare </a:t>
            </a:r>
            <a:r>
              <a:rPr lang="it-IT" sz="2000" b="1" dirty="0">
                <a:solidFill>
                  <a:srgbClr val="002060"/>
                </a:solidFill>
              </a:rPr>
              <a:t>velocemente nuovi vantaggi competitivi per meglio </a:t>
            </a:r>
            <a:r>
              <a:rPr lang="it-IT" sz="2000" b="1" dirty="0" smtClean="0">
                <a:solidFill>
                  <a:srgbClr val="002060"/>
                </a:solidFill>
              </a:rPr>
              <a:t>competere</a:t>
            </a:r>
          </a:p>
          <a:p>
            <a:pPr marL="0" indent="0">
              <a:buNone/>
            </a:pPr>
            <a:r>
              <a:rPr lang="it-IT" sz="2000" b="1" i="1" dirty="0">
                <a:solidFill>
                  <a:srgbClr val="29732D"/>
                </a:solidFill>
              </a:rPr>
              <a:t>E’ evidente che sviluppare strategie realizzabili è quanto di meno delegabile ai fornitori di tecnologie e invece è materia di coraggio e competenze imprenditoriali.</a:t>
            </a:r>
          </a:p>
          <a:p>
            <a:pPr>
              <a:buFont typeface="Wingdings" panose="05000000000000000000" pitchFamily="2" charset="2"/>
              <a:buChar char="ü"/>
            </a:pPr>
            <a:endParaRPr lang="it-IT" sz="1800" b="1" dirty="0"/>
          </a:p>
        </p:txBody>
      </p:sp>
    </p:spTree>
    <p:extLst>
      <p:ext uri="{BB962C8B-B14F-4D97-AF65-F5344CB8AC3E}">
        <p14:creationId xmlns:p14="http://schemas.microsoft.com/office/powerpoint/2010/main" val="2412002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44624"/>
            <a:ext cx="7570177" cy="1143000"/>
          </a:xfrm>
        </p:spPr>
        <p:txBody>
          <a:bodyPr/>
          <a:lstStyle/>
          <a:p>
            <a:pPr algn="l"/>
            <a:r>
              <a:rPr lang="it-IT" b="1" dirty="0" smtClean="0">
                <a:solidFill>
                  <a:srgbClr val="29732D"/>
                </a:solidFill>
              </a:rPr>
              <a:t>2. </a:t>
            </a:r>
            <a:r>
              <a:rPr lang="it-IT" b="1" dirty="0">
                <a:solidFill>
                  <a:srgbClr val="29732D"/>
                </a:solidFill>
              </a:rPr>
              <a:t>Reti </a:t>
            </a:r>
            <a:r>
              <a:rPr lang="it-IT" b="1" dirty="0" smtClean="0">
                <a:solidFill>
                  <a:srgbClr val="29732D"/>
                </a:solidFill>
              </a:rPr>
              <a:t>organizzative: </a:t>
            </a:r>
            <a:r>
              <a:rPr lang="it-IT" b="1" dirty="0" err="1" smtClean="0">
                <a:solidFill>
                  <a:srgbClr val="29732D"/>
                </a:solidFill>
              </a:rPr>
              <a:t>enterprise</a:t>
            </a:r>
            <a:r>
              <a:rPr lang="it-IT" b="1" dirty="0" smtClean="0">
                <a:solidFill>
                  <a:srgbClr val="29732D"/>
                </a:solidFill>
              </a:rPr>
              <a:t> and </a:t>
            </a:r>
            <a:br>
              <a:rPr lang="it-IT" b="1" dirty="0" smtClean="0">
                <a:solidFill>
                  <a:srgbClr val="29732D"/>
                </a:solidFill>
              </a:rPr>
            </a:br>
            <a:r>
              <a:rPr lang="it-IT" b="1" dirty="0" smtClean="0">
                <a:solidFill>
                  <a:srgbClr val="29732D"/>
                </a:solidFill>
              </a:rPr>
              <a:t>macro-</a:t>
            </a:r>
            <a:r>
              <a:rPr lang="it-IT" b="1" dirty="0" err="1" smtClean="0">
                <a:solidFill>
                  <a:srgbClr val="29732D"/>
                </a:solidFill>
              </a:rPr>
              <a:t>organization</a:t>
            </a:r>
            <a:r>
              <a:rPr lang="it-IT" b="1" dirty="0" smtClean="0">
                <a:solidFill>
                  <a:srgbClr val="29732D"/>
                </a:solidFill>
              </a:rPr>
              <a:t> design</a:t>
            </a:r>
            <a:endParaRPr lang="it-IT" dirty="0"/>
          </a:p>
        </p:txBody>
      </p:sp>
      <p:sp>
        <p:nvSpPr>
          <p:cNvPr id="3" name="Segnaposto contenuto 2"/>
          <p:cNvSpPr>
            <a:spLocks noGrp="1"/>
          </p:cNvSpPr>
          <p:nvPr>
            <p:ph idx="1"/>
          </p:nvPr>
        </p:nvSpPr>
        <p:spPr>
          <a:xfrm>
            <a:off x="251520" y="1196752"/>
            <a:ext cx="7570177" cy="4525963"/>
          </a:xfrm>
        </p:spPr>
        <p:txBody>
          <a:bodyPr/>
          <a:lstStyle/>
          <a:p>
            <a:pPr marL="0" indent="0">
              <a:buNone/>
            </a:pPr>
            <a:r>
              <a:rPr lang="it-IT" sz="2000" b="1" dirty="0" smtClean="0">
                <a:solidFill>
                  <a:srgbClr val="002060"/>
                </a:solidFill>
              </a:rPr>
              <a:t>Le tecnologie nell’ Industria </a:t>
            </a:r>
            <a:r>
              <a:rPr lang="it-IT" sz="2000" b="1" dirty="0">
                <a:solidFill>
                  <a:srgbClr val="002060"/>
                </a:solidFill>
              </a:rPr>
              <a:t>4.0 </a:t>
            </a:r>
            <a:r>
              <a:rPr lang="it-IT" sz="2000" b="1" dirty="0" smtClean="0">
                <a:solidFill>
                  <a:srgbClr val="002060"/>
                </a:solidFill>
              </a:rPr>
              <a:t>consentono l’attivazione </a:t>
            </a:r>
            <a:r>
              <a:rPr lang="it-IT" sz="2000" b="1" dirty="0">
                <a:solidFill>
                  <a:srgbClr val="002060"/>
                </a:solidFill>
              </a:rPr>
              <a:t>di </a:t>
            </a:r>
            <a:r>
              <a:rPr lang="it-IT" sz="2000" b="1" dirty="0" smtClean="0">
                <a:solidFill>
                  <a:srgbClr val="29732D"/>
                </a:solidFill>
              </a:rPr>
              <a:t>filiere</a:t>
            </a:r>
            <a:r>
              <a:rPr lang="it-IT" sz="2000" b="1" dirty="0" smtClean="0">
                <a:solidFill>
                  <a:srgbClr val="002060"/>
                </a:solidFill>
              </a:rPr>
              <a:t> ma esse funzionano solo se sono componenti di </a:t>
            </a:r>
            <a:r>
              <a:rPr lang="it-IT" sz="2000" b="1" i="1" dirty="0" smtClean="0">
                <a:solidFill>
                  <a:srgbClr val="29732D"/>
                </a:solidFill>
              </a:rPr>
              <a:t>reti </a:t>
            </a:r>
            <a:r>
              <a:rPr lang="it-IT" sz="2000" b="1" i="1" dirty="0">
                <a:solidFill>
                  <a:srgbClr val="29732D"/>
                </a:solidFill>
              </a:rPr>
              <a:t>organizzative</a:t>
            </a:r>
            <a:r>
              <a:rPr lang="it-IT" sz="2000" b="1" dirty="0">
                <a:solidFill>
                  <a:srgbClr val="29732D"/>
                </a:solidFill>
              </a:rPr>
              <a:t> </a:t>
            </a:r>
            <a:r>
              <a:rPr lang="it-IT" sz="2000" b="1" i="1" dirty="0">
                <a:solidFill>
                  <a:srgbClr val="29732D"/>
                </a:solidFill>
              </a:rPr>
              <a:t>governate</a:t>
            </a:r>
            <a:r>
              <a:rPr lang="it-IT" sz="2000" b="1" dirty="0">
                <a:solidFill>
                  <a:srgbClr val="29732D"/>
                </a:solidFill>
              </a:rPr>
              <a:t>. </a:t>
            </a:r>
            <a:endParaRPr lang="it-IT" sz="2000" b="1" dirty="0" smtClean="0">
              <a:solidFill>
                <a:srgbClr val="29732D"/>
              </a:solidFill>
            </a:endParaRPr>
          </a:p>
          <a:p>
            <a:pPr marL="0" indent="0">
              <a:buNone/>
            </a:pPr>
            <a:endParaRPr lang="it-IT" sz="2000" b="1" dirty="0" smtClean="0">
              <a:solidFill>
                <a:srgbClr val="29732D"/>
              </a:solidFill>
            </a:endParaRPr>
          </a:p>
          <a:p>
            <a:pPr marL="0" indent="0">
              <a:buNone/>
            </a:pPr>
            <a:r>
              <a:rPr lang="it-IT" sz="2000" b="1" dirty="0" smtClean="0">
                <a:solidFill>
                  <a:srgbClr val="002060"/>
                </a:solidFill>
              </a:rPr>
              <a:t>La </a:t>
            </a:r>
            <a:r>
              <a:rPr lang="it-IT" sz="2000" b="1" dirty="0">
                <a:solidFill>
                  <a:srgbClr val="002060"/>
                </a:solidFill>
              </a:rPr>
              <a:t>rete organizzativa </a:t>
            </a:r>
            <a:r>
              <a:rPr lang="it-IT" sz="2000" b="1" dirty="0" smtClean="0">
                <a:solidFill>
                  <a:srgbClr val="002060"/>
                </a:solidFill>
              </a:rPr>
              <a:t>governata è una organizzazione complessa fatta di sei elementi: </a:t>
            </a:r>
            <a:r>
              <a:rPr lang="it-IT" sz="2000" b="1" dirty="0" smtClean="0">
                <a:solidFill>
                  <a:srgbClr val="29732D"/>
                </a:solidFill>
              </a:rPr>
              <a:t>catena </a:t>
            </a:r>
            <a:r>
              <a:rPr lang="it-IT" sz="2000" b="1" dirty="0">
                <a:solidFill>
                  <a:srgbClr val="29732D"/>
                </a:solidFill>
              </a:rPr>
              <a:t>del valore</a:t>
            </a:r>
            <a:r>
              <a:rPr lang="it-IT" sz="2000" b="1" dirty="0" smtClean="0">
                <a:solidFill>
                  <a:srgbClr val="002060"/>
                </a:solidFill>
              </a:rPr>
              <a:t>, </a:t>
            </a:r>
            <a:r>
              <a:rPr lang="it-IT" sz="2000" b="1" dirty="0" smtClean="0">
                <a:solidFill>
                  <a:srgbClr val="29732D"/>
                </a:solidFill>
              </a:rPr>
              <a:t>processi</a:t>
            </a:r>
            <a:r>
              <a:rPr lang="it-IT" sz="2000" b="1" dirty="0" smtClean="0">
                <a:solidFill>
                  <a:srgbClr val="002060"/>
                </a:solidFill>
              </a:rPr>
              <a:t>, </a:t>
            </a:r>
            <a:r>
              <a:rPr lang="it-IT" sz="2000" b="1" dirty="0">
                <a:solidFill>
                  <a:srgbClr val="29732D"/>
                </a:solidFill>
              </a:rPr>
              <a:t>“nodi” o unità organizzative indipendenti e vitali</a:t>
            </a:r>
            <a:r>
              <a:rPr lang="it-IT" sz="2000" b="1" dirty="0">
                <a:solidFill>
                  <a:srgbClr val="002060"/>
                </a:solidFill>
              </a:rPr>
              <a:t>, </a:t>
            </a:r>
            <a:r>
              <a:rPr lang="it-IT" sz="2000" b="1" dirty="0" smtClean="0">
                <a:solidFill>
                  <a:srgbClr val="29732D"/>
                </a:solidFill>
              </a:rPr>
              <a:t>connessioni, </a:t>
            </a:r>
            <a:r>
              <a:rPr lang="it-IT" sz="2000" b="1" dirty="0">
                <a:solidFill>
                  <a:srgbClr val="29732D"/>
                </a:solidFill>
              </a:rPr>
              <a:t>strutture </a:t>
            </a:r>
            <a:r>
              <a:rPr lang="it-IT" sz="2000" b="1" dirty="0" smtClean="0">
                <a:solidFill>
                  <a:srgbClr val="29732D"/>
                </a:solidFill>
              </a:rPr>
              <a:t>composite </a:t>
            </a:r>
            <a:r>
              <a:rPr lang="it-IT" sz="2000" b="1" dirty="0" smtClean="0">
                <a:solidFill>
                  <a:srgbClr val="002060"/>
                </a:solidFill>
              </a:rPr>
              <a:t>e </a:t>
            </a:r>
            <a:r>
              <a:rPr lang="it-IT" sz="2000" b="1" dirty="0">
                <a:solidFill>
                  <a:srgbClr val="002060"/>
                </a:solidFill>
              </a:rPr>
              <a:t>soprattutto un </a:t>
            </a:r>
            <a:r>
              <a:rPr lang="it-IT" sz="2000" b="1" dirty="0">
                <a:solidFill>
                  <a:srgbClr val="29732D"/>
                </a:solidFill>
              </a:rPr>
              <a:t>sistema di </a:t>
            </a:r>
            <a:r>
              <a:rPr lang="it-IT" sz="2000" b="1" dirty="0" err="1">
                <a:solidFill>
                  <a:srgbClr val="29732D"/>
                </a:solidFill>
              </a:rPr>
              <a:t>governance</a:t>
            </a:r>
            <a:r>
              <a:rPr lang="it-IT" sz="2000" b="1" dirty="0">
                <a:solidFill>
                  <a:srgbClr val="002060"/>
                </a:solidFill>
              </a:rPr>
              <a:t>. </a:t>
            </a:r>
            <a:endParaRPr lang="it-IT" sz="2000" b="1" dirty="0" smtClean="0">
              <a:solidFill>
                <a:srgbClr val="002060"/>
              </a:solidFill>
            </a:endParaRPr>
          </a:p>
          <a:p>
            <a:pPr marL="0" indent="0">
              <a:buNone/>
            </a:pPr>
            <a:endParaRPr lang="it-IT" sz="2000" b="1" dirty="0" smtClean="0">
              <a:solidFill>
                <a:srgbClr val="002060"/>
              </a:solidFill>
            </a:endParaRPr>
          </a:p>
          <a:p>
            <a:pPr marL="0" indent="0">
              <a:buNone/>
            </a:pPr>
            <a:r>
              <a:rPr lang="it-IT" sz="2000" b="1" i="1" dirty="0" smtClean="0">
                <a:solidFill>
                  <a:srgbClr val="002060"/>
                </a:solidFill>
              </a:rPr>
              <a:t>Alfredo </a:t>
            </a:r>
            <a:r>
              <a:rPr lang="it-IT" sz="2000" b="1" i="1" dirty="0">
                <a:solidFill>
                  <a:srgbClr val="002060"/>
                </a:solidFill>
              </a:rPr>
              <a:t>Altavilla, il numero due di FCA</a:t>
            </a:r>
            <a:r>
              <a:rPr lang="it-IT" sz="2000" b="1" i="1" dirty="0" smtClean="0">
                <a:solidFill>
                  <a:srgbClr val="002060"/>
                </a:solidFill>
              </a:rPr>
              <a:t>, descrive </a:t>
            </a:r>
            <a:r>
              <a:rPr lang="it-IT" sz="2000" b="1" i="1" dirty="0">
                <a:solidFill>
                  <a:srgbClr val="002060"/>
                </a:solidFill>
              </a:rPr>
              <a:t>l’Industria 4.0 per FCA </a:t>
            </a:r>
            <a:r>
              <a:rPr lang="it-IT" sz="2000" b="1" i="1" dirty="0" smtClean="0">
                <a:solidFill>
                  <a:srgbClr val="002060"/>
                </a:solidFill>
              </a:rPr>
              <a:t>come grande innovazione organizzativa, </a:t>
            </a:r>
            <a:r>
              <a:rPr lang="it-IT" sz="2000" b="1" i="1" dirty="0">
                <a:solidFill>
                  <a:srgbClr val="002060"/>
                </a:solidFill>
              </a:rPr>
              <a:t>una configurazione di una rete governata che connette fra loro l’azienda, i fornitori, gli </a:t>
            </a:r>
            <a:r>
              <a:rPr lang="it-IT" sz="2000" b="1" i="1" dirty="0" smtClean="0">
                <a:solidFill>
                  <a:srgbClr val="002060"/>
                </a:solidFill>
              </a:rPr>
              <a:t>utenti. Bonfiglioli sta trasformando la sua filiera di fornitori in una impresa rete governata</a:t>
            </a:r>
            <a:endParaRPr lang="it-IT" sz="2000" i="1" dirty="0">
              <a:solidFill>
                <a:srgbClr val="002060"/>
              </a:solidFill>
            </a:endParaRPr>
          </a:p>
        </p:txBody>
      </p:sp>
    </p:spTree>
    <p:extLst>
      <p:ext uri="{BB962C8B-B14F-4D97-AF65-F5344CB8AC3E}">
        <p14:creationId xmlns:p14="http://schemas.microsoft.com/office/powerpoint/2010/main" val="1927143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99392"/>
            <a:ext cx="7570177" cy="1143000"/>
          </a:xfrm>
        </p:spPr>
        <p:txBody>
          <a:bodyPr/>
          <a:lstStyle/>
          <a:p>
            <a:pPr algn="l"/>
            <a:r>
              <a:rPr lang="it-IT" b="1" dirty="0" smtClean="0">
                <a:solidFill>
                  <a:srgbClr val="29732D"/>
                </a:solidFill>
              </a:rPr>
              <a:t>3. Il  funzionamento organizzativo</a:t>
            </a:r>
            <a:endParaRPr lang="it-IT" sz="2800" b="1" dirty="0">
              <a:solidFill>
                <a:srgbClr val="29732D"/>
              </a:solidFill>
            </a:endParaRPr>
          </a:p>
        </p:txBody>
      </p:sp>
      <p:sp>
        <p:nvSpPr>
          <p:cNvPr id="3" name="Segnaposto contenuto 2"/>
          <p:cNvSpPr>
            <a:spLocks noGrp="1"/>
          </p:cNvSpPr>
          <p:nvPr>
            <p:ph idx="1"/>
          </p:nvPr>
        </p:nvSpPr>
        <p:spPr>
          <a:xfrm>
            <a:off x="242183" y="1052736"/>
            <a:ext cx="7858209" cy="4525963"/>
          </a:xfrm>
        </p:spPr>
        <p:txBody>
          <a:bodyPr/>
          <a:lstStyle/>
          <a:p>
            <a:pPr marL="0" indent="0">
              <a:buNone/>
            </a:pPr>
            <a:r>
              <a:rPr lang="it-IT" sz="2000" b="1" dirty="0">
                <a:solidFill>
                  <a:srgbClr val="002060"/>
                </a:solidFill>
              </a:rPr>
              <a:t>Le tecnologie digitali </a:t>
            </a:r>
            <a:r>
              <a:rPr lang="it-IT" sz="2000" b="1" dirty="0" smtClean="0">
                <a:solidFill>
                  <a:srgbClr val="002060"/>
                </a:solidFill>
              </a:rPr>
              <a:t>abilitano ma non creano da sole un </a:t>
            </a:r>
            <a:r>
              <a:rPr lang="it-IT" sz="2000" b="1" dirty="0">
                <a:solidFill>
                  <a:srgbClr val="29732D"/>
                </a:solidFill>
              </a:rPr>
              <a:t>diverso modello di funzionamento organizzativo </a:t>
            </a:r>
            <a:r>
              <a:rPr lang="it-IT" sz="2000" b="1" dirty="0">
                <a:solidFill>
                  <a:srgbClr val="002060"/>
                </a:solidFill>
              </a:rPr>
              <a:t>perché questo è un costrutto eminentemente </a:t>
            </a:r>
            <a:r>
              <a:rPr lang="it-IT" sz="2000" b="1" dirty="0" smtClean="0">
                <a:solidFill>
                  <a:srgbClr val="002060"/>
                </a:solidFill>
              </a:rPr>
              <a:t>sociale</a:t>
            </a:r>
          </a:p>
          <a:p>
            <a:pPr marL="0" indent="0">
              <a:buNone/>
            </a:pPr>
            <a:endParaRPr lang="it-IT" sz="2000" b="1" dirty="0">
              <a:solidFill>
                <a:srgbClr val="002060"/>
              </a:solidFill>
            </a:endParaRPr>
          </a:p>
          <a:p>
            <a:pPr marL="0" indent="0">
              <a:buNone/>
            </a:pPr>
            <a:r>
              <a:rPr lang="it-IT" sz="2000" b="1" dirty="0" smtClean="0">
                <a:solidFill>
                  <a:srgbClr val="002060"/>
                </a:solidFill>
              </a:rPr>
              <a:t>Nell’</a:t>
            </a:r>
            <a:r>
              <a:rPr lang="it-IT" sz="2000" b="1" dirty="0" err="1" smtClean="0">
                <a:solidFill>
                  <a:srgbClr val="002060"/>
                </a:solidFill>
              </a:rPr>
              <a:t>Industry</a:t>
            </a:r>
            <a:r>
              <a:rPr lang="it-IT" sz="2000" b="1" dirty="0" smtClean="0">
                <a:solidFill>
                  <a:srgbClr val="002060"/>
                </a:solidFill>
              </a:rPr>
              <a:t> </a:t>
            </a:r>
            <a:r>
              <a:rPr lang="it-IT" sz="2000" b="1" dirty="0">
                <a:solidFill>
                  <a:srgbClr val="002060"/>
                </a:solidFill>
              </a:rPr>
              <a:t>4.0 </a:t>
            </a:r>
            <a:r>
              <a:rPr lang="it-IT" sz="2000" b="1" dirty="0" smtClean="0">
                <a:solidFill>
                  <a:srgbClr val="002060"/>
                </a:solidFill>
              </a:rPr>
              <a:t>emerge il modello </a:t>
            </a:r>
            <a:r>
              <a:rPr lang="it-IT" sz="2000" b="1" dirty="0">
                <a:solidFill>
                  <a:srgbClr val="002060"/>
                </a:solidFill>
              </a:rPr>
              <a:t>organico di </a:t>
            </a:r>
            <a:r>
              <a:rPr lang="it-IT" sz="2000" b="1" dirty="0" smtClean="0">
                <a:solidFill>
                  <a:srgbClr val="002060"/>
                </a:solidFill>
              </a:rPr>
              <a:t>organizzazione  caratterizzato  da unità organizzative autonome e teams </a:t>
            </a:r>
          </a:p>
          <a:p>
            <a:r>
              <a:rPr lang="it-IT" sz="2000" b="1" dirty="0" smtClean="0">
                <a:solidFill>
                  <a:srgbClr val="002060"/>
                </a:solidFill>
              </a:rPr>
              <a:t>centrate </a:t>
            </a:r>
            <a:r>
              <a:rPr lang="it-IT" sz="2000" b="1" dirty="0">
                <a:solidFill>
                  <a:srgbClr val="002060"/>
                </a:solidFill>
              </a:rPr>
              <a:t>su processi </a:t>
            </a:r>
            <a:r>
              <a:rPr lang="it-IT" sz="2000" b="1" dirty="0" smtClean="0">
                <a:solidFill>
                  <a:srgbClr val="002060"/>
                </a:solidFill>
              </a:rPr>
              <a:t>e sui </a:t>
            </a:r>
            <a:r>
              <a:rPr lang="it-IT" sz="2000" b="1" dirty="0">
                <a:solidFill>
                  <a:srgbClr val="002060"/>
                </a:solidFill>
              </a:rPr>
              <a:t>risultati, </a:t>
            </a:r>
            <a:endParaRPr lang="it-IT" sz="2000" b="1" dirty="0" smtClean="0">
              <a:solidFill>
                <a:srgbClr val="002060"/>
              </a:solidFill>
            </a:endParaRPr>
          </a:p>
          <a:p>
            <a:r>
              <a:rPr lang="it-IT" sz="2000" b="1" dirty="0" smtClean="0">
                <a:solidFill>
                  <a:srgbClr val="002060"/>
                </a:solidFill>
              </a:rPr>
              <a:t>che operano in gran parte su progetti </a:t>
            </a:r>
          </a:p>
          <a:p>
            <a:r>
              <a:rPr lang="it-IT" sz="2000" b="1" dirty="0" smtClean="0">
                <a:solidFill>
                  <a:srgbClr val="002060"/>
                </a:solidFill>
              </a:rPr>
              <a:t>che </a:t>
            </a:r>
            <a:r>
              <a:rPr lang="it-IT" sz="2000" b="1" dirty="0">
                <a:solidFill>
                  <a:srgbClr val="002060"/>
                </a:solidFill>
              </a:rPr>
              <a:t>sono capaci di </a:t>
            </a:r>
            <a:r>
              <a:rPr lang="it-IT" sz="2000" b="1" dirty="0" smtClean="0">
                <a:solidFill>
                  <a:srgbClr val="002060"/>
                </a:solidFill>
              </a:rPr>
              <a:t>gestire </a:t>
            </a:r>
            <a:r>
              <a:rPr lang="it-IT" sz="2000" b="1" dirty="0">
                <a:solidFill>
                  <a:srgbClr val="002060"/>
                </a:solidFill>
              </a:rPr>
              <a:t>le varianze e l’inaspettato</a:t>
            </a:r>
            <a:r>
              <a:rPr lang="it-IT" sz="2000" b="1" dirty="0" smtClean="0">
                <a:solidFill>
                  <a:srgbClr val="002060"/>
                </a:solidFill>
              </a:rPr>
              <a:t>,</a:t>
            </a:r>
          </a:p>
          <a:p>
            <a:r>
              <a:rPr lang="it-IT" sz="2000" b="1" dirty="0" smtClean="0">
                <a:solidFill>
                  <a:srgbClr val="002060"/>
                </a:solidFill>
              </a:rPr>
              <a:t>che </a:t>
            </a:r>
            <a:r>
              <a:rPr lang="it-IT" sz="2000" b="1" dirty="0">
                <a:solidFill>
                  <a:srgbClr val="002060"/>
                </a:solidFill>
              </a:rPr>
              <a:t>favoriscono il miglioramento continuo e l’innovazione. </a:t>
            </a:r>
            <a:endParaRPr lang="it-IT" sz="2000" b="1" dirty="0" smtClean="0">
              <a:solidFill>
                <a:srgbClr val="002060"/>
              </a:solidFill>
            </a:endParaRPr>
          </a:p>
          <a:p>
            <a:r>
              <a:rPr lang="it-IT" sz="2000" b="1" dirty="0" smtClean="0">
                <a:solidFill>
                  <a:srgbClr val="002060"/>
                </a:solidFill>
              </a:rPr>
              <a:t>che attivano comunità </a:t>
            </a:r>
            <a:r>
              <a:rPr lang="it-IT" sz="2000" b="1" dirty="0">
                <a:solidFill>
                  <a:srgbClr val="002060"/>
                </a:solidFill>
              </a:rPr>
              <a:t>di pratiche. </a:t>
            </a:r>
            <a:endParaRPr lang="it-IT" sz="2000" b="1" dirty="0" smtClean="0">
              <a:solidFill>
                <a:srgbClr val="002060"/>
              </a:solidFill>
            </a:endParaRPr>
          </a:p>
          <a:p>
            <a:endParaRPr lang="it-IT" sz="2000" b="1" dirty="0" smtClean="0">
              <a:solidFill>
                <a:srgbClr val="002060"/>
              </a:solidFill>
            </a:endParaRPr>
          </a:p>
          <a:p>
            <a:pPr marL="0" indent="0">
              <a:buNone/>
            </a:pPr>
            <a:r>
              <a:rPr lang="it-IT" sz="2000" b="1" i="1" dirty="0" smtClean="0">
                <a:solidFill>
                  <a:srgbClr val="002060"/>
                </a:solidFill>
              </a:rPr>
              <a:t>Progettare e gestire organizzazioni organiche e team invece di organigrammi, reparti e uffici è la frontiera dello sviluppo organizzativo nell’Industria 4.0.:</a:t>
            </a:r>
            <a:r>
              <a:rPr lang="it-IT" sz="2000" b="1" dirty="0" smtClean="0">
                <a:solidFill>
                  <a:srgbClr val="002060"/>
                </a:solidFill>
              </a:rPr>
              <a:t> </a:t>
            </a:r>
            <a:r>
              <a:rPr lang="it-IT" sz="2000" b="1" i="1" dirty="0" smtClean="0">
                <a:solidFill>
                  <a:srgbClr val="002060"/>
                </a:solidFill>
              </a:rPr>
              <a:t>la «scienza dei team» in Avio Aero, Pirelli, </a:t>
            </a:r>
            <a:r>
              <a:rPr lang="it-IT" sz="2000" b="1" i="1" dirty="0" err="1" smtClean="0">
                <a:solidFill>
                  <a:srgbClr val="002060"/>
                </a:solidFill>
              </a:rPr>
              <a:t>Poliform</a:t>
            </a:r>
            <a:r>
              <a:rPr lang="it-IT" sz="2000" b="1" i="1" dirty="0" smtClean="0">
                <a:solidFill>
                  <a:srgbClr val="002060"/>
                </a:solidFill>
              </a:rPr>
              <a:t> </a:t>
            </a:r>
            <a:endParaRPr lang="it-IT" sz="2000" b="1" i="1" dirty="0">
              <a:solidFill>
                <a:srgbClr val="002060"/>
              </a:solidFill>
            </a:endParaRPr>
          </a:p>
        </p:txBody>
      </p:sp>
    </p:spTree>
    <p:extLst>
      <p:ext uri="{BB962C8B-B14F-4D97-AF65-F5344CB8AC3E}">
        <p14:creationId xmlns:p14="http://schemas.microsoft.com/office/powerpoint/2010/main" val="2814539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2527" y="-99392"/>
            <a:ext cx="7847865" cy="1143000"/>
          </a:xfrm>
        </p:spPr>
        <p:txBody>
          <a:bodyPr/>
          <a:lstStyle/>
          <a:p>
            <a:pPr algn="l"/>
            <a:r>
              <a:rPr lang="it-IT" sz="2400" b="1" dirty="0">
                <a:solidFill>
                  <a:srgbClr val="29732D"/>
                </a:solidFill>
              </a:rPr>
              <a:t/>
            </a:r>
            <a:br>
              <a:rPr lang="it-IT" sz="2400" b="1" dirty="0">
                <a:solidFill>
                  <a:srgbClr val="29732D"/>
                </a:solidFill>
              </a:rPr>
            </a:br>
            <a:r>
              <a:rPr lang="it-IT" b="1" dirty="0" smtClean="0">
                <a:solidFill>
                  <a:srgbClr val="29732D"/>
                </a:solidFill>
              </a:rPr>
              <a:t>4. Nuovi ruoli, nuove professioni, </a:t>
            </a:r>
            <a:br>
              <a:rPr lang="it-IT" b="1" dirty="0" smtClean="0">
                <a:solidFill>
                  <a:srgbClr val="29732D"/>
                </a:solidFill>
              </a:rPr>
            </a:br>
            <a:r>
              <a:rPr lang="it-IT" b="1" dirty="0" smtClean="0">
                <a:solidFill>
                  <a:srgbClr val="29732D"/>
                </a:solidFill>
              </a:rPr>
              <a:t>persone formate (a)</a:t>
            </a:r>
            <a:endParaRPr lang="it-IT" sz="2800" b="1" dirty="0">
              <a:solidFill>
                <a:srgbClr val="29732D"/>
              </a:solidFill>
            </a:endParaRPr>
          </a:p>
        </p:txBody>
      </p:sp>
      <p:sp>
        <p:nvSpPr>
          <p:cNvPr id="3" name="Segnaposto contenuto 2"/>
          <p:cNvSpPr>
            <a:spLocks noGrp="1"/>
          </p:cNvSpPr>
          <p:nvPr>
            <p:ph idx="1"/>
          </p:nvPr>
        </p:nvSpPr>
        <p:spPr>
          <a:xfrm>
            <a:off x="251520" y="1495325"/>
            <a:ext cx="7570177" cy="4525963"/>
          </a:xfrm>
        </p:spPr>
        <p:txBody>
          <a:bodyPr/>
          <a:lstStyle/>
          <a:p>
            <a:pPr marL="0" indent="0">
              <a:buNone/>
            </a:pPr>
            <a:r>
              <a:rPr lang="it-IT" sz="2000" b="1" dirty="0">
                <a:solidFill>
                  <a:srgbClr val="002060"/>
                </a:solidFill>
              </a:rPr>
              <a:t>I nuovi lavori nell’Industria 4.0. non sono solo un volatile aggregato nella </a:t>
            </a:r>
            <a:r>
              <a:rPr lang="it-IT" sz="2000" b="1" dirty="0" smtClean="0">
                <a:solidFill>
                  <a:srgbClr val="002060"/>
                </a:solidFill>
              </a:rPr>
              <a:t>lunga </a:t>
            </a:r>
            <a:r>
              <a:rPr lang="it-IT" sz="2000" b="1" dirty="0" smtClean="0">
                <a:solidFill>
                  <a:srgbClr val="29732D"/>
                </a:solidFill>
              </a:rPr>
              <a:t>lista </a:t>
            </a:r>
            <a:r>
              <a:rPr lang="it-IT" sz="2000" b="1" dirty="0">
                <a:solidFill>
                  <a:srgbClr val="29732D"/>
                </a:solidFill>
              </a:rPr>
              <a:t>delle competenze </a:t>
            </a:r>
            <a:r>
              <a:rPr lang="it-IT" sz="2000" b="1" dirty="0" smtClean="0">
                <a:solidFill>
                  <a:srgbClr val="29732D"/>
                </a:solidFill>
              </a:rPr>
              <a:t>sulle tecnologie</a:t>
            </a:r>
            <a:r>
              <a:rPr lang="it-IT" sz="2000" b="1" dirty="0"/>
              <a:t>: </a:t>
            </a:r>
            <a:r>
              <a:rPr lang="it-IT" sz="2000" b="1" dirty="0">
                <a:solidFill>
                  <a:srgbClr val="002060"/>
                </a:solidFill>
              </a:rPr>
              <a:t>data </a:t>
            </a:r>
            <a:r>
              <a:rPr lang="it-IT" sz="2000" b="1" dirty="0" smtClean="0">
                <a:solidFill>
                  <a:srgbClr val="002060"/>
                </a:solidFill>
              </a:rPr>
              <a:t>management; </a:t>
            </a:r>
            <a:r>
              <a:rPr lang="it-IT" sz="2000" b="1" dirty="0">
                <a:solidFill>
                  <a:srgbClr val="002060"/>
                </a:solidFill>
              </a:rPr>
              <a:t>tecnologie di produzione </a:t>
            </a:r>
            <a:r>
              <a:rPr lang="it-IT" sz="2000" b="1" dirty="0" smtClean="0">
                <a:solidFill>
                  <a:srgbClr val="002060"/>
                </a:solidFill>
              </a:rPr>
              <a:t>4.0; </a:t>
            </a:r>
            <a:r>
              <a:rPr lang="it-IT" sz="2000" b="1" dirty="0">
                <a:solidFill>
                  <a:srgbClr val="002060"/>
                </a:solidFill>
              </a:rPr>
              <a:t>vendita e marketing delle </a:t>
            </a:r>
            <a:r>
              <a:rPr lang="it-IT" sz="2000" b="1" dirty="0" smtClean="0">
                <a:solidFill>
                  <a:srgbClr val="002060"/>
                </a:solidFill>
              </a:rPr>
              <a:t>tecnologie</a:t>
            </a:r>
          </a:p>
          <a:p>
            <a:pPr marL="0" indent="0">
              <a:buNone/>
            </a:pPr>
            <a:endParaRPr lang="it-IT" sz="2000" b="1" dirty="0">
              <a:solidFill>
                <a:srgbClr val="002060"/>
              </a:solidFill>
            </a:endParaRPr>
          </a:p>
          <a:p>
            <a:pPr marL="0" indent="0">
              <a:buNone/>
            </a:pPr>
            <a:r>
              <a:rPr lang="it-IT" sz="2000" b="1" dirty="0">
                <a:solidFill>
                  <a:srgbClr val="002060"/>
                </a:solidFill>
              </a:rPr>
              <a:t>I nuovi lavori nell’Industria 4.0. in realtà sono </a:t>
            </a:r>
            <a:endParaRPr lang="it-IT" sz="2000" b="1" dirty="0" smtClean="0">
              <a:solidFill>
                <a:srgbClr val="002060"/>
              </a:solidFill>
            </a:endParaRPr>
          </a:p>
          <a:p>
            <a:pPr>
              <a:buFont typeface="Arial" panose="020B0604020202020204" pitchFamily="34" charset="0"/>
              <a:buChar char="•"/>
            </a:pPr>
            <a:r>
              <a:rPr lang="it-IT" sz="2000" b="1" dirty="0" smtClean="0">
                <a:solidFill>
                  <a:srgbClr val="29732D"/>
                </a:solidFill>
              </a:rPr>
              <a:t>nuovi ruoli,</a:t>
            </a:r>
            <a:r>
              <a:rPr lang="it-IT" sz="2000" b="1" dirty="0" smtClean="0"/>
              <a:t> </a:t>
            </a:r>
            <a:r>
              <a:rPr lang="it-IT" sz="2000" b="1" dirty="0">
                <a:solidFill>
                  <a:srgbClr val="002060"/>
                </a:solidFill>
              </a:rPr>
              <a:t>ossia “copioni” da agire basati sulla responsabilità su risultati, su contenuti operativi continuamente migliorabili e perfezionabili, sulla gestione positiva delle relazioni con le persone e con la tecnologia, sulla continua acquisizione di adeguate competenze</a:t>
            </a:r>
            <a:r>
              <a:rPr lang="it-IT" sz="2000" b="1" dirty="0" smtClean="0">
                <a:solidFill>
                  <a:srgbClr val="002060"/>
                </a:solidFill>
              </a:rPr>
              <a:t>. </a:t>
            </a:r>
          </a:p>
          <a:p>
            <a:pPr>
              <a:buFont typeface="Arial" panose="020B0604020202020204" pitchFamily="34" charset="0"/>
              <a:buChar char="•"/>
            </a:pPr>
            <a:endParaRPr lang="it-IT" sz="2000" b="1" dirty="0" smtClean="0"/>
          </a:p>
          <a:p>
            <a:pPr>
              <a:buFont typeface="Arial" panose="020B0604020202020204" pitchFamily="34" charset="0"/>
              <a:buChar char="•"/>
            </a:pPr>
            <a:r>
              <a:rPr lang="it-IT" sz="2000" b="1" dirty="0" smtClean="0">
                <a:solidFill>
                  <a:srgbClr val="29732D"/>
                </a:solidFill>
              </a:rPr>
              <a:t>mestieri </a:t>
            </a:r>
            <a:r>
              <a:rPr lang="it-IT" sz="2000" b="1" dirty="0">
                <a:solidFill>
                  <a:srgbClr val="29732D"/>
                </a:solidFill>
              </a:rPr>
              <a:t>e professioni </a:t>
            </a:r>
            <a:r>
              <a:rPr lang="it-IT" sz="2000" b="1" dirty="0" smtClean="0">
                <a:solidFill>
                  <a:srgbClr val="29732D"/>
                </a:solidFill>
              </a:rPr>
              <a:t>nuove,</a:t>
            </a:r>
            <a:r>
              <a:rPr lang="it-IT" sz="2000" b="1" dirty="0" smtClean="0"/>
              <a:t> </a:t>
            </a:r>
            <a:r>
              <a:rPr lang="it-IT" sz="2000" b="1" dirty="0">
                <a:solidFill>
                  <a:srgbClr val="002060"/>
                </a:solidFill>
              </a:rPr>
              <a:t>ossia caratterizzati da un ampio dominio di conoscenze e capacità costruite con un riconoscibile percorso di studi e di esperienze </a:t>
            </a:r>
            <a:r>
              <a:rPr lang="it-IT" sz="2000" b="1" dirty="0" smtClean="0">
                <a:solidFill>
                  <a:srgbClr val="002060"/>
                </a:solidFill>
              </a:rPr>
              <a:t>e da </a:t>
            </a:r>
            <a:r>
              <a:rPr lang="it-IT" sz="2000" b="1" dirty="0">
                <a:solidFill>
                  <a:srgbClr val="002060"/>
                </a:solidFill>
              </a:rPr>
              <a:t>un “ideale di servizio” caratterizzante e impegnativo. </a:t>
            </a:r>
            <a:endParaRPr lang="it-IT" sz="2000" b="1" dirty="0" smtClean="0">
              <a:solidFill>
                <a:srgbClr val="002060"/>
              </a:solidFill>
            </a:endParaRPr>
          </a:p>
        </p:txBody>
      </p:sp>
    </p:spTree>
    <p:extLst>
      <p:ext uri="{BB962C8B-B14F-4D97-AF65-F5344CB8AC3E}">
        <p14:creationId xmlns:p14="http://schemas.microsoft.com/office/powerpoint/2010/main" val="3018239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60648"/>
            <a:ext cx="7570177" cy="418058"/>
          </a:xfrm>
        </p:spPr>
        <p:txBody>
          <a:bodyPr/>
          <a:lstStyle/>
          <a:p>
            <a:pPr algn="l"/>
            <a:r>
              <a:rPr lang="it-IT" sz="2400" b="1" dirty="0">
                <a:solidFill>
                  <a:srgbClr val="29732D"/>
                </a:solidFill>
              </a:rPr>
              <a:t/>
            </a:r>
            <a:br>
              <a:rPr lang="it-IT" sz="2400" b="1" dirty="0">
                <a:solidFill>
                  <a:srgbClr val="29732D"/>
                </a:solidFill>
              </a:rPr>
            </a:br>
            <a:r>
              <a:rPr lang="it-IT" b="1" dirty="0">
                <a:solidFill>
                  <a:srgbClr val="29732D"/>
                </a:solidFill>
              </a:rPr>
              <a:t>4. Nuovi </a:t>
            </a:r>
            <a:r>
              <a:rPr lang="it-IT" b="1" dirty="0" smtClean="0">
                <a:solidFill>
                  <a:srgbClr val="29732D"/>
                </a:solidFill>
              </a:rPr>
              <a:t>ruoli, </a:t>
            </a:r>
            <a:r>
              <a:rPr lang="it-IT" b="1" dirty="0">
                <a:solidFill>
                  <a:srgbClr val="29732D"/>
                </a:solidFill>
              </a:rPr>
              <a:t>nuove professioni, </a:t>
            </a:r>
            <a:r>
              <a:rPr lang="it-IT" b="1" dirty="0" smtClean="0">
                <a:solidFill>
                  <a:srgbClr val="29732D"/>
                </a:solidFill>
              </a:rPr>
              <a:t/>
            </a:r>
            <a:br>
              <a:rPr lang="it-IT" b="1" dirty="0" smtClean="0">
                <a:solidFill>
                  <a:srgbClr val="29732D"/>
                </a:solidFill>
              </a:rPr>
            </a:br>
            <a:r>
              <a:rPr lang="it-IT" b="1" dirty="0" smtClean="0">
                <a:solidFill>
                  <a:srgbClr val="29732D"/>
                </a:solidFill>
              </a:rPr>
              <a:t>persone formate (b)</a:t>
            </a:r>
            <a:endParaRPr lang="it-IT" b="1" dirty="0">
              <a:solidFill>
                <a:srgbClr val="29732D"/>
              </a:solidFill>
            </a:endParaRPr>
          </a:p>
        </p:txBody>
      </p:sp>
      <p:sp>
        <p:nvSpPr>
          <p:cNvPr id="3" name="Segnaposto contenuto 2"/>
          <p:cNvSpPr>
            <a:spLocks noGrp="1"/>
          </p:cNvSpPr>
          <p:nvPr>
            <p:ph idx="1"/>
          </p:nvPr>
        </p:nvSpPr>
        <p:spPr>
          <a:xfrm>
            <a:off x="251520" y="1412776"/>
            <a:ext cx="7570177" cy="4525963"/>
          </a:xfrm>
        </p:spPr>
        <p:txBody>
          <a:bodyPr/>
          <a:lstStyle/>
          <a:p>
            <a:pPr>
              <a:buFont typeface="Arial" panose="020B0604020202020204" pitchFamily="34" charset="0"/>
              <a:buChar char="•"/>
            </a:pPr>
            <a:endParaRPr lang="it-IT" sz="2000" b="1" dirty="0" smtClean="0">
              <a:solidFill>
                <a:srgbClr val="002060"/>
              </a:solidFill>
            </a:endParaRPr>
          </a:p>
          <a:p>
            <a:pPr>
              <a:buFont typeface="Arial" panose="020B0604020202020204" pitchFamily="34" charset="0"/>
              <a:buChar char="•"/>
            </a:pPr>
            <a:r>
              <a:rPr lang="it-IT" sz="2000" b="1" dirty="0" smtClean="0">
                <a:solidFill>
                  <a:srgbClr val="002060"/>
                </a:solidFill>
              </a:rPr>
              <a:t>Gli </a:t>
            </a:r>
            <a:r>
              <a:rPr lang="it-IT" sz="2000" b="1" i="1" dirty="0">
                <a:solidFill>
                  <a:srgbClr val="29732D"/>
                </a:solidFill>
              </a:rPr>
              <a:t>architetti dei nuovi sistemi </a:t>
            </a:r>
            <a:r>
              <a:rPr lang="it-IT" sz="2000" b="1" i="1" dirty="0" smtClean="0">
                <a:solidFill>
                  <a:srgbClr val="29732D"/>
                </a:solidFill>
              </a:rPr>
              <a:t>tecnologico-organizzativi</a:t>
            </a:r>
            <a:r>
              <a:rPr lang="it-IT" sz="2000" b="1" dirty="0" smtClean="0">
                <a:solidFill>
                  <a:srgbClr val="29732D"/>
                </a:solidFill>
              </a:rPr>
              <a:t> </a:t>
            </a:r>
            <a:r>
              <a:rPr lang="it-IT" sz="2000" b="1" dirty="0" smtClean="0">
                <a:solidFill>
                  <a:srgbClr val="002060"/>
                </a:solidFill>
              </a:rPr>
              <a:t>non </a:t>
            </a:r>
            <a:r>
              <a:rPr lang="it-IT" sz="2000" b="1" dirty="0">
                <a:solidFill>
                  <a:srgbClr val="002060"/>
                </a:solidFill>
              </a:rPr>
              <a:t>possono essere </a:t>
            </a:r>
            <a:r>
              <a:rPr lang="it-IT" sz="2000" b="1" dirty="0" smtClean="0">
                <a:solidFill>
                  <a:srgbClr val="002060"/>
                </a:solidFill>
              </a:rPr>
              <a:t>solo i </a:t>
            </a:r>
            <a:r>
              <a:rPr lang="it-IT" sz="2000" b="1" dirty="0">
                <a:solidFill>
                  <a:srgbClr val="002060"/>
                </a:solidFill>
              </a:rPr>
              <a:t>tecnologi da soli</a:t>
            </a:r>
            <a:r>
              <a:rPr lang="it-IT" sz="2000" b="1" dirty="0" smtClean="0">
                <a:solidFill>
                  <a:srgbClr val="002060"/>
                </a:solidFill>
              </a:rPr>
              <a:t>: ci vogliono architetti </a:t>
            </a:r>
            <a:r>
              <a:rPr lang="it-IT" sz="2000" b="1" dirty="0">
                <a:solidFill>
                  <a:srgbClr val="002060"/>
                </a:solidFill>
              </a:rPr>
              <a:t>multidisciplinari di sistemi socio-tecnici, </a:t>
            </a:r>
            <a:r>
              <a:rPr lang="it-IT" sz="2000" b="1" dirty="0" smtClean="0">
                <a:solidFill>
                  <a:srgbClr val="002060"/>
                </a:solidFill>
              </a:rPr>
              <a:t>capaci cioè di </a:t>
            </a:r>
            <a:r>
              <a:rPr lang="it-IT" sz="2000" b="1" dirty="0">
                <a:solidFill>
                  <a:srgbClr val="002060"/>
                </a:solidFill>
              </a:rPr>
              <a:t>concepire e ingegnerizzare insieme modelli di business, mercati, obiettivi, tecnologie, processi, organizzazione, lavoro, </a:t>
            </a:r>
            <a:r>
              <a:rPr lang="it-IT" sz="2000" b="1" dirty="0" smtClean="0">
                <a:solidFill>
                  <a:srgbClr val="002060"/>
                </a:solidFill>
              </a:rPr>
              <a:t>cultura </a:t>
            </a:r>
          </a:p>
          <a:p>
            <a:pPr>
              <a:buFont typeface="Arial" panose="020B0604020202020204" pitchFamily="34" charset="0"/>
              <a:buChar char="•"/>
            </a:pPr>
            <a:endParaRPr lang="it-IT" sz="2000" b="1" dirty="0" smtClean="0">
              <a:solidFill>
                <a:srgbClr val="002060"/>
              </a:solidFill>
            </a:endParaRPr>
          </a:p>
          <a:p>
            <a:pPr>
              <a:buFont typeface="Arial" panose="020B0604020202020204" pitchFamily="34" charset="0"/>
              <a:buChar char="•"/>
            </a:pPr>
            <a:r>
              <a:rPr lang="it-IT" sz="2000" b="1" dirty="0" smtClean="0">
                <a:solidFill>
                  <a:srgbClr val="002060"/>
                </a:solidFill>
              </a:rPr>
              <a:t>Con </a:t>
            </a:r>
            <a:r>
              <a:rPr lang="it-IT" sz="2000" b="1" dirty="0">
                <a:solidFill>
                  <a:srgbClr val="002060"/>
                </a:solidFill>
              </a:rPr>
              <a:t>molta probabilità il soggetto organizzativo che potrà svolgere questa funzione non è un ruolo singolo ma è </a:t>
            </a:r>
            <a:r>
              <a:rPr lang="it-IT" sz="2000" b="1" dirty="0">
                <a:solidFill>
                  <a:srgbClr val="29732D"/>
                </a:solidFill>
              </a:rPr>
              <a:t>un </a:t>
            </a:r>
            <a:r>
              <a:rPr lang="it-IT" sz="2000" b="1" dirty="0" smtClean="0">
                <a:solidFill>
                  <a:srgbClr val="29732D"/>
                </a:solidFill>
              </a:rPr>
              <a:t>team di progetto</a:t>
            </a:r>
            <a:r>
              <a:rPr lang="it-IT" sz="2000" b="1" dirty="0" smtClean="0">
                <a:solidFill>
                  <a:srgbClr val="002060"/>
                </a:solidFill>
              </a:rPr>
              <a:t>. </a:t>
            </a:r>
          </a:p>
          <a:p>
            <a:pPr>
              <a:buFont typeface="Arial" panose="020B0604020202020204" pitchFamily="34" charset="0"/>
              <a:buChar char="•"/>
            </a:pPr>
            <a:endParaRPr lang="it-IT" sz="2000" b="1" dirty="0" smtClean="0">
              <a:solidFill>
                <a:srgbClr val="002060"/>
              </a:solidFill>
            </a:endParaRPr>
          </a:p>
          <a:p>
            <a:pPr>
              <a:buFont typeface="Arial" panose="020B0604020202020204" pitchFamily="34" charset="0"/>
              <a:buChar char="•"/>
            </a:pPr>
            <a:r>
              <a:rPr lang="it-IT" sz="2000" b="1" dirty="0" smtClean="0">
                <a:solidFill>
                  <a:srgbClr val="002060"/>
                </a:solidFill>
              </a:rPr>
              <a:t>Chi svolge questa professione dovrà </a:t>
            </a:r>
            <a:r>
              <a:rPr lang="it-IT" sz="2000" b="1" dirty="0">
                <a:solidFill>
                  <a:srgbClr val="002060"/>
                </a:solidFill>
              </a:rPr>
              <a:t>avere una </a:t>
            </a:r>
            <a:r>
              <a:rPr lang="it-IT" sz="2000" b="1" dirty="0">
                <a:solidFill>
                  <a:srgbClr val="29732D"/>
                </a:solidFill>
              </a:rPr>
              <a:t>formazione multidisciplinare </a:t>
            </a:r>
            <a:r>
              <a:rPr lang="it-IT" sz="2000" b="1" dirty="0">
                <a:solidFill>
                  <a:srgbClr val="002060"/>
                </a:solidFill>
              </a:rPr>
              <a:t>e operare sulla base del </a:t>
            </a:r>
            <a:r>
              <a:rPr lang="it-IT" sz="2000" b="1" dirty="0">
                <a:solidFill>
                  <a:srgbClr val="29732D"/>
                </a:solidFill>
              </a:rPr>
              <a:t>design </a:t>
            </a:r>
            <a:r>
              <a:rPr lang="it-IT" sz="2000" b="1" dirty="0" err="1">
                <a:solidFill>
                  <a:srgbClr val="29732D"/>
                </a:solidFill>
              </a:rPr>
              <a:t>thinking</a:t>
            </a:r>
            <a:r>
              <a:rPr lang="it-IT" sz="2000" b="1" dirty="0">
                <a:solidFill>
                  <a:srgbClr val="002060"/>
                </a:solidFill>
              </a:rPr>
              <a:t>. </a:t>
            </a:r>
            <a:endParaRPr lang="it-IT" sz="2000" b="1" dirty="0" smtClean="0">
              <a:solidFill>
                <a:srgbClr val="002060"/>
              </a:solidFill>
            </a:endParaRPr>
          </a:p>
          <a:p>
            <a:pPr>
              <a:buFont typeface="Arial" panose="020B0604020202020204" pitchFamily="34" charset="0"/>
              <a:buChar char="•"/>
            </a:pPr>
            <a:endParaRPr lang="it-IT" sz="2000" dirty="0"/>
          </a:p>
        </p:txBody>
      </p:sp>
    </p:spTree>
    <p:extLst>
      <p:ext uri="{BB962C8B-B14F-4D97-AF65-F5344CB8AC3E}">
        <p14:creationId xmlns:p14="http://schemas.microsoft.com/office/powerpoint/2010/main" val="2674186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2954</TotalTime>
  <Words>2064</Words>
  <Application>Microsoft Office PowerPoint</Application>
  <PresentationFormat>Presentazione su schermo (4:3)</PresentationFormat>
  <Paragraphs>187</Paragraphs>
  <Slides>22</Slides>
  <Notes>1</Notes>
  <HiddenSlides>0</HiddenSlides>
  <MMClips>0</MMClips>
  <ScaleCrop>false</ScaleCrop>
  <HeadingPairs>
    <vt:vector size="4" baseType="variant">
      <vt:variant>
        <vt:lpstr>Tema</vt:lpstr>
      </vt:variant>
      <vt:variant>
        <vt:i4>2</vt:i4>
      </vt:variant>
      <vt:variant>
        <vt:lpstr>Titoli diapositive</vt:lpstr>
      </vt:variant>
      <vt:variant>
        <vt:i4>22</vt:i4>
      </vt:variant>
    </vt:vector>
  </HeadingPairs>
  <TitlesOfParts>
    <vt:vector size="24" baseType="lpstr">
      <vt:lpstr>1_Tema di Office</vt:lpstr>
      <vt:lpstr>2_Tema di Office</vt:lpstr>
      <vt:lpstr>Presentazione standard di PowerPoint</vt:lpstr>
      <vt:lpstr>Tre, non una sola, sono le risorse dell’Industria 4.0: tecnologie, organizzazione, lavoro</vt:lpstr>
      <vt:lpstr>Non effetti sociali delle tecnologie ma progettazione congiunta di tecnologia, organizzazione, sistema sociale</vt:lpstr>
      <vt:lpstr>La proposta progettuale: grow the pie, progetti esemplari, partecipazione</vt:lpstr>
      <vt:lpstr>1. Strategie: imprenditoria customer focused </vt:lpstr>
      <vt:lpstr>2. Reti organizzative: enterprise and  macro-organization design</vt:lpstr>
      <vt:lpstr>3. Il  funzionamento organizzativo</vt:lpstr>
      <vt:lpstr> 4. Nuovi ruoli, nuove professioni,  persone formate (a)</vt:lpstr>
      <vt:lpstr> 4. Nuovi ruoli, nuove professioni,  persone formate (b)</vt:lpstr>
      <vt:lpstr> 4. Nuovi ruoli, nuove professioni,  persone formate (c)</vt:lpstr>
      <vt:lpstr>Lavoro e organizzazione nell'Industria 4.0 4. Nuovi ruoli , nuove professioni, ma la formazione manca (e)</vt:lpstr>
      <vt:lpstr>4. Nuovi ruoli, nuove professioni,  persone formate (d)</vt:lpstr>
      <vt:lpstr>5. Una nuova idea di lavoro: dopo il taylorismo (a)</vt:lpstr>
      <vt:lpstr>5. Una nuova idea di lavoro:  le broadband profession (a)</vt:lpstr>
      <vt:lpstr>5. Una nuova idea di lavoro:  le broadband profession (c)</vt:lpstr>
      <vt:lpstr>5. Una nuova idea di lavoro:  la professionalizzazione di tutti?</vt:lpstr>
      <vt:lpstr>6. Come vincere la race against the machine:  il saldo fra lavori perduti e nuovi lavori (a) </vt:lpstr>
      <vt:lpstr>6. Come vincere la race against the machine:  variabili (b) </vt:lpstr>
      <vt:lpstr>6. Come vincere la race against the machine:  politiche pubbliche (c) </vt:lpstr>
      <vt:lpstr>8. Quattro approcci e metodologie di progettazione di sistemi socio-tecnici 4.0</vt:lpstr>
      <vt:lpstr>9. L’isomorfismo delle Pubbliche Amministrazioni 4.0: integration of governance, public management, sociotechnical  design projects for reinventing government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ASUS</dc:creator>
  <cp:lastModifiedBy>ASUS</cp:lastModifiedBy>
  <cp:revision>136</cp:revision>
  <dcterms:created xsi:type="dcterms:W3CDTF">2017-09-26T20:08:47Z</dcterms:created>
  <dcterms:modified xsi:type="dcterms:W3CDTF">2017-10-21T18:16:30Z</dcterms:modified>
</cp:coreProperties>
</file>