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64" r:id="rId6"/>
    <p:sldId id="263" r:id="rId7"/>
    <p:sldId id="257" r:id="rId8"/>
    <p:sldId id="262" r:id="rId9"/>
    <p:sldId id="261" r:id="rId10"/>
    <p:sldId id="260" r:id="rId11"/>
    <p:sldId id="25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94F"/>
    <a:srgbClr val="CF2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Principale\Lavori\Mediterraneo\Med11\Tabelle%20Capasso%20Astarita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Principale\Lavori\Mediterraneo\Med11\Tabelle%20Capasso%20Astarita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Principale\Lavori\Mediterraneo\Presentazione%20Napoli15Aprile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Principale\Lavori\Mediterraneo\Presentazione%20Napoli15Aprile1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 capita GDP </a:t>
            </a:r>
            <a:r>
              <a:rPr lang="en-US" dirty="0"/>
              <a:t>2005-2015 %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'[GDP growth.xlsx]Foglio1'!$G$80</c:f>
              <c:strCache>
                <c:ptCount val="1"/>
                <c:pt idx="0">
                  <c:v>Var%2015-2005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'[GDP growth.xlsx]Foglio1'!$F$81:$F$101</c:f>
              <c:strCache>
                <c:ptCount val="21"/>
                <c:pt idx="0">
                  <c:v>Albania</c:v>
                </c:pt>
                <c:pt idx="1">
                  <c:v>Morocco</c:v>
                </c:pt>
                <c:pt idx="2">
                  <c:v>Macedonia</c:v>
                </c:pt>
                <c:pt idx="3">
                  <c:v>Montenegro</c:v>
                </c:pt>
                <c:pt idx="4">
                  <c:v>Turkey</c:v>
                </c:pt>
                <c:pt idx="5">
                  <c:v>Egypt</c:v>
                </c:pt>
                <c:pt idx="6">
                  <c:v>Bosnia</c:v>
                </c:pt>
                <c:pt idx="7">
                  <c:v>Serbia</c:v>
                </c:pt>
                <c:pt idx="8">
                  <c:v>Israel</c:v>
                </c:pt>
                <c:pt idx="9">
                  <c:v>Malta</c:v>
                </c:pt>
                <c:pt idx="10">
                  <c:v>Algeria</c:v>
                </c:pt>
                <c:pt idx="11">
                  <c:v>Jordan</c:v>
                </c:pt>
                <c:pt idx="12">
                  <c:v>Slovenia</c:v>
                </c:pt>
                <c:pt idx="13">
                  <c:v>Lebanon</c:v>
                </c:pt>
                <c:pt idx="14">
                  <c:v>Croatia</c:v>
                </c:pt>
                <c:pt idx="15">
                  <c:v>France</c:v>
                </c:pt>
                <c:pt idx="16">
                  <c:v>Portugal</c:v>
                </c:pt>
                <c:pt idx="17">
                  <c:v>Spain</c:v>
                </c:pt>
                <c:pt idx="18">
                  <c:v>Italy</c:v>
                </c:pt>
                <c:pt idx="19">
                  <c:v>Cyprus</c:v>
                </c:pt>
                <c:pt idx="20">
                  <c:v>Greece</c:v>
                </c:pt>
              </c:strCache>
            </c:strRef>
          </c:cat>
          <c:val>
            <c:numRef>
              <c:f>'[GDP growth.xlsx]Foglio1'!$G$81:$G$101</c:f>
              <c:numCache>
                <c:formatCode>0.0</c:formatCode>
                <c:ptCount val="21"/>
                <c:pt idx="0">
                  <c:v>47.558764964730464</c:v>
                </c:pt>
                <c:pt idx="1">
                  <c:v>36.642377124016747</c:v>
                </c:pt>
                <c:pt idx="2">
                  <c:v>34.509216967162374</c:v>
                </c:pt>
                <c:pt idx="3">
                  <c:v>34.079715295604309</c:v>
                </c:pt>
                <c:pt idx="4">
                  <c:v>25.144783262700056</c:v>
                </c:pt>
                <c:pt idx="5">
                  <c:v>25.0671877495476</c:v>
                </c:pt>
                <c:pt idx="6">
                  <c:v>23.511802032597544</c:v>
                </c:pt>
                <c:pt idx="7">
                  <c:v>21.717104335963533</c:v>
                </c:pt>
                <c:pt idx="8">
                  <c:v>20.062246893649803</c:v>
                </c:pt>
                <c:pt idx="9">
                  <c:v>12.979482161910729</c:v>
                </c:pt>
                <c:pt idx="10">
                  <c:v>12.134168925865895</c:v>
                </c:pt>
                <c:pt idx="11">
                  <c:v>8.6032230040642172</c:v>
                </c:pt>
                <c:pt idx="12">
                  <c:v>8.4656706767462264</c:v>
                </c:pt>
                <c:pt idx="13">
                  <c:v>7.0086192700346466</c:v>
                </c:pt>
                <c:pt idx="14">
                  <c:v>5.2026605714989351</c:v>
                </c:pt>
                <c:pt idx="15">
                  <c:v>2.5067786428424048</c:v>
                </c:pt>
                <c:pt idx="16">
                  <c:v>-0.20322662319899334</c:v>
                </c:pt>
                <c:pt idx="17">
                  <c:v>-1.6853529315252174</c:v>
                </c:pt>
                <c:pt idx="18">
                  <c:v>-9.4961085513869836</c:v>
                </c:pt>
                <c:pt idx="19">
                  <c:v>-9.5910243898841152</c:v>
                </c:pt>
                <c:pt idx="20">
                  <c:v>-18.237156318279109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99904"/>
        <c:axId val="87992576"/>
      </c:barChart>
      <c:catAx>
        <c:axId val="8869990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anchor="b" anchorCtr="1"/>
          <a:lstStyle/>
          <a:p>
            <a:pPr>
              <a:defRPr sz="1600"/>
            </a:pPr>
            <a:endParaRPr lang="it-IT"/>
          </a:p>
        </c:txPr>
        <c:crossAx val="87992576"/>
        <c:crosses val="autoZero"/>
        <c:auto val="1"/>
        <c:lblAlgn val="ctr"/>
        <c:lblOffset val="100"/>
        <c:noMultiLvlLbl val="0"/>
      </c:catAx>
      <c:valAx>
        <c:axId val="879925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8699904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04617B">
        <a:lumMod val="20000"/>
        <a:lumOff val="80000"/>
      </a:srgbClr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baseline="0" dirty="0" smtClean="0"/>
              <a:t>Self-</a:t>
            </a:r>
            <a:r>
              <a:rPr lang="it-IT" baseline="0" dirty="0" err="1" smtClean="0"/>
              <a:t>sufficiency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index</a:t>
            </a:r>
            <a:endParaRPr lang="it-IT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'FIG6'!$A$2:$A$53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cat>
          <c:val>
            <c:numRef>
              <c:f>'FIG6'!$B$2:$B$53</c:f>
              <c:numCache>
                <c:formatCode>General</c:formatCode>
                <c:ptCount val="52"/>
                <c:pt idx="0">
                  <c:v>0.65272780840017719</c:v>
                </c:pt>
                <c:pt idx="1">
                  <c:v>0.60296479185216856</c:v>
                </c:pt>
                <c:pt idx="2">
                  <c:v>0.75213158604300723</c:v>
                </c:pt>
                <c:pt idx="3">
                  <c:v>0.8153822449675755</c:v>
                </c:pt>
                <c:pt idx="4">
                  <c:v>0.83353328094511348</c:v>
                </c:pt>
                <c:pt idx="5">
                  <c:v>0.75875704770221786</c:v>
                </c:pt>
                <c:pt idx="6">
                  <c:v>0.53467795287053643</c:v>
                </c:pt>
                <c:pt idx="7">
                  <c:v>0.65481669129973163</c:v>
                </c:pt>
                <c:pt idx="8">
                  <c:v>0.67626752215116381</c:v>
                </c:pt>
                <c:pt idx="9">
                  <c:v>0.66776777615099636</c:v>
                </c:pt>
                <c:pt idx="10">
                  <c:v>0.4736714751193794</c:v>
                </c:pt>
                <c:pt idx="11">
                  <c:v>0.53471116289216458</c:v>
                </c:pt>
                <c:pt idx="12">
                  <c:v>0.7003990569519547</c:v>
                </c:pt>
                <c:pt idx="13">
                  <c:v>0.48423151338959197</c:v>
                </c:pt>
                <c:pt idx="14">
                  <c:v>0.58858717567509522</c:v>
                </c:pt>
                <c:pt idx="15">
                  <c:v>0.49882089048833478</c:v>
                </c:pt>
                <c:pt idx="16">
                  <c:v>0.5098793963934185</c:v>
                </c:pt>
                <c:pt idx="17">
                  <c:v>0.33106448863988402</c:v>
                </c:pt>
                <c:pt idx="18">
                  <c:v>0.36698847245021105</c:v>
                </c:pt>
                <c:pt idx="19">
                  <c:v>0.29880679933611376</c:v>
                </c:pt>
                <c:pt idx="20">
                  <c:v>0.38120914319590626</c:v>
                </c:pt>
                <c:pt idx="21">
                  <c:v>0.29157105968516212</c:v>
                </c:pt>
                <c:pt idx="22">
                  <c:v>0.30631614321319695</c:v>
                </c:pt>
                <c:pt idx="23">
                  <c:v>0.26974242779667662</c:v>
                </c:pt>
                <c:pt idx="24">
                  <c:v>0.21559929271184491</c:v>
                </c:pt>
                <c:pt idx="25">
                  <c:v>0.25773786552223626</c:v>
                </c:pt>
                <c:pt idx="26">
                  <c:v>0.24739983841674984</c:v>
                </c:pt>
                <c:pt idx="27">
                  <c:v>0.28729654615766081</c:v>
                </c:pt>
                <c:pt idx="28">
                  <c:v>0.30956276508796399</c:v>
                </c:pt>
                <c:pt idx="29">
                  <c:v>0.30209102501717922</c:v>
                </c:pt>
                <c:pt idx="30">
                  <c:v>0.3107293914887661</c:v>
                </c:pt>
                <c:pt idx="31">
                  <c:v>0.36591709743895851</c:v>
                </c:pt>
                <c:pt idx="32">
                  <c:v>0.30098864543202192</c:v>
                </c:pt>
                <c:pt idx="33">
                  <c:v>0.25345542728451087</c:v>
                </c:pt>
                <c:pt idx="34">
                  <c:v>0.25388421985547033</c:v>
                </c:pt>
                <c:pt idx="35">
                  <c:v>0.31148971140164694</c:v>
                </c:pt>
                <c:pt idx="36">
                  <c:v>0.34622214756934838</c:v>
                </c:pt>
                <c:pt idx="37">
                  <c:v>0.23022812117200583</c:v>
                </c:pt>
                <c:pt idx="38">
                  <c:v>0.27593508415756834</c:v>
                </c:pt>
                <c:pt idx="39">
                  <c:v>0.19724894316246755</c:v>
                </c:pt>
                <c:pt idx="40">
                  <c:v>0.1861787420659039</c:v>
                </c:pt>
                <c:pt idx="41">
                  <c:v>0.23923548852818202</c:v>
                </c:pt>
                <c:pt idx="42">
                  <c:v>0.24224937576357441</c:v>
                </c:pt>
                <c:pt idx="43">
                  <c:v>0.34120591074960782</c:v>
                </c:pt>
                <c:pt idx="44">
                  <c:v>0.28091096938022059</c:v>
                </c:pt>
                <c:pt idx="45">
                  <c:v>0.26382219290955633</c:v>
                </c:pt>
                <c:pt idx="46">
                  <c:v>0.32603030481696665</c:v>
                </c:pt>
                <c:pt idx="47">
                  <c:v>0.22341808719225459</c:v>
                </c:pt>
                <c:pt idx="48">
                  <c:v>0.1444598311338556</c:v>
                </c:pt>
                <c:pt idx="49">
                  <c:v>0.22978017979923404</c:v>
                </c:pt>
                <c:pt idx="50">
                  <c:v>0.18161630116975241</c:v>
                </c:pt>
                <c:pt idx="51">
                  <c:v>0.17456702231907123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89024"/>
        <c:axId val="54401216"/>
      </c:lineChart>
      <c:catAx>
        <c:axId val="10188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 baseline="0">
                <a:latin typeface="Garamond" pitchFamily="18" charset="0"/>
              </a:defRPr>
            </a:pPr>
            <a:endParaRPr lang="it-IT"/>
          </a:p>
        </c:txPr>
        <c:crossAx val="54401216"/>
        <c:crosses val="autoZero"/>
        <c:auto val="1"/>
        <c:lblAlgn val="ctr"/>
        <c:lblOffset val="100"/>
        <c:tickLblSkip val="5"/>
        <c:noMultiLvlLbl val="0"/>
      </c:catAx>
      <c:valAx>
        <c:axId val="54401216"/>
        <c:scaling>
          <c:orientation val="minMax"/>
        </c:scaling>
        <c:delete val="0"/>
        <c:axPos val="l"/>
        <c:majorGridlines/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Garamond" pitchFamily="18" charset="0"/>
              </a:defRPr>
            </a:pPr>
            <a:endParaRPr lang="it-IT"/>
          </a:p>
        </c:txPr>
        <c:crossAx val="101889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share </a:t>
            </a:r>
            <a:r>
              <a:rPr lang="it-IT" dirty="0" err="1" smtClean="0"/>
              <a:t>covered</a:t>
            </a:r>
            <a:r>
              <a:rPr lang="it-IT" dirty="0" smtClean="0"/>
              <a:t> by </a:t>
            </a:r>
            <a:r>
              <a:rPr lang="it-IT" dirty="0" err="1" smtClean="0"/>
              <a:t>imports</a:t>
            </a:r>
            <a:endParaRPr lang="it-IT" dirty="0"/>
          </a:p>
        </c:rich>
      </c:tx>
      <c:layout>
        <c:manualLayout>
          <c:xMode val="edge"/>
          <c:yMode val="edge"/>
          <c:x val="0.16684543656695003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'FIG5'!$A$2:$A$53</c:f>
              <c:numCache>
                <c:formatCode>General</c:formatCode>
                <c:ptCount val="5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</c:numCache>
            </c:numRef>
          </c:cat>
          <c:val>
            <c:numRef>
              <c:f>'FIG5'!$B$2:$B$53</c:f>
              <c:numCache>
                <c:formatCode>General</c:formatCode>
                <c:ptCount val="52"/>
                <c:pt idx="0">
                  <c:v>45.031323248647908</c:v>
                </c:pt>
                <c:pt idx="1">
                  <c:v>49.454529804168978</c:v>
                </c:pt>
                <c:pt idx="2">
                  <c:v>43.998151899413578</c:v>
                </c:pt>
                <c:pt idx="3">
                  <c:v>34.281884722766478</c:v>
                </c:pt>
                <c:pt idx="4">
                  <c:v>35.444720748437888</c:v>
                </c:pt>
                <c:pt idx="5">
                  <c:v>35.451482583034803</c:v>
                </c:pt>
                <c:pt idx="6">
                  <c:v>51.148677278316974</c:v>
                </c:pt>
                <c:pt idx="7">
                  <c:v>41.298732773342316</c:v>
                </c:pt>
                <c:pt idx="8">
                  <c:v>40.108971582655968</c:v>
                </c:pt>
                <c:pt idx="9">
                  <c:v>40.85768706696561</c:v>
                </c:pt>
                <c:pt idx="10">
                  <c:v>50.065832772235417</c:v>
                </c:pt>
                <c:pt idx="11">
                  <c:v>47.752085206895082</c:v>
                </c:pt>
                <c:pt idx="12">
                  <c:v>36.973340941439389</c:v>
                </c:pt>
                <c:pt idx="13">
                  <c:v>49.157885325882908</c:v>
                </c:pt>
                <c:pt idx="14">
                  <c:v>44.792317336723769</c:v>
                </c:pt>
                <c:pt idx="15">
                  <c:v>47.879603618478455</c:v>
                </c:pt>
                <c:pt idx="16">
                  <c:v>49.018752526061299</c:v>
                </c:pt>
                <c:pt idx="17">
                  <c:v>57.661582114339652</c:v>
                </c:pt>
                <c:pt idx="18">
                  <c:v>54.77471126049781</c:v>
                </c:pt>
                <c:pt idx="19">
                  <c:v>63.057392262946344</c:v>
                </c:pt>
                <c:pt idx="20">
                  <c:v>56.392372922959382</c:v>
                </c:pt>
                <c:pt idx="21">
                  <c:v>62.229179092858068</c:v>
                </c:pt>
                <c:pt idx="22">
                  <c:v>59.213086653102188</c:v>
                </c:pt>
                <c:pt idx="23">
                  <c:v>63.77254211882066</c:v>
                </c:pt>
                <c:pt idx="24">
                  <c:v>65.462021938003303</c:v>
                </c:pt>
                <c:pt idx="25">
                  <c:v>62.004717401015895</c:v>
                </c:pt>
                <c:pt idx="26">
                  <c:v>62.300531132587011</c:v>
                </c:pt>
                <c:pt idx="27">
                  <c:v>62.341077629201088</c:v>
                </c:pt>
                <c:pt idx="28">
                  <c:v>63.340457480050233</c:v>
                </c:pt>
                <c:pt idx="29">
                  <c:v>61.238923580489072</c:v>
                </c:pt>
                <c:pt idx="30">
                  <c:v>66.914204368754625</c:v>
                </c:pt>
                <c:pt idx="31">
                  <c:v>56.755225320003412</c:v>
                </c:pt>
                <c:pt idx="32">
                  <c:v>60.388311309448952</c:v>
                </c:pt>
                <c:pt idx="33">
                  <c:v>66.467764803112317</c:v>
                </c:pt>
                <c:pt idx="34">
                  <c:v>67.032725917667548</c:v>
                </c:pt>
                <c:pt idx="35">
                  <c:v>58.792890612786472</c:v>
                </c:pt>
                <c:pt idx="36">
                  <c:v>59.275060218487958</c:v>
                </c:pt>
                <c:pt idx="37">
                  <c:v>65.344572002774825</c:v>
                </c:pt>
                <c:pt idx="38">
                  <c:v>63.339476475455498</c:v>
                </c:pt>
                <c:pt idx="39">
                  <c:v>70.49534108680615</c:v>
                </c:pt>
                <c:pt idx="40">
                  <c:v>71.625591724505639</c:v>
                </c:pt>
                <c:pt idx="41">
                  <c:v>68.552982310736283</c:v>
                </c:pt>
                <c:pt idx="42">
                  <c:v>74.752900491840222</c:v>
                </c:pt>
                <c:pt idx="43">
                  <c:v>60.897466052112009</c:v>
                </c:pt>
                <c:pt idx="44">
                  <c:v>67.858406036953582</c:v>
                </c:pt>
                <c:pt idx="45">
                  <c:v>68.336428229802905</c:v>
                </c:pt>
                <c:pt idx="46">
                  <c:v>65.423212480703725</c:v>
                </c:pt>
                <c:pt idx="47">
                  <c:v>69.332059210175501</c:v>
                </c:pt>
                <c:pt idx="48">
                  <c:v>75.027394327645183</c:v>
                </c:pt>
                <c:pt idx="49">
                  <c:v>69.777025044502892</c:v>
                </c:pt>
                <c:pt idx="50">
                  <c:v>67.941593328511289</c:v>
                </c:pt>
                <c:pt idx="51">
                  <c:v>69.289181774472254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06432"/>
        <c:axId val="58129152"/>
      </c:lineChart>
      <c:catAx>
        <c:axId val="1035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 baseline="0">
                <a:latin typeface="Garamond" pitchFamily="18" charset="0"/>
              </a:defRPr>
            </a:pPr>
            <a:endParaRPr lang="it-IT"/>
          </a:p>
        </c:txPr>
        <c:crossAx val="58129152"/>
        <c:crosses val="autoZero"/>
        <c:auto val="1"/>
        <c:lblAlgn val="ctr"/>
        <c:lblOffset val="100"/>
        <c:tickLblSkip val="5"/>
        <c:noMultiLvlLbl val="0"/>
      </c:catAx>
      <c:valAx>
        <c:axId val="58129152"/>
        <c:scaling>
          <c:orientation val="minMax"/>
          <c:min val="3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Garamond" pitchFamily="18" charset="0"/>
              </a:defRPr>
            </a:pPr>
            <a:endParaRPr lang="it-IT"/>
          </a:p>
        </c:txPr>
        <c:crossAx val="103506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Gdp</a:t>
            </a:r>
            <a:r>
              <a:rPr lang="it-IT" dirty="0" smtClean="0"/>
              <a:t> </a:t>
            </a:r>
            <a:r>
              <a:rPr lang="it-IT" dirty="0"/>
              <a:t>per</a:t>
            </a:r>
            <a:r>
              <a:rPr lang="it-IT" baseline="0" dirty="0"/>
              <a:t> Area</a:t>
            </a:r>
            <a:endParaRPr lang="it-IT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aseline="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Foglio2!$T$31:$T$33</c:f>
              <c:strCache>
                <c:ptCount val="3"/>
                <c:pt idx="0">
                  <c:v>North M</c:v>
                </c:pt>
                <c:pt idx="1">
                  <c:v>South M</c:v>
                </c:pt>
                <c:pt idx="2">
                  <c:v>Est M</c:v>
                </c:pt>
              </c:strCache>
            </c:strRef>
          </c:cat>
          <c:val>
            <c:numRef>
              <c:f>Foglio2!$U$31:$U$33</c:f>
              <c:numCache>
                <c:formatCode>General</c:formatCode>
                <c:ptCount val="3"/>
                <c:pt idx="0">
                  <c:v>6256943.5</c:v>
                </c:pt>
                <c:pt idx="1">
                  <c:v>1611462.6000000003</c:v>
                </c:pt>
                <c:pt idx="2">
                  <c:v>520319.3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Population</a:t>
            </a:r>
            <a:r>
              <a:rPr lang="it-IT" dirty="0" smtClean="0"/>
              <a:t> </a:t>
            </a:r>
            <a:r>
              <a:rPr lang="it-IT" dirty="0"/>
              <a:t>per Area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aseline="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Foglio2!$W$31:$W$33</c:f>
              <c:strCache>
                <c:ptCount val="3"/>
                <c:pt idx="0">
                  <c:v>North M</c:v>
                </c:pt>
                <c:pt idx="1">
                  <c:v>South M</c:v>
                </c:pt>
                <c:pt idx="2">
                  <c:v>Est M</c:v>
                </c:pt>
              </c:strCache>
            </c:strRef>
          </c:cat>
          <c:val>
            <c:numRef>
              <c:f>Foglio2!$X$31:$X$33</c:f>
              <c:numCache>
                <c:formatCode>General</c:formatCode>
                <c:ptCount val="3"/>
                <c:pt idx="0">
                  <c:v>182087000</c:v>
                </c:pt>
                <c:pt idx="1">
                  <c:v>265992000</c:v>
                </c:pt>
                <c:pt idx="2">
                  <c:v>36250000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Population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/>
              <a:t>(% </a:t>
            </a:r>
            <a:r>
              <a:rPr lang="it-IT" baseline="0" dirty="0" smtClean="0"/>
              <a:t>of </a:t>
            </a:r>
            <a:r>
              <a:rPr lang="it-IT" baseline="0" dirty="0" err="1" smtClean="0"/>
              <a:t>total</a:t>
            </a:r>
            <a:r>
              <a:rPr lang="it-IT" baseline="0" dirty="0" smtClean="0"/>
              <a:t>)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Foglio3!$B$2</c:f>
              <c:strCache>
                <c:ptCount val="1"/>
                <c:pt idx="0">
                  <c:v>Pop 65+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Foglio3!$A$3:$A$25</c:f>
              <c:strCache>
                <c:ptCount val="23"/>
                <c:pt idx="0">
                  <c:v>Italy</c:v>
                </c:pt>
                <c:pt idx="1">
                  <c:v>Greece</c:v>
                </c:pt>
                <c:pt idx="2">
                  <c:v>Portugal</c:v>
                </c:pt>
                <c:pt idx="3">
                  <c:v>Croatia</c:v>
                </c:pt>
                <c:pt idx="4">
                  <c:v>Spain</c:v>
                </c:pt>
                <c:pt idx="5">
                  <c:v>France</c:v>
                </c:pt>
                <c:pt idx="6">
                  <c:v>Slovenia</c:v>
                </c:pt>
                <c:pt idx="7">
                  <c:v>Serbia</c:v>
                </c:pt>
                <c:pt idx="8">
                  <c:v>Malta</c:v>
                </c:pt>
                <c:pt idx="9">
                  <c:v>Bosnia</c:v>
                </c:pt>
                <c:pt idx="10">
                  <c:v>Montenegro</c:v>
                </c:pt>
                <c:pt idx="11">
                  <c:v>Macedonia</c:v>
                </c:pt>
                <c:pt idx="12">
                  <c:v>Cyprus</c:v>
                </c:pt>
                <c:pt idx="13">
                  <c:v>Israel</c:v>
                </c:pt>
                <c:pt idx="14">
                  <c:v>Albania</c:v>
                </c:pt>
                <c:pt idx="15">
                  <c:v>Lebanon</c:v>
                </c:pt>
                <c:pt idx="16">
                  <c:v>Turkey</c:v>
                </c:pt>
                <c:pt idx="17">
                  <c:v>Morocco</c:v>
                </c:pt>
                <c:pt idx="18">
                  <c:v>Egypt</c:v>
                </c:pt>
                <c:pt idx="19">
                  <c:v>Algeria</c:v>
                </c:pt>
                <c:pt idx="20">
                  <c:v>Libya</c:v>
                </c:pt>
                <c:pt idx="21">
                  <c:v>Jordan</c:v>
                </c:pt>
                <c:pt idx="22">
                  <c:v>Syria</c:v>
                </c:pt>
              </c:strCache>
            </c:strRef>
          </c:cat>
          <c:val>
            <c:numRef>
              <c:f>Foglio3!$B$3:$B$25</c:f>
              <c:numCache>
                <c:formatCode>General</c:formatCode>
                <c:ptCount val="23"/>
                <c:pt idx="0">
                  <c:v>20.399999999999999</c:v>
                </c:pt>
                <c:pt idx="1">
                  <c:v>18.600000000000001</c:v>
                </c:pt>
                <c:pt idx="2">
                  <c:v>17.899999999999999</c:v>
                </c:pt>
                <c:pt idx="3">
                  <c:v>17.2</c:v>
                </c:pt>
                <c:pt idx="4">
                  <c:v>17</c:v>
                </c:pt>
                <c:pt idx="5">
                  <c:v>16.8</c:v>
                </c:pt>
                <c:pt idx="6">
                  <c:v>16.5</c:v>
                </c:pt>
                <c:pt idx="7">
                  <c:v>14.3</c:v>
                </c:pt>
                <c:pt idx="8">
                  <c:v>14.1</c:v>
                </c:pt>
                <c:pt idx="9">
                  <c:v>14</c:v>
                </c:pt>
                <c:pt idx="10">
                  <c:v>12.5</c:v>
                </c:pt>
                <c:pt idx="11">
                  <c:v>11.8</c:v>
                </c:pt>
                <c:pt idx="12">
                  <c:v>11.6</c:v>
                </c:pt>
                <c:pt idx="13">
                  <c:v>10.4</c:v>
                </c:pt>
                <c:pt idx="14">
                  <c:v>9.7000000000000011</c:v>
                </c:pt>
                <c:pt idx="15">
                  <c:v>7.3</c:v>
                </c:pt>
                <c:pt idx="16">
                  <c:v>6</c:v>
                </c:pt>
                <c:pt idx="17">
                  <c:v>5.5</c:v>
                </c:pt>
                <c:pt idx="18">
                  <c:v>5</c:v>
                </c:pt>
                <c:pt idx="19">
                  <c:v>4.5999999999999996</c:v>
                </c:pt>
                <c:pt idx="20">
                  <c:v>4.3</c:v>
                </c:pt>
                <c:pt idx="21">
                  <c:v>3.9</c:v>
                </c:pt>
                <c:pt idx="22">
                  <c:v>3.9</c:v>
                </c:pt>
              </c:numCache>
            </c:numRef>
          </c:val>
        </c:ser>
        <c:ser>
          <c:idx val="1"/>
          <c:order val="1"/>
          <c:tx>
            <c:strRef>
              <c:f>Foglio3!$C$2</c:f>
              <c:strCache>
                <c:ptCount val="1"/>
                <c:pt idx="0">
                  <c:v>Pop 0-14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Foglio3!$A$3:$A$25</c:f>
              <c:strCache>
                <c:ptCount val="23"/>
                <c:pt idx="0">
                  <c:v>Italy</c:v>
                </c:pt>
                <c:pt idx="1">
                  <c:v>Greece</c:v>
                </c:pt>
                <c:pt idx="2">
                  <c:v>Portugal</c:v>
                </c:pt>
                <c:pt idx="3">
                  <c:v>Croatia</c:v>
                </c:pt>
                <c:pt idx="4">
                  <c:v>Spain</c:v>
                </c:pt>
                <c:pt idx="5">
                  <c:v>France</c:v>
                </c:pt>
                <c:pt idx="6">
                  <c:v>Slovenia</c:v>
                </c:pt>
                <c:pt idx="7">
                  <c:v>Serbia</c:v>
                </c:pt>
                <c:pt idx="8">
                  <c:v>Malta</c:v>
                </c:pt>
                <c:pt idx="9">
                  <c:v>Bosnia</c:v>
                </c:pt>
                <c:pt idx="10">
                  <c:v>Montenegro</c:v>
                </c:pt>
                <c:pt idx="11">
                  <c:v>Macedonia</c:v>
                </c:pt>
                <c:pt idx="12">
                  <c:v>Cyprus</c:v>
                </c:pt>
                <c:pt idx="13">
                  <c:v>Israel</c:v>
                </c:pt>
                <c:pt idx="14">
                  <c:v>Albania</c:v>
                </c:pt>
                <c:pt idx="15">
                  <c:v>Lebanon</c:v>
                </c:pt>
                <c:pt idx="16">
                  <c:v>Turkey</c:v>
                </c:pt>
                <c:pt idx="17">
                  <c:v>Morocco</c:v>
                </c:pt>
                <c:pt idx="18">
                  <c:v>Egypt</c:v>
                </c:pt>
                <c:pt idx="19">
                  <c:v>Algeria</c:v>
                </c:pt>
                <c:pt idx="20">
                  <c:v>Libya</c:v>
                </c:pt>
                <c:pt idx="21">
                  <c:v>Jordan</c:v>
                </c:pt>
                <c:pt idx="22">
                  <c:v>Syria</c:v>
                </c:pt>
              </c:strCache>
            </c:strRef>
          </c:cat>
          <c:val>
            <c:numRef>
              <c:f>Foglio3!$C$3:$C$25</c:f>
              <c:numCache>
                <c:formatCode>General</c:formatCode>
                <c:ptCount val="23"/>
                <c:pt idx="0">
                  <c:v>14.1</c:v>
                </c:pt>
                <c:pt idx="1">
                  <c:v>14.6</c:v>
                </c:pt>
                <c:pt idx="2">
                  <c:v>15.1</c:v>
                </c:pt>
                <c:pt idx="3">
                  <c:v>15</c:v>
                </c:pt>
                <c:pt idx="4">
                  <c:v>15</c:v>
                </c:pt>
                <c:pt idx="5">
                  <c:v>18.399999999999999</c:v>
                </c:pt>
                <c:pt idx="6">
                  <c:v>13.9</c:v>
                </c:pt>
                <c:pt idx="7">
                  <c:v>17.600000000000001</c:v>
                </c:pt>
                <c:pt idx="8">
                  <c:v>15</c:v>
                </c:pt>
                <c:pt idx="9">
                  <c:v>15</c:v>
                </c:pt>
                <c:pt idx="10">
                  <c:v>19.2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27.2</c:v>
                </c:pt>
                <c:pt idx="14">
                  <c:v>22.7</c:v>
                </c:pt>
                <c:pt idx="15">
                  <c:v>24.8</c:v>
                </c:pt>
                <c:pt idx="16">
                  <c:v>26.4</c:v>
                </c:pt>
                <c:pt idx="17">
                  <c:v>28</c:v>
                </c:pt>
                <c:pt idx="18">
                  <c:v>31.5</c:v>
                </c:pt>
                <c:pt idx="19">
                  <c:v>27</c:v>
                </c:pt>
                <c:pt idx="20">
                  <c:v>30.4</c:v>
                </c:pt>
                <c:pt idx="21">
                  <c:v>37.5</c:v>
                </c:pt>
                <c:pt idx="22">
                  <c:v>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0694144"/>
        <c:axId val="42141952"/>
      </c:barChart>
      <c:catAx>
        <c:axId val="90694144"/>
        <c:scaling>
          <c:orientation val="minMax"/>
        </c:scaling>
        <c:delete val="0"/>
        <c:axPos val="l"/>
        <c:majorTickMark val="none"/>
        <c:minorTickMark val="none"/>
        <c:tickLblPos val="nextTo"/>
        <c:crossAx val="42141952"/>
        <c:crosses val="autoZero"/>
        <c:auto val="1"/>
        <c:lblAlgn val="ctr"/>
        <c:lblOffset val="100"/>
        <c:noMultiLvlLbl val="0"/>
      </c:catAx>
      <c:valAx>
        <c:axId val="421419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0694144"/>
        <c:crosses val="autoZero"/>
        <c:crossBetween val="between"/>
      </c:valAx>
      <c:spPr>
        <a:solidFill>
          <a:prstClr val="white"/>
        </a:solidFill>
      </c:spPr>
    </c:plotArea>
    <c:legend>
      <c:legendPos val="b"/>
      <c:layout>
        <c:manualLayout>
          <c:xMode val="edge"/>
          <c:yMode val="edge"/>
          <c:x val="0.76384941697039888"/>
          <c:y val="0.51603532147221642"/>
          <c:w val="0.20770392298107856"/>
          <c:h val="4.5561009094227632E-2"/>
        </c:manualLayout>
      </c:layout>
      <c:overlay val="0"/>
    </c:legend>
    <c:plotVisOnly val="1"/>
    <c:dispBlanksAs val="gap"/>
    <c:showDLblsOverMax val="0"/>
  </c:chart>
  <c:spPr>
    <a:solidFill>
      <a:srgbClr val="9BBB59">
        <a:lumMod val="40000"/>
        <a:lumOff val="60000"/>
      </a:srgb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Sectors</a:t>
            </a:r>
            <a:r>
              <a:rPr lang="it-IT" dirty="0" smtClean="0"/>
              <a:t> share</a:t>
            </a:r>
            <a:r>
              <a:rPr lang="it-IT" baseline="0" dirty="0" smtClean="0"/>
              <a:t> </a:t>
            </a:r>
            <a:r>
              <a:rPr lang="it-IT" baseline="0" dirty="0"/>
              <a:t>in the Economy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Foglio4!$I$12</c:f>
              <c:strCache>
                <c:ptCount val="1"/>
                <c:pt idx="0">
                  <c:v>Agriculture</c:v>
                </c:pt>
              </c:strCache>
            </c:strRef>
          </c:tx>
          <c:invertIfNegative val="0"/>
          <c:cat>
            <c:strRef>
              <c:f>Foglio4!$H$13:$H$24</c:f>
              <c:strCache>
                <c:ptCount val="12"/>
                <c:pt idx="0">
                  <c:v>Algeria</c:v>
                </c:pt>
                <c:pt idx="1">
                  <c:v>Egypt</c:v>
                </c:pt>
                <c:pt idx="2">
                  <c:v>Jordan</c:v>
                </c:pt>
                <c:pt idx="3">
                  <c:v>Lebanon</c:v>
                </c:pt>
                <c:pt idx="4">
                  <c:v>Morocco</c:v>
                </c:pt>
                <c:pt idx="5">
                  <c:v>Syria</c:v>
                </c:pt>
                <c:pt idx="6">
                  <c:v>Turkey</c:v>
                </c:pt>
                <c:pt idx="8">
                  <c:v>Portugal</c:v>
                </c:pt>
                <c:pt idx="9">
                  <c:v>France</c:v>
                </c:pt>
                <c:pt idx="10">
                  <c:v>Italy</c:v>
                </c:pt>
                <c:pt idx="11">
                  <c:v>Spain</c:v>
                </c:pt>
              </c:strCache>
            </c:strRef>
          </c:cat>
          <c:val>
            <c:numRef>
              <c:f>Foglio4!$I$13:$I$24</c:f>
              <c:numCache>
                <c:formatCode>0.00</c:formatCode>
                <c:ptCount val="12"/>
                <c:pt idx="0">
                  <c:v>6.92</c:v>
                </c:pt>
                <c:pt idx="1">
                  <c:v>13.99</c:v>
                </c:pt>
                <c:pt idx="2">
                  <c:v>2.9299999999999997</c:v>
                </c:pt>
                <c:pt idx="3">
                  <c:v>6.39</c:v>
                </c:pt>
                <c:pt idx="4">
                  <c:v>15.38</c:v>
                </c:pt>
                <c:pt idx="5">
                  <c:v>22.93</c:v>
                </c:pt>
                <c:pt idx="6">
                  <c:v>9.6</c:v>
                </c:pt>
                <c:pt idx="8">
                  <c:v>2.44</c:v>
                </c:pt>
                <c:pt idx="9">
                  <c:v>1.76</c:v>
                </c:pt>
                <c:pt idx="10">
                  <c:v>1.8900000000000001</c:v>
                </c:pt>
                <c:pt idx="11">
                  <c:v>2.68</c:v>
                </c:pt>
              </c:numCache>
            </c:numRef>
          </c:val>
        </c:ser>
        <c:ser>
          <c:idx val="1"/>
          <c:order val="1"/>
          <c:tx>
            <c:strRef>
              <c:f>Foglio4!$J$12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Foglio4!$H$13:$H$24</c:f>
              <c:strCache>
                <c:ptCount val="12"/>
                <c:pt idx="0">
                  <c:v>Algeria</c:v>
                </c:pt>
                <c:pt idx="1">
                  <c:v>Egypt</c:v>
                </c:pt>
                <c:pt idx="2">
                  <c:v>Jordan</c:v>
                </c:pt>
                <c:pt idx="3">
                  <c:v>Lebanon</c:v>
                </c:pt>
                <c:pt idx="4">
                  <c:v>Morocco</c:v>
                </c:pt>
                <c:pt idx="5">
                  <c:v>Syria</c:v>
                </c:pt>
                <c:pt idx="6">
                  <c:v>Turkey</c:v>
                </c:pt>
                <c:pt idx="8">
                  <c:v>Portugal</c:v>
                </c:pt>
                <c:pt idx="9">
                  <c:v>France</c:v>
                </c:pt>
                <c:pt idx="10">
                  <c:v>Italy</c:v>
                </c:pt>
                <c:pt idx="11">
                  <c:v>Spain</c:v>
                </c:pt>
              </c:strCache>
            </c:strRef>
          </c:cat>
          <c:val>
            <c:numRef>
              <c:f>Foglio4!$J$13:$J$24</c:f>
              <c:numCache>
                <c:formatCode>General</c:formatCode>
                <c:ptCount val="12"/>
                <c:pt idx="0">
                  <c:v>62.1</c:v>
                </c:pt>
                <c:pt idx="1">
                  <c:v>37.5</c:v>
                </c:pt>
                <c:pt idx="2">
                  <c:v>30.6</c:v>
                </c:pt>
                <c:pt idx="3">
                  <c:v>21.5</c:v>
                </c:pt>
                <c:pt idx="4">
                  <c:v>29.7</c:v>
                </c:pt>
                <c:pt idx="5">
                  <c:v>30.6</c:v>
                </c:pt>
                <c:pt idx="6">
                  <c:v>26.7</c:v>
                </c:pt>
                <c:pt idx="8">
                  <c:v>23.1</c:v>
                </c:pt>
                <c:pt idx="9">
                  <c:v>19.04</c:v>
                </c:pt>
                <c:pt idx="10">
                  <c:v>25.2</c:v>
                </c:pt>
                <c:pt idx="11">
                  <c:v>25.7</c:v>
                </c:pt>
              </c:numCache>
            </c:numRef>
          </c:val>
        </c:ser>
        <c:ser>
          <c:idx val="2"/>
          <c:order val="2"/>
          <c:tx>
            <c:strRef>
              <c:f>Foglio4!$K$12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Foglio4!$H$13:$H$24</c:f>
              <c:strCache>
                <c:ptCount val="12"/>
                <c:pt idx="0">
                  <c:v>Algeria</c:v>
                </c:pt>
                <c:pt idx="1">
                  <c:v>Egypt</c:v>
                </c:pt>
                <c:pt idx="2">
                  <c:v>Jordan</c:v>
                </c:pt>
                <c:pt idx="3">
                  <c:v>Lebanon</c:v>
                </c:pt>
                <c:pt idx="4">
                  <c:v>Morocco</c:v>
                </c:pt>
                <c:pt idx="5">
                  <c:v>Syria</c:v>
                </c:pt>
                <c:pt idx="6">
                  <c:v>Turkey</c:v>
                </c:pt>
                <c:pt idx="8">
                  <c:v>Portugal</c:v>
                </c:pt>
                <c:pt idx="9">
                  <c:v>France</c:v>
                </c:pt>
                <c:pt idx="10">
                  <c:v>Italy</c:v>
                </c:pt>
                <c:pt idx="11">
                  <c:v>Spain</c:v>
                </c:pt>
              </c:strCache>
            </c:strRef>
          </c:cat>
          <c:val>
            <c:numRef>
              <c:f>Foglio4!$K$13:$K$24</c:f>
              <c:numCache>
                <c:formatCode>General</c:formatCode>
                <c:ptCount val="12"/>
                <c:pt idx="0">
                  <c:v>31</c:v>
                </c:pt>
                <c:pt idx="1">
                  <c:v>48.5</c:v>
                </c:pt>
                <c:pt idx="2">
                  <c:v>66.5</c:v>
                </c:pt>
                <c:pt idx="3">
                  <c:v>72.2</c:v>
                </c:pt>
                <c:pt idx="4">
                  <c:v>55</c:v>
                </c:pt>
                <c:pt idx="5">
                  <c:v>46.5</c:v>
                </c:pt>
                <c:pt idx="6">
                  <c:v>63.8</c:v>
                </c:pt>
                <c:pt idx="8">
                  <c:v>74.5</c:v>
                </c:pt>
                <c:pt idx="9">
                  <c:v>79.2</c:v>
                </c:pt>
                <c:pt idx="10">
                  <c:v>72.900000000000006</c:v>
                </c:pt>
                <c:pt idx="11">
                  <c:v>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97216"/>
        <c:axId val="42143104"/>
      </c:barChart>
      <c:catAx>
        <c:axId val="90697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42143104"/>
        <c:crosses val="autoZero"/>
        <c:auto val="1"/>
        <c:lblAlgn val="ctr"/>
        <c:lblOffset val="100"/>
        <c:noMultiLvlLbl val="0"/>
      </c:catAx>
      <c:valAx>
        <c:axId val="4214310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90697216"/>
        <c:crosses val="autoZero"/>
        <c:crossBetween val="between"/>
      </c:valAx>
      <c:spPr>
        <a:solidFill>
          <a:prstClr val="white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9BBB59">
        <a:lumMod val="40000"/>
        <a:lumOff val="60000"/>
      </a:srgb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Urban population (% of total)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Foglio5!$G$4:$G$27</c:f>
              <c:strCache>
                <c:ptCount val="24"/>
                <c:pt idx="0">
                  <c:v>Albania</c:v>
                </c:pt>
                <c:pt idx="1">
                  <c:v>Bosnia</c:v>
                </c:pt>
                <c:pt idx="2">
                  <c:v>Croatia</c:v>
                </c:pt>
                <c:pt idx="3">
                  <c:v>Cyprus</c:v>
                </c:pt>
                <c:pt idx="4">
                  <c:v>Greece</c:v>
                </c:pt>
                <c:pt idx="5">
                  <c:v>Macedonia</c:v>
                </c:pt>
                <c:pt idx="6">
                  <c:v>Malta</c:v>
                </c:pt>
                <c:pt idx="7">
                  <c:v>Montenegro</c:v>
                </c:pt>
                <c:pt idx="8">
                  <c:v>Serbia</c:v>
                </c:pt>
                <c:pt idx="10">
                  <c:v>Algeria</c:v>
                </c:pt>
                <c:pt idx="11">
                  <c:v>Egypt</c:v>
                </c:pt>
                <c:pt idx="12">
                  <c:v>Israel</c:v>
                </c:pt>
                <c:pt idx="13">
                  <c:v>Jordan</c:v>
                </c:pt>
                <c:pt idx="14">
                  <c:v>Lebanon</c:v>
                </c:pt>
                <c:pt idx="15">
                  <c:v>Libya</c:v>
                </c:pt>
                <c:pt idx="16">
                  <c:v>Morocco</c:v>
                </c:pt>
                <c:pt idx="17">
                  <c:v>Syria</c:v>
                </c:pt>
                <c:pt idx="18">
                  <c:v>Turkey</c:v>
                </c:pt>
                <c:pt idx="20">
                  <c:v>France</c:v>
                </c:pt>
                <c:pt idx="21">
                  <c:v>Italy</c:v>
                </c:pt>
                <c:pt idx="22">
                  <c:v>Spain</c:v>
                </c:pt>
                <c:pt idx="23">
                  <c:v>Portugal</c:v>
                </c:pt>
              </c:strCache>
            </c:strRef>
          </c:cat>
          <c:val>
            <c:numRef>
              <c:f>Foglio5!$H$4:$H$27</c:f>
              <c:numCache>
                <c:formatCode>General</c:formatCode>
                <c:ptCount val="24"/>
                <c:pt idx="0">
                  <c:v>48</c:v>
                </c:pt>
                <c:pt idx="1">
                  <c:v>48.6</c:v>
                </c:pt>
                <c:pt idx="2">
                  <c:v>57.8</c:v>
                </c:pt>
                <c:pt idx="3">
                  <c:v>70.3</c:v>
                </c:pt>
                <c:pt idx="4">
                  <c:v>61.4</c:v>
                </c:pt>
                <c:pt idx="5">
                  <c:v>67.900000000000006</c:v>
                </c:pt>
                <c:pt idx="6">
                  <c:v>94.7</c:v>
                </c:pt>
                <c:pt idx="7">
                  <c:v>59.5</c:v>
                </c:pt>
                <c:pt idx="8">
                  <c:v>52.4</c:v>
                </c:pt>
                <c:pt idx="10">
                  <c:v>66.5</c:v>
                </c:pt>
                <c:pt idx="11">
                  <c:v>42.8</c:v>
                </c:pt>
                <c:pt idx="12">
                  <c:v>91.7</c:v>
                </c:pt>
                <c:pt idx="13">
                  <c:v>78.5</c:v>
                </c:pt>
                <c:pt idx="14">
                  <c:v>87.2</c:v>
                </c:pt>
                <c:pt idx="15">
                  <c:v>77.900000000000006</c:v>
                </c:pt>
                <c:pt idx="16">
                  <c:v>56.7</c:v>
                </c:pt>
                <c:pt idx="17">
                  <c:v>54.9</c:v>
                </c:pt>
                <c:pt idx="18">
                  <c:v>69.599999999999994</c:v>
                </c:pt>
                <c:pt idx="20">
                  <c:v>77.8</c:v>
                </c:pt>
                <c:pt idx="21">
                  <c:v>68.400000000000006</c:v>
                </c:pt>
                <c:pt idx="22">
                  <c:v>77.400000000000006</c:v>
                </c:pt>
                <c:pt idx="23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252736"/>
        <c:axId val="42145984"/>
        <c:axId val="0"/>
      </c:bar3DChart>
      <c:catAx>
        <c:axId val="91252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300000"/>
          <a:lstStyle/>
          <a:p>
            <a:pPr>
              <a:defRPr sz="1400" baseline="0"/>
            </a:pPr>
            <a:endParaRPr lang="it-IT"/>
          </a:p>
        </c:txPr>
        <c:crossAx val="42145984"/>
        <c:crosses val="autoZero"/>
        <c:auto val="1"/>
        <c:lblAlgn val="ctr"/>
        <c:lblOffset val="100"/>
        <c:noMultiLvlLbl val="0"/>
      </c:catAx>
      <c:valAx>
        <c:axId val="42145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solidFill>
            <a:srgbClr val="9BBB59">
              <a:lumMod val="40000"/>
              <a:lumOff val="60000"/>
            </a:srgbClr>
          </a:solidFill>
        </c:spPr>
        <c:crossAx val="91252736"/>
        <c:crosses val="autoZero"/>
        <c:crossBetween val="between"/>
      </c:valAx>
    </c:plotArea>
    <c:plotVisOnly val="1"/>
    <c:dispBlanksAs val="gap"/>
    <c:showDLblsOverMax val="0"/>
  </c:chart>
  <c:spPr>
    <a:solidFill>
      <a:srgbClr val="9BBB59">
        <a:lumMod val="40000"/>
        <a:lumOff val="60000"/>
      </a:srgbClr>
    </a:solidFill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Unemployment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rates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[Unemployment.xlsx]Foglio1!$B$28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[Unemployment.xlsx]Foglio1!$A$29:$A$51</c:f>
              <c:strCache>
                <c:ptCount val="23"/>
                <c:pt idx="0">
                  <c:v>Bosnia</c:v>
                </c:pt>
                <c:pt idx="1">
                  <c:v>Macedonia</c:v>
                </c:pt>
                <c:pt idx="2">
                  <c:v>Greece</c:v>
                </c:pt>
                <c:pt idx="3">
                  <c:v>Spain</c:v>
                </c:pt>
                <c:pt idx="4">
                  <c:v>Serbia</c:v>
                </c:pt>
                <c:pt idx="5">
                  <c:v>Libya</c:v>
                </c:pt>
                <c:pt idx="6">
                  <c:v>Montenegro</c:v>
                </c:pt>
                <c:pt idx="7">
                  <c:v>Croatia</c:v>
                </c:pt>
                <c:pt idx="8">
                  <c:v>Albania</c:v>
                </c:pt>
                <c:pt idx="9">
                  <c:v>Cyprus</c:v>
                </c:pt>
                <c:pt idx="10">
                  <c:v>Portugal</c:v>
                </c:pt>
                <c:pt idx="11">
                  <c:v>Egypt</c:v>
                </c:pt>
                <c:pt idx="12">
                  <c:v>Italy</c:v>
                </c:pt>
                <c:pt idx="13">
                  <c:v>Jordan</c:v>
                </c:pt>
                <c:pt idx="14">
                  <c:v>Syria</c:v>
                </c:pt>
                <c:pt idx="15">
                  <c:v>Morocco</c:v>
                </c:pt>
                <c:pt idx="16">
                  <c:v>France</c:v>
                </c:pt>
                <c:pt idx="17">
                  <c:v>Algeria</c:v>
                </c:pt>
                <c:pt idx="18">
                  <c:v>Slovenia</c:v>
                </c:pt>
                <c:pt idx="19">
                  <c:v>Turkey</c:v>
                </c:pt>
                <c:pt idx="20">
                  <c:v>Lebanon</c:v>
                </c:pt>
                <c:pt idx="21">
                  <c:v>Israel</c:v>
                </c:pt>
                <c:pt idx="22">
                  <c:v>Malta</c:v>
                </c:pt>
              </c:strCache>
            </c:strRef>
          </c:cat>
          <c:val>
            <c:numRef>
              <c:f>[Unemployment.xlsx]Foglio1!$B$29:$B$51</c:f>
              <c:numCache>
                <c:formatCode>General</c:formatCode>
                <c:ptCount val="23"/>
                <c:pt idx="0">
                  <c:v>26</c:v>
                </c:pt>
                <c:pt idx="1">
                  <c:v>37.299999239999998</c:v>
                </c:pt>
                <c:pt idx="2">
                  <c:v>9.8000001910000005</c:v>
                </c:pt>
                <c:pt idx="3">
                  <c:v>9.3000001910000005</c:v>
                </c:pt>
                <c:pt idx="4">
                  <c:v>20.799999239999998</c:v>
                </c:pt>
                <c:pt idx="5">
                  <c:v>19.5</c:v>
                </c:pt>
                <c:pt idx="6">
                  <c:v>19.5</c:v>
                </c:pt>
                <c:pt idx="7">
                  <c:v>12.600000380000001</c:v>
                </c:pt>
                <c:pt idx="8">
                  <c:v>12.5</c:v>
                </c:pt>
                <c:pt idx="9">
                  <c:v>5.3000001909999996</c:v>
                </c:pt>
                <c:pt idx="10">
                  <c:v>7.5999999049999998</c:v>
                </c:pt>
                <c:pt idx="11">
                  <c:v>11.19999981</c:v>
                </c:pt>
                <c:pt idx="12">
                  <c:v>7.6999998090000004</c:v>
                </c:pt>
                <c:pt idx="13">
                  <c:v>14.899999619999999</c:v>
                </c:pt>
                <c:pt idx="14">
                  <c:v>9.1999998089999995</c:v>
                </c:pt>
                <c:pt idx="15">
                  <c:v>11</c:v>
                </c:pt>
                <c:pt idx="16">
                  <c:v>8.8999996190000008</c:v>
                </c:pt>
                <c:pt idx="17">
                  <c:v>15.30000019</c:v>
                </c:pt>
                <c:pt idx="18">
                  <c:v>6.5</c:v>
                </c:pt>
                <c:pt idx="19">
                  <c:v>10.600000380000001</c:v>
                </c:pt>
                <c:pt idx="20">
                  <c:v>8.1999998089999995</c:v>
                </c:pt>
                <c:pt idx="21">
                  <c:v>9</c:v>
                </c:pt>
                <c:pt idx="22">
                  <c:v>7.3000001909999996</c:v>
                </c:pt>
              </c:numCache>
            </c:numRef>
          </c:val>
        </c:ser>
        <c:ser>
          <c:idx val="1"/>
          <c:order val="1"/>
          <c:tx>
            <c:strRef>
              <c:f>[Unemployment.xlsx]Foglio1!$C$28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[Unemployment.xlsx]Foglio1!$A$29:$A$51</c:f>
              <c:strCache>
                <c:ptCount val="23"/>
                <c:pt idx="0">
                  <c:v>Bosnia</c:v>
                </c:pt>
                <c:pt idx="1">
                  <c:v>Macedonia</c:v>
                </c:pt>
                <c:pt idx="2">
                  <c:v>Greece</c:v>
                </c:pt>
                <c:pt idx="3">
                  <c:v>Spain</c:v>
                </c:pt>
                <c:pt idx="4">
                  <c:v>Serbia</c:v>
                </c:pt>
                <c:pt idx="5">
                  <c:v>Libya</c:v>
                </c:pt>
                <c:pt idx="6">
                  <c:v>Montenegro</c:v>
                </c:pt>
                <c:pt idx="7">
                  <c:v>Croatia</c:v>
                </c:pt>
                <c:pt idx="8">
                  <c:v>Albania</c:v>
                </c:pt>
                <c:pt idx="9">
                  <c:v>Cyprus</c:v>
                </c:pt>
                <c:pt idx="10">
                  <c:v>Portugal</c:v>
                </c:pt>
                <c:pt idx="11">
                  <c:v>Egypt</c:v>
                </c:pt>
                <c:pt idx="12">
                  <c:v>Italy</c:v>
                </c:pt>
                <c:pt idx="13">
                  <c:v>Jordan</c:v>
                </c:pt>
                <c:pt idx="14">
                  <c:v>Syria</c:v>
                </c:pt>
                <c:pt idx="15">
                  <c:v>Morocco</c:v>
                </c:pt>
                <c:pt idx="16">
                  <c:v>France</c:v>
                </c:pt>
                <c:pt idx="17">
                  <c:v>Algeria</c:v>
                </c:pt>
                <c:pt idx="18">
                  <c:v>Slovenia</c:v>
                </c:pt>
                <c:pt idx="19">
                  <c:v>Turkey</c:v>
                </c:pt>
                <c:pt idx="20">
                  <c:v>Lebanon</c:v>
                </c:pt>
                <c:pt idx="21">
                  <c:v>Israel</c:v>
                </c:pt>
                <c:pt idx="22">
                  <c:v>Malta</c:v>
                </c:pt>
              </c:strCache>
            </c:strRef>
          </c:cat>
          <c:val>
            <c:numRef>
              <c:f>[Unemployment.xlsx]Foglio1!$C$29:$C$51</c:f>
              <c:numCache>
                <c:formatCode>0.0</c:formatCode>
                <c:ptCount val="23"/>
                <c:pt idx="0">
                  <c:v>27.899999619999999</c:v>
                </c:pt>
                <c:pt idx="1">
                  <c:v>27.899999619999999</c:v>
                </c:pt>
                <c:pt idx="2">
                  <c:v>26.299999239999998</c:v>
                </c:pt>
                <c:pt idx="3">
                  <c:v>24.700000760000002</c:v>
                </c:pt>
                <c:pt idx="4">
                  <c:v>22.200000760000002</c:v>
                </c:pt>
                <c:pt idx="5">
                  <c:v>19.200000760000002</c:v>
                </c:pt>
                <c:pt idx="6">
                  <c:v>19.100000380000001</c:v>
                </c:pt>
                <c:pt idx="7">
                  <c:v>16.700000760000002</c:v>
                </c:pt>
                <c:pt idx="8">
                  <c:v>16.100000380000001</c:v>
                </c:pt>
                <c:pt idx="9">
                  <c:v>15.600000380000001</c:v>
                </c:pt>
                <c:pt idx="10">
                  <c:v>14.19999981</c:v>
                </c:pt>
                <c:pt idx="11">
                  <c:v>13.19999981</c:v>
                </c:pt>
                <c:pt idx="12">
                  <c:v>12.5</c:v>
                </c:pt>
                <c:pt idx="13">
                  <c:v>11.100000380000001</c:v>
                </c:pt>
                <c:pt idx="14">
                  <c:v>10.80000019</c:v>
                </c:pt>
                <c:pt idx="15">
                  <c:v>10.19999981</c:v>
                </c:pt>
                <c:pt idx="16">
                  <c:v>9.8999996190000008</c:v>
                </c:pt>
                <c:pt idx="17">
                  <c:v>9.5</c:v>
                </c:pt>
                <c:pt idx="18">
                  <c:v>9.5</c:v>
                </c:pt>
                <c:pt idx="19">
                  <c:v>9.1999998089999995</c:v>
                </c:pt>
                <c:pt idx="20">
                  <c:v>6.4000000950000002</c:v>
                </c:pt>
                <c:pt idx="21">
                  <c:v>6.0999999049999998</c:v>
                </c:pt>
                <c:pt idx="22">
                  <c:v>5.9000000950000002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14784"/>
        <c:axId val="58125120"/>
      </c:barChart>
      <c:catAx>
        <c:axId val="1002147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360000"/>
          <a:lstStyle/>
          <a:p>
            <a:pPr>
              <a:defRPr sz="1600"/>
            </a:pPr>
            <a:endParaRPr lang="it-IT"/>
          </a:p>
        </c:txPr>
        <c:crossAx val="58125120"/>
        <c:crosses val="autoZero"/>
        <c:auto val="1"/>
        <c:lblAlgn val="ctr"/>
        <c:lblOffset val="100"/>
        <c:noMultiLvlLbl val="0"/>
      </c:catAx>
      <c:valAx>
        <c:axId val="58125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021478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00B0F0">
        <a:alpha val="60000"/>
      </a:srgb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Youth </a:t>
            </a:r>
            <a:r>
              <a:rPr lang="it-IT" dirty="0" err="1" smtClean="0"/>
              <a:t>unemployment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r>
              <a:rPr lang="it-IT" dirty="0" smtClean="0"/>
              <a:t> </a:t>
            </a:r>
            <a:r>
              <a:rPr lang="it-IT" dirty="0"/>
              <a:t>15-24</a:t>
            </a:r>
            <a:r>
              <a:rPr lang="it-IT" baseline="0" dirty="0"/>
              <a:t> </a:t>
            </a:r>
            <a:r>
              <a:rPr lang="it-IT" baseline="0" dirty="0" err="1" smtClean="0"/>
              <a:t>year</a:t>
            </a:r>
            <a:r>
              <a:rPr lang="it-IT" baseline="0" dirty="0" smtClean="0"/>
              <a:t> </a:t>
            </a:r>
            <a:r>
              <a:rPr lang="it-IT" baseline="0" dirty="0"/>
              <a:t>2014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'[Unemployment youth.xlsx]Foglio1'!$B$1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'[Unemployment youth.xlsx]Foglio1'!$A$2:$A$24</c:f>
              <c:strCache>
                <c:ptCount val="23"/>
                <c:pt idx="0">
                  <c:v>Spain</c:v>
                </c:pt>
                <c:pt idx="1">
                  <c:v>Bosnia</c:v>
                </c:pt>
                <c:pt idx="2">
                  <c:v>Greece</c:v>
                </c:pt>
                <c:pt idx="3">
                  <c:v>Macedonia</c:v>
                </c:pt>
                <c:pt idx="4">
                  <c:v>Serbia</c:v>
                </c:pt>
                <c:pt idx="5">
                  <c:v>Libya</c:v>
                </c:pt>
                <c:pt idx="6">
                  <c:v>Croatia</c:v>
                </c:pt>
                <c:pt idx="7">
                  <c:v>Italy</c:v>
                </c:pt>
                <c:pt idx="8">
                  <c:v>Egypt</c:v>
                </c:pt>
                <c:pt idx="9">
                  <c:v>Montenegro</c:v>
                </c:pt>
                <c:pt idx="10">
                  <c:v>Portugal</c:v>
                </c:pt>
                <c:pt idx="11">
                  <c:v>Cyprus</c:v>
                </c:pt>
                <c:pt idx="12">
                  <c:v>Syria</c:v>
                </c:pt>
                <c:pt idx="13">
                  <c:v>Albania</c:v>
                </c:pt>
                <c:pt idx="14">
                  <c:v>Jordan</c:v>
                </c:pt>
                <c:pt idx="15">
                  <c:v>France</c:v>
                </c:pt>
                <c:pt idx="16">
                  <c:v>Slovenia</c:v>
                </c:pt>
                <c:pt idx="17">
                  <c:v>Lebanon</c:v>
                </c:pt>
                <c:pt idx="18">
                  <c:v>Morocco</c:v>
                </c:pt>
                <c:pt idx="19">
                  <c:v>Algeria</c:v>
                </c:pt>
                <c:pt idx="20">
                  <c:v>Turkey</c:v>
                </c:pt>
                <c:pt idx="21">
                  <c:v>Malta</c:v>
                </c:pt>
                <c:pt idx="22">
                  <c:v>Israel</c:v>
                </c:pt>
              </c:strCache>
            </c:strRef>
          </c:cat>
          <c:val>
            <c:numRef>
              <c:f>'[Unemployment youth.xlsx]Foglio1'!$B$2:$B$24</c:f>
              <c:numCache>
                <c:formatCode>General</c:formatCode>
                <c:ptCount val="23"/>
                <c:pt idx="0">
                  <c:v>57.9</c:v>
                </c:pt>
                <c:pt idx="1">
                  <c:v>57.5</c:v>
                </c:pt>
                <c:pt idx="2">
                  <c:v>53.9</c:v>
                </c:pt>
                <c:pt idx="3">
                  <c:v>50.8</c:v>
                </c:pt>
                <c:pt idx="4">
                  <c:v>49.5</c:v>
                </c:pt>
                <c:pt idx="5">
                  <c:v>48.9</c:v>
                </c:pt>
                <c:pt idx="6">
                  <c:v>45.9</c:v>
                </c:pt>
                <c:pt idx="7">
                  <c:v>44.1</c:v>
                </c:pt>
                <c:pt idx="8">
                  <c:v>42</c:v>
                </c:pt>
                <c:pt idx="9">
                  <c:v>39.5</c:v>
                </c:pt>
                <c:pt idx="10">
                  <c:v>36.799999999999997</c:v>
                </c:pt>
                <c:pt idx="11">
                  <c:v>35.700000000000003</c:v>
                </c:pt>
                <c:pt idx="12">
                  <c:v>30.1</c:v>
                </c:pt>
                <c:pt idx="13">
                  <c:v>29.2</c:v>
                </c:pt>
                <c:pt idx="14">
                  <c:v>28.8</c:v>
                </c:pt>
                <c:pt idx="15">
                  <c:v>23.9</c:v>
                </c:pt>
                <c:pt idx="16">
                  <c:v>20.8</c:v>
                </c:pt>
                <c:pt idx="17">
                  <c:v>20.7</c:v>
                </c:pt>
                <c:pt idx="18">
                  <c:v>20.2</c:v>
                </c:pt>
                <c:pt idx="19">
                  <c:v>20</c:v>
                </c:pt>
                <c:pt idx="20">
                  <c:v>17.7</c:v>
                </c:pt>
                <c:pt idx="21">
                  <c:v>13.6</c:v>
                </c:pt>
                <c:pt idx="2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84576"/>
        <c:axId val="58127424"/>
      </c:barChart>
      <c:catAx>
        <c:axId val="10178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360000"/>
          <a:lstStyle/>
          <a:p>
            <a:pPr>
              <a:defRPr sz="1600"/>
            </a:pPr>
            <a:endParaRPr lang="it-IT"/>
          </a:p>
        </c:txPr>
        <c:crossAx val="58127424"/>
        <c:crosses val="autoZero"/>
        <c:auto val="1"/>
        <c:lblAlgn val="ctr"/>
        <c:lblOffset val="100"/>
        <c:noMultiLvlLbl val="0"/>
      </c:catAx>
      <c:valAx>
        <c:axId val="58127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784576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00B0F0">
        <a:alpha val="60000"/>
      </a:srgbClr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Cereal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and production (</a:t>
            </a:r>
            <a:r>
              <a:rPr lang="it-IT" dirty="0"/>
              <a:t>kg) </a:t>
            </a:r>
            <a:r>
              <a:rPr lang="it-IT" dirty="0" smtClean="0"/>
              <a:t>in </a:t>
            </a:r>
            <a:r>
              <a:rPr lang="it-IT" dirty="0" err="1" smtClean="0"/>
              <a:t>south</a:t>
            </a:r>
            <a:r>
              <a:rPr lang="it-IT" dirty="0" smtClean="0"/>
              <a:t> </a:t>
            </a:r>
            <a:r>
              <a:rPr lang="it-IT" dirty="0" err="1" smtClean="0"/>
              <a:t>Mediterranean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countries</a:t>
            </a:r>
            <a:endParaRPr lang="it-IT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'FIG4'!$R$2</c:f>
              <c:strCache>
                <c:ptCount val="1"/>
                <c:pt idx="0">
                  <c:v>Average Consumption PC</c:v>
                </c:pt>
              </c:strCache>
            </c:strRef>
          </c:tx>
          <c:marker>
            <c:symbol val="none"/>
          </c:marker>
          <c:cat>
            <c:numRef>
              <c:f>'FIG4'!$Q$3:$Q$53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'FIG4'!$R$3:$R$53</c:f>
              <c:numCache>
                <c:formatCode>0.00</c:formatCode>
                <c:ptCount val="51"/>
                <c:pt idx="1">
                  <c:v>200.04224469778941</c:v>
                </c:pt>
                <c:pt idx="2">
                  <c:v>233.32087086076541</c:v>
                </c:pt>
                <c:pt idx="3">
                  <c:v>228.04654258825016</c:v>
                </c:pt>
                <c:pt idx="4">
                  <c:v>210.63126847144162</c:v>
                </c:pt>
                <c:pt idx="5">
                  <c:v>223.45367761127758</c:v>
                </c:pt>
                <c:pt idx="6">
                  <c:v>213.25787979770595</c:v>
                </c:pt>
                <c:pt idx="7">
                  <c:v>237.56740364051026</c:v>
                </c:pt>
                <c:pt idx="8">
                  <c:v>244.14812528044908</c:v>
                </c:pt>
                <c:pt idx="9">
                  <c:v>215.18572413603837</c:v>
                </c:pt>
                <c:pt idx="10">
                  <c:v>234.54960937316147</c:v>
                </c:pt>
                <c:pt idx="11">
                  <c:v>237.60277929032515</c:v>
                </c:pt>
                <c:pt idx="12">
                  <c:v>246.34563417367448</c:v>
                </c:pt>
                <c:pt idx="13">
                  <c:v>214.95042963524841</c:v>
                </c:pt>
                <c:pt idx="14">
                  <c:v>269.11276705767898</c:v>
                </c:pt>
                <c:pt idx="15">
                  <c:v>263.6012200211668</c:v>
                </c:pt>
                <c:pt idx="16">
                  <c:v>281.35837982749564</c:v>
                </c:pt>
                <c:pt idx="17">
                  <c:v>277.68900392135657</c:v>
                </c:pt>
                <c:pt idx="18">
                  <c:v>292.97300991337386</c:v>
                </c:pt>
                <c:pt idx="19">
                  <c:v>291.34238615006512</c:v>
                </c:pt>
                <c:pt idx="20">
                  <c:v>308.4827174545552</c:v>
                </c:pt>
                <c:pt idx="21">
                  <c:v>289.72203482042596</c:v>
                </c:pt>
                <c:pt idx="22">
                  <c:v>304.62829281669059</c:v>
                </c:pt>
                <c:pt idx="23">
                  <c:v>300.83277047938321</c:v>
                </c:pt>
                <c:pt idx="24">
                  <c:v>309.34898826855658</c:v>
                </c:pt>
                <c:pt idx="25">
                  <c:v>314.39177570715162</c:v>
                </c:pt>
                <c:pt idx="26">
                  <c:v>326.88547866680989</c:v>
                </c:pt>
                <c:pt idx="27">
                  <c:v>326.29308524990915</c:v>
                </c:pt>
                <c:pt idx="28">
                  <c:v>321.296211584616</c:v>
                </c:pt>
                <c:pt idx="29">
                  <c:v>324.23600402821899</c:v>
                </c:pt>
                <c:pt idx="30">
                  <c:v>334.58253830832524</c:v>
                </c:pt>
                <c:pt idx="31">
                  <c:v>331.89288080597072</c:v>
                </c:pt>
                <c:pt idx="32">
                  <c:v>331.4975131892503</c:v>
                </c:pt>
                <c:pt idx="33">
                  <c:v>330.78612891202613</c:v>
                </c:pt>
                <c:pt idx="34">
                  <c:v>338.49630148492037</c:v>
                </c:pt>
                <c:pt idx="35">
                  <c:v>316.60335630746403</c:v>
                </c:pt>
                <c:pt idx="36">
                  <c:v>362.57424414280405</c:v>
                </c:pt>
                <c:pt idx="37">
                  <c:v>347.829185610975</c:v>
                </c:pt>
                <c:pt idx="38">
                  <c:v>356.14581402179948</c:v>
                </c:pt>
                <c:pt idx="39">
                  <c:v>360.16330389489747</c:v>
                </c:pt>
                <c:pt idx="40">
                  <c:v>349.61968921811007</c:v>
                </c:pt>
                <c:pt idx="41">
                  <c:v>361.0891300920191</c:v>
                </c:pt>
                <c:pt idx="42">
                  <c:v>357.12202317976937</c:v>
                </c:pt>
                <c:pt idx="43">
                  <c:v>350.75997554760329</c:v>
                </c:pt>
                <c:pt idx="44">
                  <c:v>377.96287528613146</c:v>
                </c:pt>
                <c:pt idx="45">
                  <c:v>376.79967964453925</c:v>
                </c:pt>
                <c:pt idx="46">
                  <c:v>378.7730917687901</c:v>
                </c:pt>
                <c:pt idx="47">
                  <c:v>375.97912199278193</c:v>
                </c:pt>
                <c:pt idx="48">
                  <c:v>388.05421833920991</c:v>
                </c:pt>
                <c:pt idx="49">
                  <c:v>406.57128197963522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'FIG4'!$S$2</c:f>
              <c:strCache>
                <c:ptCount val="1"/>
                <c:pt idx="0">
                  <c:v>Average Production PC</c:v>
                </c:pt>
              </c:strCache>
            </c:strRef>
          </c:tx>
          <c:marker>
            <c:symbol val="none"/>
          </c:marker>
          <c:cat>
            <c:numRef>
              <c:f>'FIG4'!$Q$3:$Q$53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'FIG4'!$S$3:$S$53</c:f>
              <c:numCache>
                <c:formatCode>0.00</c:formatCode>
                <c:ptCount val="51"/>
                <c:pt idx="1">
                  <c:v>119.33024812335508</c:v>
                </c:pt>
                <c:pt idx="2">
                  <c:v>194.12412680208894</c:v>
                </c:pt>
                <c:pt idx="3">
                  <c:v>192.97552337806678</c:v>
                </c:pt>
                <c:pt idx="4">
                  <c:v>168.68141364109181</c:v>
                </c:pt>
                <c:pt idx="5">
                  <c:v>167.8753269873045</c:v>
                </c:pt>
                <c:pt idx="6">
                  <c:v>131.11710212015927</c:v>
                </c:pt>
                <c:pt idx="7">
                  <c:v>161.10805327317789</c:v>
                </c:pt>
                <c:pt idx="8">
                  <c:v>205.1289056632599</c:v>
                </c:pt>
                <c:pt idx="9">
                  <c:v>160.42123393175103</c:v>
                </c:pt>
                <c:pt idx="10">
                  <c:v>154.09513619694278</c:v>
                </c:pt>
                <c:pt idx="11">
                  <c:v>163.31412768848725</c:v>
                </c:pt>
                <c:pt idx="12">
                  <c:v>192.45335719047361</c:v>
                </c:pt>
                <c:pt idx="13">
                  <c:v>138.34880971886113</c:v>
                </c:pt>
                <c:pt idx="14">
                  <c:v>174.81398043768004</c:v>
                </c:pt>
                <c:pt idx="15">
                  <c:v>176.9046550020947</c:v>
                </c:pt>
                <c:pt idx="16">
                  <c:v>195.76117924197459</c:v>
                </c:pt>
                <c:pt idx="17">
                  <c:v>127.07553050135304</c:v>
                </c:pt>
                <c:pt idx="18">
                  <c:v>161.62975547723138</c:v>
                </c:pt>
                <c:pt idx="19">
                  <c:v>142.16356268843856</c:v>
                </c:pt>
                <c:pt idx="20">
                  <c:v>173.43388886246754</c:v>
                </c:pt>
                <c:pt idx="21">
                  <c:v>143.2409829360453</c:v>
                </c:pt>
                <c:pt idx="22">
                  <c:v>149.05045540212629</c:v>
                </c:pt>
                <c:pt idx="23">
                  <c:v>135.91857102030133</c:v>
                </c:pt>
                <c:pt idx="24">
                  <c:v>136.04180009396248</c:v>
                </c:pt>
                <c:pt idx="25">
                  <c:v>157.48047683837507</c:v>
                </c:pt>
                <c:pt idx="26">
                  <c:v>170.16906335348997</c:v>
                </c:pt>
                <c:pt idx="27">
                  <c:v>146.62289961096286</c:v>
                </c:pt>
                <c:pt idx="28">
                  <c:v>172.15627048985812</c:v>
                </c:pt>
                <c:pt idx="29">
                  <c:v>152.22903720620818</c:v>
                </c:pt>
                <c:pt idx="30">
                  <c:v>171.21015738781406</c:v>
                </c:pt>
                <c:pt idx="31">
                  <c:v>205.16703269129815</c:v>
                </c:pt>
                <c:pt idx="32">
                  <c:v>168.09985029293648</c:v>
                </c:pt>
                <c:pt idx="33">
                  <c:v>159.20251179056632</c:v>
                </c:pt>
                <c:pt idx="34">
                  <c:v>191.5553124088222</c:v>
                </c:pt>
                <c:pt idx="35">
                  <c:v>162.98314242282061</c:v>
                </c:pt>
                <c:pt idx="36">
                  <c:v>241.55699753873321</c:v>
                </c:pt>
                <c:pt idx="37">
                  <c:v>161.38001555052466</c:v>
                </c:pt>
                <c:pt idx="38">
                  <c:v>189.58603485042394</c:v>
                </c:pt>
                <c:pt idx="39">
                  <c:v>161.10536920643537</c:v>
                </c:pt>
                <c:pt idx="40">
                  <c:v>141.96853870106278</c:v>
                </c:pt>
                <c:pt idx="41">
                  <c:v>182.73112047470573</c:v>
                </c:pt>
                <c:pt idx="42">
                  <c:v>170.26619279276085</c:v>
                </c:pt>
                <c:pt idx="43">
                  <c:v>206.58009942219277</c:v>
                </c:pt>
                <c:pt idx="44">
                  <c:v>203.85899301116501</c:v>
                </c:pt>
                <c:pt idx="45">
                  <c:v>179.58557913184413</c:v>
                </c:pt>
                <c:pt idx="46">
                  <c:v>201.89483253860385</c:v>
                </c:pt>
                <c:pt idx="47">
                  <c:v>167.61184662144001</c:v>
                </c:pt>
                <c:pt idx="48">
                  <c:v>155.94186313177161</c:v>
                </c:pt>
                <c:pt idx="49">
                  <c:v>215.89536153078021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81920"/>
        <c:axId val="54398912"/>
      </c:lineChart>
      <c:catAx>
        <c:axId val="912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4398912"/>
        <c:crosses val="autoZero"/>
        <c:auto val="1"/>
        <c:lblAlgn val="ctr"/>
        <c:lblOffset val="100"/>
        <c:noMultiLvlLbl val="0"/>
      </c:catAx>
      <c:valAx>
        <c:axId val="5439891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91281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0.08199</cdr:x>
      <cdr:y>0.35601</cdr:y>
    </cdr:from>
    <cdr:to>
      <cdr:x>0.39627</cdr:x>
      <cdr:y>0.35601</cdr:y>
    </cdr:to>
    <cdr:sp macro="" textlink="">
      <cdr:nvSpPr>
        <cdr:cNvPr id="7" name="Connettore 1 6"/>
        <cdr:cNvSpPr/>
      </cdr:nvSpPr>
      <cdr:spPr>
        <a:xfrm xmlns:a="http://schemas.openxmlformats.org/drawingml/2006/main">
          <a:off x="628651" y="1495424"/>
          <a:ext cx="240982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0.81703</cdr:x>
      <cdr:y>0.30857</cdr:y>
    </cdr:from>
    <cdr:to>
      <cdr:x>0.9579</cdr:x>
      <cdr:y>0.30857</cdr:y>
    </cdr:to>
    <cdr:sp macro="" textlink="">
      <cdr:nvSpPr>
        <cdr:cNvPr id="4" name="Connettore 1 3"/>
        <cdr:cNvSpPr/>
      </cdr:nvSpPr>
      <cdr:spPr>
        <a:xfrm xmlns:a="http://schemas.openxmlformats.org/drawingml/2006/main">
          <a:off x="6264696" y="1296144"/>
          <a:ext cx="108012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0.45078</cdr:x>
      <cdr:y>0.32571</cdr:y>
    </cdr:from>
    <cdr:to>
      <cdr:x>0.76068</cdr:x>
      <cdr:y>0.32571</cdr:y>
    </cdr:to>
    <cdr:sp macro="" textlink="">
      <cdr:nvSpPr>
        <cdr:cNvPr id="6" name="Connettore 1 5"/>
        <cdr:cNvSpPr/>
      </cdr:nvSpPr>
      <cdr:spPr>
        <a:xfrm xmlns:a="http://schemas.openxmlformats.org/drawingml/2006/main">
          <a:off x="3456384" y="1368152"/>
          <a:ext cx="237626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C3E3-9FCE-4DCD-A73E-2BA754C3FE00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A8F6-2398-408F-9AB6-34C59FCFEF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849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6999-3817-4259-86D4-E91528C16430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9BFD-5D35-4C50-B841-473328DF11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340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2265-2715-4BCC-A387-7A2B93197EF7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BADA-AB3D-4AC0-A639-9F2BF43563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57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D813-F8B6-4D9A-928A-C81B4FBB67AB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06EB-5CE1-478B-AA79-B8D6145B4A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978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E31A-DCCD-4728-8403-171BBADBB608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5C3A-987F-4BAC-81F0-84A2BBBF6E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30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6B04-707A-45EA-8427-E26B83276330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8AD7-6AE0-47C8-85F5-70301A671B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329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0782-DEB9-4C77-AD64-DEB1199AE6DC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A45C-A2D3-4703-A9CB-EC59221D56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51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B14B-A37B-4A45-B252-531E4650F148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DDC6-E668-4021-974A-B71BF392F9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7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C597-CEFD-4213-AAF4-DCF5A262FD0E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DDEF-92A3-42B8-AA6C-DBD9835B95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23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2188-B654-42A3-B7D8-652EDFCC60F3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5AD1-5396-447D-BF83-B4DDFCDF65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265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7374-65BB-4259-A2F5-21BF4069C903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4D2A-B773-4B1E-AF6A-ACF0B9AB3E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230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stile</a:t>
            </a:r>
            <a:endParaRPr lang="it-IT" altLang="it-IT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  <a:endParaRPr lang="it-IT" alt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6A442E-2660-4E96-95DF-F81CE2547772}" type="datetimeFigureOut">
              <a:rPr lang="it-IT" altLang="it-IT"/>
              <a:pPr>
                <a:defRPr/>
              </a:pPr>
              <a:t>18/10/2017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DE8CCA-D150-4990-B528-FFF77AE78D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sellaDiTesto 2"/>
          <p:cNvSpPr txBox="1">
            <a:spLocks noChangeArrowheads="1"/>
          </p:cNvSpPr>
          <p:nvPr/>
        </p:nvSpPr>
        <p:spPr bwMode="auto">
          <a:xfrm>
            <a:off x="715962" y="1011238"/>
            <a:ext cx="76814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b="1" dirty="0" smtClean="0">
                <a:solidFill>
                  <a:srgbClr val="CF2A29"/>
                </a:solidFill>
              </a:rPr>
              <a:t>Mediterranean Countries: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b="1" dirty="0" smtClean="0">
                <a:solidFill>
                  <a:srgbClr val="CF2A29"/>
                </a:solidFill>
              </a:rPr>
              <a:t>industry, trade and development</a:t>
            </a:r>
            <a:endParaRPr lang="it-IT" altLang="it-IT" b="1" dirty="0">
              <a:solidFill>
                <a:srgbClr val="CF2A29"/>
              </a:solidFill>
            </a:endParaRPr>
          </a:p>
        </p:txBody>
      </p:sp>
      <p:sp>
        <p:nvSpPr>
          <p:cNvPr id="3076" name="CasellaDiTesto 5"/>
          <p:cNvSpPr txBox="1">
            <a:spLocks noChangeArrowheads="1"/>
          </p:cNvSpPr>
          <p:nvPr/>
        </p:nvSpPr>
        <p:spPr bwMode="auto">
          <a:xfrm>
            <a:off x="715962" y="2435822"/>
            <a:ext cx="780732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30494F"/>
                </a:solidFill>
              </a:rPr>
              <a:t>Salvatore Capasso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 smtClean="0">
              <a:solidFill>
                <a:srgbClr val="30494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rgbClr val="30494F"/>
                </a:solidFill>
              </a:rPr>
              <a:t>Istituto </a:t>
            </a:r>
            <a:r>
              <a:rPr lang="it-IT" altLang="it-IT" sz="2000" dirty="0">
                <a:solidFill>
                  <a:srgbClr val="30494F"/>
                </a:solidFill>
              </a:rPr>
              <a:t>di Studi sulle Società del Mediterraneo – CNR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0494F"/>
                </a:solidFill>
              </a:rPr>
              <a:t>and </a:t>
            </a:r>
            <a:endParaRPr lang="it-IT" altLang="it-IT" sz="2000" dirty="0" smtClean="0">
              <a:solidFill>
                <a:srgbClr val="30494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err="1" smtClean="0">
                <a:solidFill>
                  <a:srgbClr val="30494F"/>
                </a:solidFill>
              </a:rPr>
              <a:t>University</a:t>
            </a:r>
            <a:r>
              <a:rPr lang="it-IT" altLang="it-IT" sz="2000" dirty="0" smtClean="0">
                <a:solidFill>
                  <a:srgbClr val="30494F"/>
                </a:solidFill>
              </a:rPr>
              <a:t> </a:t>
            </a:r>
            <a:r>
              <a:rPr lang="it-IT" altLang="it-IT" sz="2000" dirty="0">
                <a:solidFill>
                  <a:srgbClr val="30494F"/>
                </a:solidFill>
              </a:rPr>
              <a:t>of </a:t>
            </a:r>
            <a:r>
              <a:rPr lang="it-IT" altLang="it-IT" sz="2000" dirty="0" err="1">
                <a:solidFill>
                  <a:srgbClr val="30494F"/>
                </a:solidFill>
              </a:rPr>
              <a:t>Naples</a:t>
            </a:r>
            <a:r>
              <a:rPr lang="it-IT" altLang="it-IT" sz="2000" dirty="0">
                <a:solidFill>
                  <a:srgbClr val="30494F"/>
                </a:solidFill>
              </a:rPr>
              <a:t> Parthenope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32420" y="4728861"/>
            <a:ext cx="6279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Bologna 20 October 2017</a:t>
            </a:r>
          </a:p>
          <a:p>
            <a:endParaRPr lang="en-US" dirty="0" smtClean="0"/>
          </a:p>
          <a:p>
            <a:r>
              <a:rPr lang="en-US" dirty="0" smtClean="0"/>
              <a:t>GLOBALISATION, HUMAN CAPITAL, REGIONAL GROWTH and the 4TH INDUSTRIAL REVOLUTION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Urban systems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12292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Urban systems add homogeneity to rather different economic systems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755576" y="1957374"/>
          <a:ext cx="7667626" cy="42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Migration push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4100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Economics and Geography both influence migrations: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Differentials in per capita income (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eg</a:t>
            </a:r>
            <a:r>
              <a:rPr lang="en-US" altLang="it-IT" sz="2000" dirty="0" smtClean="0">
                <a:solidFill>
                  <a:srgbClr val="30494F"/>
                </a:solidFill>
              </a:rPr>
              <a:t>. 40.000$ in France against 8.000$ in Morocco)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Differential in the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labour</a:t>
            </a:r>
            <a:r>
              <a:rPr lang="en-US" altLang="it-IT" sz="2000" dirty="0" smtClean="0">
                <a:solidFill>
                  <a:srgbClr val="30494F"/>
                </a:solidFill>
              </a:rPr>
              <a:t> market flows ratio (incoming on outgoing flows,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Ir</a:t>
            </a:r>
            <a:r>
              <a:rPr lang="en-US" altLang="it-IT" sz="2000" dirty="0" smtClean="0">
                <a:solidFill>
                  <a:srgbClr val="30494F"/>
                </a:solidFill>
              </a:rPr>
              <a:t>) are relevant: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	Europe: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Ir</a:t>
            </a:r>
            <a:r>
              <a:rPr lang="en-US" altLang="it-IT" sz="2000" dirty="0" smtClean="0">
                <a:solidFill>
                  <a:srgbClr val="30494F"/>
                </a:solidFill>
              </a:rPr>
              <a:t> = 83,01 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	Middle East: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Ir</a:t>
            </a:r>
            <a:r>
              <a:rPr lang="en-US" altLang="it-IT" sz="2000" dirty="0" smtClean="0">
                <a:solidFill>
                  <a:srgbClr val="30494F"/>
                </a:solidFill>
              </a:rPr>
              <a:t> = 234,34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	North Africa: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Ir</a:t>
            </a:r>
            <a:r>
              <a:rPr lang="en-US" altLang="it-IT" sz="2000" dirty="0" smtClean="0">
                <a:solidFill>
                  <a:srgbClr val="30494F"/>
                </a:solidFill>
              </a:rPr>
              <a:t> = 249,65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The Migration Directions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4100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Here some facts that dispel some stereotypes: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In the European countries the share of population born abroad does not exceed the average of 10%; it is between 30 and 40% in Middle Eastern countries (essentially refugee);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The total of regular migrant in UE countries in 2015 is 50 millions (10% of residents).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In 2008 the «irregular migrants» were between 1,9 e 3,8 millions.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The stock of irregular migrants is influenced by the number of regular migrants that become irregular.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Migrations in EU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4100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The impact of migrations on Southern EU countries is more than double the impact of migrations on other EU countries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In 2015 the migrants living in southern EU countries were about 35,5 millions, of which one third (11,9) coming from other non EU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mediterranean</a:t>
            </a:r>
            <a:r>
              <a:rPr lang="en-US" altLang="it-IT" sz="2000" dirty="0" smtClean="0">
                <a:solidFill>
                  <a:srgbClr val="30494F"/>
                </a:solidFill>
              </a:rPr>
              <a:t> countries;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27,5 million are instead the migrants living in central-northern EU countries, of which less than 15% coming from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mediterranean</a:t>
            </a:r>
            <a:r>
              <a:rPr lang="en-US" altLang="it-IT" sz="2000" dirty="0" smtClean="0">
                <a:solidFill>
                  <a:srgbClr val="30494F"/>
                </a:solidFill>
              </a:rPr>
              <a:t> countries outside EU;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Eastern Mediterranean countries host 8 million migrants on a population of 40. In Lebanon and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Giordan</a:t>
            </a:r>
            <a:r>
              <a:rPr lang="en-US" altLang="it-IT" sz="2000" dirty="0" smtClean="0">
                <a:solidFill>
                  <a:srgbClr val="30494F"/>
                </a:solidFill>
              </a:rPr>
              <a:t> the number of migrants almost equate the residents.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Labour Markets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16388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The crises has harshly hit EU Mediterranean countries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467544" y="1772816"/>
          <a:ext cx="8281417" cy="462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6" descr="Regione_ER_GVC_Slide_4-3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Labour Markets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17412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Labour market appear to be rather homogeneous</a:t>
            </a:r>
          </a:p>
        </p:txBody>
      </p:sp>
      <p:graphicFrame>
        <p:nvGraphicFramePr>
          <p:cNvPr id="17413" name="Grafico 5"/>
          <p:cNvGraphicFramePr>
            <a:graphicFrameLocks/>
          </p:cNvGraphicFramePr>
          <p:nvPr/>
        </p:nvGraphicFramePr>
        <p:xfrm>
          <a:off x="320675" y="1938338"/>
          <a:ext cx="850265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r:id="rId4" imgW="8498561" imgH="4352921" progId="Excel.Chart.8">
                  <p:embed/>
                </p:oleObj>
              </mc:Choice>
              <mc:Fallback>
                <p:oleObj r:id="rId4" imgW="8498561" imgH="4352921" progId="Excel.Chart.8">
                  <p:embed/>
                  <p:pic>
                    <p:nvPicPr>
                      <p:cNvPr id="0" name="Grafico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938338"/>
                        <a:ext cx="8502650" cy="434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Labour Markets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In many countries the issue is youth unemployment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467544" y="2348880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The role of demography on labour market conditions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19460" name="CasellaDiTesto 5"/>
          <p:cNvSpPr txBox="1">
            <a:spLocks noChangeArrowheads="1"/>
          </p:cNvSpPr>
          <p:nvPr/>
        </p:nvSpPr>
        <p:spPr bwMode="auto">
          <a:xfrm>
            <a:off x="715963" y="1871663"/>
            <a:ext cx="78089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Decomposition in youth unemployment change (2000-2015)</a:t>
            </a:r>
          </a:p>
        </p:txBody>
      </p:sp>
      <p:graphicFrame>
        <p:nvGraphicFramePr>
          <p:cNvPr id="6" name="Segnaposto contenuto 5"/>
          <p:cNvGraphicFramePr>
            <a:graphicFrameLocks/>
          </p:cNvGraphicFramePr>
          <p:nvPr/>
        </p:nvGraphicFramePr>
        <p:xfrm>
          <a:off x="457200" y="2405063"/>
          <a:ext cx="8229601" cy="4103681"/>
        </p:xfrm>
        <a:graphic>
          <a:graphicData uri="http://schemas.openxmlformats.org/drawingml/2006/table">
            <a:tbl>
              <a:tblPr/>
              <a:tblGrid>
                <a:gridCol w="728088"/>
                <a:gridCol w="1036974"/>
                <a:gridCol w="959752"/>
                <a:gridCol w="794278"/>
                <a:gridCol w="728088"/>
                <a:gridCol w="728088"/>
                <a:gridCol w="1003879"/>
                <a:gridCol w="794278"/>
                <a:gridCol w="728088"/>
                <a:gridCol w="728088"/>
              </a:tblGrid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Expansion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Recession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29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of Growth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of growth in downturn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Demographic effect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Cycle effect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Interaction effect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of growth in downturn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Demographic effect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Cycle effect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Interaction effect</a:t>
                      </a:r>
                    </a:p>
                  </a:txBody>
                  <a:tcPr marL="8274" marR="8274" marT="82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-59,78%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-120,7%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-78,3%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-59,81%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-802,1%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-61,9%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-13,4%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-4,59%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-92,9%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-47,03%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-193,3%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-42,1%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-92,2%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-21,58%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-172,8%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-12,4%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Greece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-62,75%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-95,3%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-46,2%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-19,0%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-83,0%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-5,72%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-110,3%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-106,7%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Palestine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33,81%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-140,4%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Giordan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-261,8%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-123,8%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Egypt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4,74%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-95,7%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Tunisia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-17,46%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-3137,7%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3202,6%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-164,9%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-90,1%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Morocco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-25,05%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-18,3%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-104,8%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-6,8%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-111,7%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-1,5%</a:t>
                      </a:r>
                    </a:p>
                  </a:txBody>
                  <a:tcPr marL="8274" marR="8274" marT="8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Social Mobility: inequality within countries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20484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In the last decades inequality has decreased (Gini index): growth effect?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403350" y="2000250"/>
          <a:ext cx="6503989" cy="4295848"/>
        </p:xfrm>
        <a:graphic>
          <a:graphicData uri="http://schemas.openxmlformats.org/drawingml/2006/table">
            <a:tbl>
              <a:tblPr/>
              <a:tblGrid>
                <a:gridCol w="1782960"/>
                <a:gridCol w="928727"/>
                <a:gridCol w="928727"/>
                <a:gridCol w="928727"/>
                <a:gridCol w="967424"/>
                <a:gridCol w="967424"/>
              </a:tblGrid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1940-1969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1970-1979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1980-1989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1990-1999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2000-2006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Portugal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40,10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35,70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35,90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37,16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Spain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35,47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34,76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30,26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31,98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32,11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France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49,73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37,37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34,91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29,30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27,60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Italy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40,30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38,60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33,36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33,84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33,85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Slovenia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21,88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25,99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26,07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Croazia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26,10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29,19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29,68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Bosnia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32,88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30,90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Serbia </a:t>
                      </a:r>
                      <a:r>
                        <a:rPr lang="it-IT" sz="1200" b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Montenegro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26,99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30,09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Macedonia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32,22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31,17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32,56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Albania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29,30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29,59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Greece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42,99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41,68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36,33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34,65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33,27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Turckey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54,13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48,94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46,76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45,66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43,60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Cyprus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25,60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29,00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28,33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Israel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31,51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36,55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39,56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38,92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38,05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Jordan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39,08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36,58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40,68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38,84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Egypt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37,45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35,80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35,50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37,72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36,11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Tunisia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48,87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44,58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40,64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40,55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40,60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Algeria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39,90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35,40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Morocco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52,40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56,75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40,97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37,51</a:t>
                      </a:r>
                      <a:endParaRPr lang="it-IT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Arial"/>
                        </a:rPr>
                        <a:t>-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0" marR="58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Social Expenditure: a large gap between areas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21508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Social expenditure (% GDP) is very heterogenous in North and South Mediterranean countries. Social expenditure has not the aim of reducing inequalities.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571625" y="2562225"/>
          <a:ext cx="5548316" cy="1733553"/>
        </p:xfrm>
        <a:graphic>
          <a:graphicData uri="http://schemas.openxmlformats.org/drawingml/2006/table">
            <a:tbl>
              <a:tblPr/>
              <a:tblGrid>
                <a:gridCol w="610790"/>
                <a:gridCol w="548614"/>
                <a:gridCol w="548614"/>
                <a:gridCol w="548614"/>
                <a:gridCol w="548614"/>
                <a:gridCol w="548614"/>
                <a:gridCol w="548614"/>
                <a:gridCol w="548614"/>
                <a:gridCol w="548614"/>
                <a:gridCol w="548614"/>
              </a:tblGrid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 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2003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2004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2005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2006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2007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2008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2009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2010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2011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Portugal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25,1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25,7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26,6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26,2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25,6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26,2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29,1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29,1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28,4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Spain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21,7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22,0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22,4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23,9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27,3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27,9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27,5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France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33,0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33,0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33,1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32,9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32,6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33,0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35,4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35,6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35,6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Italy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28,1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28,2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28,7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28,7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28,6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29,4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31,7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31,6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31,3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Malta 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21,5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22,4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21,8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22,5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23,8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23,9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23,8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Slovenia 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27,3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27,1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27,0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26,3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24,7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25,4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28,4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29,5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30,0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Greece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22,2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23,5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23,9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25,1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26,9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28,9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28,8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29,6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Cyprus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20,3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20,3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20,8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20,5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09" marR="7609" marT="76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19,2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20,0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22,1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23,0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Garamond"/>
                          <a:ea typeface="Calibri"/>
                          <a:cs typeface="Calibri"/>
                        </a:rPr>
                        <a:t>23,3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571625" y="4776788"/>
          <a:ext cx="5035553" cy="1608320"/>
        </p:xfrm>
        <a:graphic>
          <a:graphicData uri="http://schemas.openxmlformats.org/drawingml/2006/table">
            <a:tbl>
              <a:tblPr/>
              <a:tblGrid>
                <a:gridCol w="790465"/>
                <a:gridCol w="530636"/>
                <a:gridCol w="530636"/>
                <a:gridCol w="530636"/>
                <a:gridCol w="530636"/>
                <a:gridCol w="530636"/>
                <a:gridCol w="530636"/>
                <a:gridCol w="530636"/>
                <a:gridCol w="530636"/>
              </a:tblGrid>
              <a:tr h="201017">
                <a:tc>
                  <a:txBody>
                    <a:bodyPr/>
                    <a:lstStyle/>
                    <a:p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Garamond"/>
                          <a:ea typeface="Calibri"/>
                          <a:cs typeface="Calibri"/>
                        </a:rPr>
                        <a:t>2003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Garamond"/>
                          <a:ea typeface="Calibri"/>
                          <a:cs typeface="Calibri"/>
                        </a:rPr>
                        <a:t>2004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Garamond"/>
                          <a:ea typeface="Calibri"/>
                          <a:cs typeface="Calibri"/>
                        </a:rPr>
                        <a:t>2005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Garamond"/>
                          <a:ea typeface="Calibri"/>
                          <a:cs typeface="Calibri"/>
                        </a:rPr>
                        <a:t>2006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Garamond"/>
                          <a:ea typeface="Calibri"/>
                          <a:cs typeface="Calibri"/>
                        </a:rPr>
                        <a:t>2007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latin typeface="Garamond"/>
                          <a:ea typeface="Calibri"/>
                          <a:cs typeface="Calibri"/>
                        </a:rPr>
                        <a:t>2008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latin typeface="Garamond"/>
                          <a:ea typeface="Calibri"/>
                          <a:cs typeface="Calibri"/>
                        </a:rPr>
                        <a:t>2009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latin typeface="Garamond"/>
                          <a:ea typeface="Calibri"/>
                          <a:cs typeface="Calibri"/>
                        </a:rPr>
                        <a:t>2010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Garamond"/>
                          <a:ea typeface="Calibri"/>
                          <a:cs typeface="Calibri"/>
                        </a:rPr>
                        <a:t>Syria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Garamond"/>
                          <a:ea typeface="Calibri"/>
                          <a:cs typeface="Calibri"/>
                        </a:rPr>
                        <a:t>-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Garamond"/>
                          <a:ea typeface="Calibri"/>
                          <a:cs typeface="Calibri"/>
                        </a:rPr>
                        <a:t>-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Garamond"/>
                          <a:ea typeface="Calibri"/>
                          <a:cs typeface="Calibri"/>
                        </a:rPr>
                        <a:t>0,6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-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0,35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0,33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0,36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latin typeface="Garamond"/>
                          <a:ea typeface="Calibri"/>
                          <a:cs typeface="Calibri"/>
                        </a:rPr>
                        <a:t>Lebanon</a:t>
                      </a:r>
                      <a:r>
                        <a:rPr lang="it-IT" sz="1100" dirty="0" smtClean="0">
                          <a:latin typeface="Garamond"/>
                          <a:ea typeface="Calibri"/>
                          <a:cs typeface="Calibri"/>
                        </a:rPr>
                        <a:t>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4,8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Garamond"/>
                          <a:ea typeface="Calibri"/>
                          <a:cs typeface="Calibri"/>
                        </a:rPr>
                        <a:t>4,3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4,5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5,1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4,38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4,59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4,26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Garamond"/>
                          <a:ea typeface="Calibri"/>
                          <a:cs typeface="Calibri"/>
                        </a:rPr>
                        <a:t>Jordan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0,8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Garamond"/>
                          <a:ea typeface="Calibri"/>
                          <a:cs typeface="Calibri"/>
                        </a:rPr>
                        <a:t>0,6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Garamond"/>
                          <a:ea typeface="Calibri"/>
                          <a:cs typeface="Calibri"/>
                        </a:rPr>
                        <a:t>13,0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9,7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10,53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5,72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6,61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5,46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latin typeface="Garamond"/>
                          <a:ea typeface="Calibri"/>
                          <a:cs typeface="Calibri"/>
                        </a:rPr>
                        <a:t>Egypt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7,1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Garamond"/>
                          <a:ea typeface="Calibri"/>
                          <a:cs typeface="Calibri"/>
                        </a:rPr>
                        <a:t>7,6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Garamond"/>
                          <a:ea typeface="Calibri"/>
                          <a:cs typeface="Calibri"/>
                        </a:rPr>
                        <a:t>7,8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Garamond"/>
                          <a:ea typeface="Calibri"/>
                          <a:cs typeface="Calibri"/>
                        </a:rPr>
                        <a:t>14,8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12,5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14,57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13,58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11,13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Tunisia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6,9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7,1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7,3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7,3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7,4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7,54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8,13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8,63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Algeria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3,4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3,5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3,0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-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latin typeface="Garamond"/>
                          <a:ea typeface="Calibri"/>
                          <a:cs typeface="Calibri"/>
                        </a:rPr>
                        <a:t>Morocco</a:t>
                      </a:r>
                      <a:r>
                        <a:rPr lang="it-IT" sz="1100" dirty="0" smtClean="0">
                          <a:latin typeface="Garamond"/>
                          <a:ea typeface="Calibri"/>
                          <a:cs typeface="Calibri"/>
                        </a:rPr>
                        <a:t>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4,0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3,7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3,3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3,6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3,82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3,99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Garamond"/>
                          <a:ea typeface="Calibri"/>
                          <a:cs typeface="Calibri"/>
                        </a:rPr>
                        <a:t>3,76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Garamond"/>
                          <a:ea typeface="Calibri"/>
                          <a:cs typeface="Calibri"/>
                        </a:rPr>
                        <a:t>3,79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" marR="8256" marT="82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Connettore 1 7"/>
          <p:cNvCxnSpPr/>
          <p:nvPr/>
        </p:nvCxnSpPr>
        <p:spPr>
          <a:xfrm>
            <a:off x="4932363" y="2263775"/>
            <a:ext cx="0" cy="223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F2A29"/>
                </a:solidFill>
              </a:rPr>
              <a:t>Objectives of the Talk</a:t>
            </a:r>
          </a:p>
        </p:txBody>
      </p:sp>
      <p:sp>
        <p:nvSpPr>
          <p:cNvPr id="4100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rgbClr val="30494F"/>
                </a:solidFill>
              </a:rPr>
              <a:t>Provide a picture of the Area: Differences (reduced in the last decades) which can be translated into complementarities.</a:t>
            </a:r>
          </a:p>
          <a:p>
            <a:pPr eaLnBrk="1" hangingPunct="1">
              <a:spcBef>
                <a:spcPct val="0"/>
              </a:spcBef>
            </a:pPr>
            <a:endParaRPr lang="en-US" altLang="it-IT" sz="2000">
              <a:solidFill>
                <a:srgbClr val="30494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rgbClr val="30494F"/>
                </a:solidFill>
              </a:rPr>
              <a:t>Describe the (asymmetric) effects of an external shock: the Financial crisis.</a:t>
            </a:r>
          </a:p>
          <a:p>
            <a:pPr eaLnBrk="1" hangingPunct="1">
              <a:spcBef>
                <a:spcPct val="0"/>
              </a:spcBef>
            </a:pPr>
            <a:endParaRPr lang="en-US" altLang="it-IT" sz="2000">
              <a:solidFill>
                <a:srgbClr val="30494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rgbClr val="30494F"/>
                </a:solidFill>
              </a:rPr>
              <a:t>Focus on inequalities within countries which may reveal the real differences between countries: Social Expenditure and Labour markets.  </a:t>
            </a:r>
          </a:p>
          <a:p>
            <a:pPr eaLnBrk="1" hangingPunct="1">
              <a:spcBef>
                <a:spcPct val="0"/>
              </a:spcBef>
            </a:pPr>
            <a:endParaRPr lang="en-US" altLang="it-IT" sz="2000">
              <a:solidFill>
                <a:srgbClr val="30494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rgbClr val="30494F"/>
                </a:solidFill>
              </a:rPr>
              <a:t>Provide an example of how Economics, Demography and Politics jointly shape the future.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Some final thoughts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4100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Forces behind the dynamics of the Area:</a:t>
            </a:r>
          </a:p>
          <a:p>
            <a:pPr marL="360363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Politics</a:t>
            </a:r>
          </a:p>
          <a:p>
            <a:pPr marL="360363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Economy</a:t>
            </a:r>
          </a:p>
          <a:p>
            <a:pPr marL="360363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Demography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=&gt; It is difficult to establish which one prevails…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An example: The Arab Spring.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Arab spring: an economic fragility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23556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Increasing needs… 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1259632" y="1916832"/>
          <a:ext cx="6696744" cy="396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Arab spring: an economic fragility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24580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…and increasing costs have caused instability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4139952" y="38729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539552" y="1712690"/>
          <a:ext cx="4791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… and financials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25604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Food price index and cereal price index (monthly data)</a:t>
            </a:r>
          </a:p>
        </p:txBody>
      </p:sp>
      <p:pic>
        <p:nvPicPr>
          <p:cNvPr id="25605" name="Grafic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51847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26628" name="CasellaDiTesto 5"/>
          <p:cNvSpPr txBox="1">
            <a:spLocks noChangeArrowheads="1"/>
          </p:cNvSpPr>
          <p:nvPr/>
        </p:nvSpPr>
        <p:spPr bwMode="auto">
          <a:xfrm>
            <a:off x="715963" y="2751138"/>
            <a:ext cx="78089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4400">
                <a:solidFill>
                  <a:srgbClr val="30494F"/>
                </a:solidFill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F2A29"/>
                </a:solidFill>
              </a:rPr>
              <a:t>Outline</a:t>
            </a:r>
          </a:p>
        </p:txBody>
      </p:sp>
      <p:sp>
        <p:nvSpPr>
          <p:cNvPr id="3076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b="1" dirty="0" smtClean="0">
                <a:solidFill>
                  <a:srgbClr val="30494F"/>
                </a:solidFill>
              </a:rPr>
              <a:t>A broad picture</a:t>
            </a:r>
            <a:r>
              <a:rPr lang="en-US" altLang="it-IT" sz="2000" dirty="0" smtClean="0">
                <a:solidFill>
                  <a:srgbClr val="30494F"/>
                </a:solidFill>
              </a:rPr>
              <a:t/>
            </a:r>
            <a:br>
              <a:rPr lang="en-US" altLang="it-IT" sz="2000" dirty="0" smtClean="0">
                <a:solidFill>
                  <a:srgbClr val="30494F"/>
                </a:solidFill>
              </a:rPr>
            </a:b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Macroeconomic Imbalances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Demographic Imbalances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Some facts about Migrations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b="1" dirty="0" smtClean="0">
                <a:solidFill>
                  <a:srgbClr val="30494F"/>
                </a:solidFill>
              </a:rPr>
              <a:t>Differences and Complementarities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Youth </a:t>
            </a:r>
            <a:r>
              <a:rPr lang="en-US" altLang="it-IT" sz="2000" dirty="0" err="1" smtClean="0">
                <a:solidFill>
                  <a:srgbClr val="30494F"/>
                </a:solidFill>
              </a:rPr>
              <a:t>labour</a:t>
            </a:r>
            <a:r>
              <a:rPr lang="en-US" altLang="it-IT" sz="2000" dirty="0" smtClean="0">
                <a:solidFill>
                  <a:srgbClr val="30494F"/>
                </a:solidFill>
              </a:rPr>
              <a:t> markets	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30494F"/>
                </a:solidFill>
              </a:rPr>
              <a:t>Social Welfare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it-IT" sz="2000" dirty="0" smtClean="0">
              <a:solidFill>
                <a:srgbClr val="30494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000" b="1" dirty="0" smtClean="0">
                <a:solidFill>
                  <a:srgbClr val="30494F"/>
                </a:solidFill>
              </a:rPr>
              <a:t>Arab Spring: an example of </a:t>
            </a:r>
            <a:r>
              <a:rPr lang="en-US" altLang="it-IT" sz="2000" b="1" dirty="0" smtClean="0">
                <a:solidFill>
                  <a:srgbClr val="30494F"/>
                </a:solidFill>
              </a:rPr>
              <a:t>Economic</a:t>
            </a:r>
            <a:r>
              <a:rPr lang="en-US" altLang="it-IT" sz="2000" b="1" dirty="0" smtClean="0">
                <a:solidFill>
                  <a:srgbClr val="30494F"/>
                </a:solidFill>
              </a:rPr>
              <a:t>, Political and </a:t>
            </a:r>
            <a:r>
              <a:rPr lang="en-US" altLang="it-IT" sz="2000" b="1" dirty="0" err="1" smtClean="0">
                <a:solidFill>
                  <a:srgbClr val="30494F"/>
                </a:solidFill>
              </a:rPr>
              <a:t>Demografic</a:t>
            </a:r>
            <a:r>
              <a:rPr lang="en-US" altLang="it-IT" sz="2000" b="1" dirty="0" smtClean="0">
                <a:solidFill>
                  <a:srgbClr val="30494F"/>
                </a:solidFill>
              </a:rPr>
              <a:t> mixture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The Mediterranean: a frame of differences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6148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Mediteranean Economies are far from being homogeneous.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Yet, there is a degree of homogeneity between areas: North, South and East.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495550"/>
            <a:ext cx="8205787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715962" y="1011238"/>
            <a:ext cx="72787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The Mediterranean: a framework of differences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7172" name="CasellaDiTesto 5"/>
          <p:cNvSpPr txBox="1">
            <a:spLocks noChangeArrowheads="1"/>
          </p:cNvSpPr>
          <p:nvPr/>
        </p:nvSpPr>
        <p:spPr bwMode="auto">
          <a:xfrm>
            <a:off x="715963" y="1873250"/>
            <a:ext cx="78089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The financial crisis has not been symmetric: it caused recessions, stagnations or slower growth.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539552" y="2519674"/>
          <a:ext cx="8227069" cy="390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F2A29"/>
                </a:solidFill>
              </a:rPr>
              <a:t>Convergence: inequality between countries</a:t>
            </a:r>
          </a:p>
        </p:txBody>
      </p:sp>
      <p:sp>
        <p:nvSpPr>
          <p:cNvPr id="8196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The last two decades have seen a convergence between Mediterranean countries. The cause: the lower growth rate in rich countires.</a:t>
            </a: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295525"/>
            <a:ext cx="6985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The distorsion in the Area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9220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A mature low growth area faces a more dynamic, younger area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683568" y="2276872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4355976" y="3429000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23850" y="4292600"/>
          <a:ext cx="1871664" cy="1905000"/>
        </p:xfrm>
        <a:graphic>
          <a:graphicData uri="http://schemas.openxmlformats.org/drawingml/2006/table">
            <a:tbl>
              <a:tblPr/>
              <a:tblGrid>
                <a:gridCol w="935832"/>
                <a:gridCol w="935832"/>
              </a:tblGrid>
              <a:tr h="1905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Bosnia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Croatia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Macedonia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Montenegro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Cyprus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Slovenia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6011863" y="2205038"/>
          <a:ext cx="1219200" cy="762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419475" y="4652963"/>
          <a:ext cx="1219200" cy="1714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905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South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Algeria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Morocco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Egypt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Israel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Lebanon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Libya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The future is crafted by the Demografy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10244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30494F"/>
              </a:solidFill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395536" y="1482724"/>
          <a:ext cx="8352928" cy="497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6" descr="Regione_ER_GVC_Slide_4-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2"/>
          <p:cNvSpPr txBox="1">
            <a:spLocks noChangeArrowheads="1"/>
          </p:cNvSpPr>
          <p:nvPr/>
        </p:nvSpPr>
        <p:spPr bwMode="auto">
          <a:xfrm>
            <a:off x="715963" y="1011238"/>
            <a:ext cx="6881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F2A29"/>
                </a:solidFill>
              </a:rPr>
              <a:t>Complementarities</a:t>
            </a:r>
            <a:endParaRPr lang="it-IT" altLang="it-IT" sz="2800" b="1">
              <a:solidFill>
                <a:srgbClr val="CF2A29"/>
              </a:solidFill>
            </a:endParaRPr>
          </a:p>
        </p:txBody>
      </p:sp>
      <p:sp>
        <p:nvSpPr>
          <p:cNvPr id="11268" name="CasellaDiTesto 5"/>
          <p:cNvSpPr txBox="1">
            <a:spLocks noChangeArrowheads="1"/>
          </p:cNvSpPr>
          <p:nvPr/>
        </p:nvSpPr>
        <p:spPr bwMode="auto">
          <a:xfrm>
            <a:off x="715963" y="1482725"/>
            <a:ext cx="78089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30494F"/>
                </a:solidFill>
              </a:rPr>
              <a:t>Differences in resources endowments and in the sectoral compositions are possible sources of beneficial complementarities. 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1547664" y="2276872"/>
          <a:ext cx="5904656" cy="381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29F23A4786B84187B2AFB4B9586BC8" ma:contentTypeVersion="0" ma:contentTypeDescription="Creare un nuovo documento." ma:contentTypeScope="" ma:versionID="5aeb68e2111fac71788c6e8b4fbb82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11A34D-D100-4E32-AFDC-47513EAE1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4981F8-84F5-43AE-9401-D709BBBF7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887357-4652-42F8-BE9A-685A599777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1367</Words>
  <Application>Microsoft Office PowerPoint</Application>
  <PresentationFormat>Presentazione su schermo (4:3)</PresentationFormat>
  <Paragraphs>556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Calibri</vt:lpstr>
      <vt:lpstr>MS PGothic</vt:lpstr>
      <vt:lpstr>Arial</vt:lpstr>
      <vt:lpstr>Times New Roman</vt:lpstr>
      <vt:lpstr>Garamond</vt:lpstr>
      <vt:lpstr>Tema di Office</vt:lpstr>
      <vt:lpstr>Grafico di Microsoft 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Lara</dc:creator>
  <cp:lastModifiedBy>Salvatore</cp:lastModifiedBy>
  <cp:revision>30</cp:revision>
  <dcterms:created xsi:type="dcterms:W3CDTF">2017-10-10T10:41:09Z</dcterms:created>
  <dcterms:modified xsi:type="dcterms:W3CDTF">2017-10-18T14:33:12Z</dcterms:modified>
</cp:coreProperties>
</file>