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565" r:id="rId2"/>
    <p:sldId id="721" r:id="rId3"/>
    <p:sldId id="722" r:id="rId4"/>
    <p:sldId id="707" r:id="rId5"/>
    <p:sldId id="723" r:id="rId6"/>
    <p:sldId id="744" r:id="rId7"/>
    <p:sldId id="745" r:id="rId8"/>
    <p:sldId id="746" r:id="rId9"/>
    <p:sldId id="747" r:id="rId10"/>
    <p:sldId id="748" r:id="rId11"/>
    <p:sldId id="724" r:id="rId12"/>
    <p:sldId id="727" r:id="rId13"/>
    <p:sldId id="728" r:id="rId14"/>
    <p:sldId id="725" r:id="rId15"/>
    <p:sldId id="726" r:id="rId16"/>
    <p:sldId id="729" r:id="rId17"/>
    <p:sldId id="730" r:id="rId18"/>
    <p:sldId id="738" r:id="rId19"/>
    <p:sldId id="714" r:id="rId20"/>
    <p:sldId id="715" r:id="rId21"/>
    <p:sldId id="739" r:id="rId22"/>
    <p:sldId id="743" r:id="rId23"/>
    <p:sldId id="741" r:id="rId24"/>
    <p:sldId id="749" r:id="rId25"/>
    <p:sldId id="740" r:id="rId26"/>
  </p:sldIdLst>
  <p:sldSz cx="9144000" cy="6858000" type="screen4x3"/>
  <p:notesSz cx="9926638" cy="6729413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9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4" autoAdjust="0"/>
    <p:restoredTop sz="90929"/>
  </p:normalViewPr>
  <p:slideViewPr>
    <p:cSldViewPr>
      <p:cViewPr varScale="1">
        <p:scale>
          <a:sx n="66" d="100"/>
          <a:sy n="66" d="100"/>
        </p:scale>
        <p:origin x="7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notesViewPr>
    <p:cSldViewPr>
      <p:cViewPr varScale="1">
        <p:scale>
          <a:sx n="43" d="100"/>
          <a:sy n="43" d="100"/>
        </p:scale>
        <p:origin x="-1350" y="-72"/>
      </p:cViewPr>
      <p:guideLst>
        <p:guide orient="horz" pos="2119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wner\&#48148;&#53461;%20&#54868;&#47732;\1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buruim\&#48148;&#53461;%20&#54868;&#47732;\error_correcti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Kevin\Dropbox\tech\Italy-07\NIS%20&#50629;&#45936;&#51060;&#53944;_2017101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\Dropbox\tech\Italy-07\NIS%20&#50629;&#45936;&#51060;&#53944;_2017101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B:\2016.3\paper\my%20file\korea%20FV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wner\&#48148;&#53461;%20&#54868;&#47732;\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/>
            </a:pPr>
            <a:r>
              <a:rPr lang="en-US" altLang="en-US" sz="2400" b="1"/>
              <a:t>Cycle Time of Technologies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4488407699037621E-2"/>
          <c:y val="0.15313684747740047"/>
          <c:w val="0.83678058377417863"/>
          <c:h val="0.58183471857684455"/>
        </c:manualLayout>
      </c:layout>
      <c:lineChart>
        <c:grouping val="standard"/>
        <c:varyColors val="0"/>
        <c:ser>
          <c:idx val="0"/>
          <c:order val="0"/>
          <c:tx>
            <c:v>High Income countries</c:v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'MA(5) 그래프'!$A$44:$A$64</c:f>
              <c:numCache>
                <c:formatCode>General</c:formatCode>
                <c:ptCount val="2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</c:numCache>
            </c:numRef>
          </c:cat>
          <c:val>
            <c:numRef>
              <c:f>'MA(5) 그래프'!$E$23:$E$43</c:f>
              <c:numCache>
                <c:formatCode>General</c:formatCode>
                <c:ptCount val="21"/>
                <c:pt idx="0">
                  <c:v>6.5439843333333325</c:v>
                </c:pt>
                <c:pt idx="1">
                  <c:v>6.8268164999999845</c:v>
                </c:pt>
                <c:pt idx="2">
                  <c:v>7.0648283999999855</c:v>
                </c:pt>
                <c:pt idx="3">
                  <c:v>7.4646209999999975</c:v>
                </c:pt>
                <c:pt idx="4">
                  <c:v>8.0140470000000015</c:v>
                </c:pt>
                <c:pt idx="5">
                  <c:v>8.4171010000000006</c:v>
                </c:pt>
                <c:pt idx="6">
                  <c:v>8.7742530000000016</c:v>
                </c:pt>
                <c:pt idx="7">
                  <c:v>9.0816470000000002</c:v>
                </c:pt>
                <c:pt idx="8">
                  <c:v>9.5595708000000048</c:v>
                </c:pt>
                <c:pt idx="9">
                  <c:v>9.6453679999999995</c:v>
                </c:pt>
                <c:pt idx="10">
                  <c:v>9.8601964000000066</c:v>
                </c:pt>
                <c:pt idx="11">
                  <c:v>10.0135738</c:v>
                </c:pt>
                <c:pt idx="12">
                  <c:v>10.111340599999998</c:v>
                </c:pt>
                <c:pt idx="13">
                  <c:v>10.0808526</c:v>
                </c:pt>
                <c:pt idx="14">
                  <c:v>10.257060000000001</c:v>
                </c:pt>
                <c:pt idx="15">
                  <c:v>10.400724</c:v>
                </c:pt>
                <c:pt idx="16">
                  <c:v>10.553608000000002</c:v>
                </c:pt>
                <c:pt idx="17">
                  <c:v>10.735890000000001</c:v>
                </c:pt>
                <c:pt idx="18">
                  <c:v>10.867730000000041</c:v>
                </c:pt>
                <c:pt idx="19">
                  <c:v>10.925262500000002</c:v>
                </c:pt>
                <c:pt idx="20">
                  <c:v>10.985726666666716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B4-4D93-84F4-0486F4D54DBA}"/>
            </c:ext>
          </c:extLst>
        </c:ser>
        <c:ser>
          <c:idx val="1"/>
          <c:order val="1"/>
          <c:tx>
            <c:v>Middle Income countries</c:v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'MA(5) 그래프'!$A$44:$A$64</c:f>
              <c:numCache>
                <c:formatCode>General</c:formatCode>
                <c:ptCount val="2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</c:numCache>
            </c:numRef>
          </c:cat>
          <c:val>
            <c:numRef>
              <c:f>'MA(5) 그래프'!$E$2:$E$22</c:f>
              <c:numCache>
                <c:formatCode>General</c:formatCode>
                <c:ptCount val="21"/>
                <c:pt idx="0">
                  <c:v>7.1676183333333325</c:v>
                </c:pt>
                <c:pt idx="1">
                  <c:v>7.4880995000000024</c:v>
                </c:pt>
                <c:pt idx="2">
                  <c:v>7.7692317999999982</c:v>
                </c:pt>
                <c:pt idx="3">
                  <c:v>8.3440721999999994</c:v>
                </c:pt>
                <c:pt idx="4">
                  <c:v>8.6399964000000011</c:v>
                </c:pt>
                <c:pt idx="5">
                  <c:v>8.901224599999999</c:v>
                </c:pt>
                <c:pt idx="6">
                  <c:v>9.1707340000000048</c:v>
                </c:pt>
                <c:pt idx="7">
                  <c:v>9.1749302000000004</c:v>
                </c:pt>
                <c:pt idx="8">
                  <c:v>9.2126850000000005</c:v>
                </c:pt>
                <c:pt idx="9">
                  <c:v>9.6254248000000047</c:v>
                </c:pt>
                <c:pt idx="10">
                  <c:v>10.041002000000001</c:v>
                </c:pt>
                <c:pt idx="11">
                  <c:v>10.203642</c:v>
                </c:pt>
                <c:pt idx="12">
                  <c:v>10.749835600000001</c:v>
                </c:pt>
                <c:pt idx="13">
                  <c:v>11.035108000000001</c:v>
                </c:pt>
                <c:pt idx="14">
                  <c:v>11.133650000000001</c:v>
                </c:pt>
                <c:pt idx="15">
                  <c:v>11.182538000000006</c:v>
                </c:pt>
                <c:pt idx="16">
                  <c:v>11.233055999999999</c:v>
                </c:pt>
                <c:pt idx="17">
                  <c:v>11.314138</c:v>
                </c:pt>
                <c:pt idx="18">
                  <c:v>11.540151999999999</c:v>
                </c:pt>
                <c:pt idx="19">
                  <c:v>11.479507500000054</c:v>
                </c:pt>
                <c:pt idx="20">
                  <c:v>11.675960000000002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B4-4D93-84F4-0486F4D54DBA}"/>
            </c:ext>
          </c:extLst>
        </c:ser>
        <c:ser>
          <c:idx val="2"/>
          <c:order val="2"/>
          <c:tx>
            <c:v>Korea and Taiwan</c:v>
          </c:tx>
          <c:spPr>
            <a:ln>
              <a:solidFill>
                <a:prstClr val="black"/>
              </a:solidFill>
              <a:prstDash val="sysDot"/>
            </a:ln>
          </c:spPr>
          <c:marker>
            <c:symbol val="none"/>
          </c:marker>
          <c:cat>
            <c:numRef>
              <c:f>'MA(5) 그래프'!$A$44:$A$64</c:f>
              <c:numCache>
                <c:formatCode>General</c:formatCode>
                <c:ptCount val="2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</c:numCache>
            </c:numRef>
          </c:cat>
          <c:val>
            <c:numRef>
              <c:f>'MA(5) 그래프'!$E$44:$E$64</c:f>
              <c:numCache>
                <c:formatCode>General</c:formatCode>
                <c:ptCount val="21"/>
                <c:pt idx="0">
                  <c:v>6.9478653333333424</c:v>
                </c:pt>
                <c:pt idx="1">
                  <c:v>7.2208030000000001</c:v>
                </c:pt>
                <c:pt idx="2">
                  <c:v>7.3198938</c:v>
                </c:pt>
                <c:pt idx="3">
                  <c:v>7.9135790000000004</c:v>
                </c:pt>
                <c:pt idx="4">
                  <c:v>7.9664707999999989</c:v>
                </c:pt>
                <c:pt idx="5">
                  <c:v>8.3541254000000009</c:v>
                </c:pt>
                <c:pt idx="6">
                  <c:v>8.6530160000000027</c:v>
                </c:pt>
                <c:pt idx="7">
                  <c:v>9.0941464000000014</c:v>
                </c:pt>
                <c:pt idx="8">
                  <c:v>9.3893287999999995</c:v>
                </c:pt>
                <c:pt idx="9">
                  <c:v>9.6023078000000002</c:v>
                </c:pt>
                <c:pt idx="10">
                  <c:v>9.5159036000000015</c:v>
                </c:pt>
                <c:pt idx="11">
                  <c:v>9.4584992000000465</c:v>
                </c:pt>
                <c:pt idx="12">
                  <c:v>9.2491021999999994</c:v>
                </c:pt>
                <c:pt idx="13">
                  <c:v>8.9917438000000001</c:v>
                </c:pt>
                <c:pt idx="14">
                  <c:v>8.905832800000054</c:v>
                </c:pt>
                <c:pt idx="15">
                  <c:v>8.7717983999999998</c:v>
                </c:pt>
                <c:pt idx="16">
                  <c:v>8.6302989999999991</c:v>
                </c:pt>
                <c:pt idx="17">
                  <c:v>8.4776810000000005</c:v>
                </c:pt>
                <c:pt idx="18">
                  <c:v>8.3734682000000067</c:v>
                </c:pt>
                <c:pt idx="19">
                  <c:v>8.3304377500000228</c:v>
                </c:pt>
                <c:pt idx="20">
                  <c:v>8.232353666666663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B4-4D93-84F4-0486F4D54DBA}"/>
            </c:ext>
          </c:extLst>
        </c:ser>
        <c:ser>
          <c:idx val="3"/>
          <c:order val="3"/>
          <c:tx>
            <c:v>Brazil and Argentina</c:v>
          </c:tx>
          <c:spPr>
            <a:ln cmpd="dbl">
              <a:solidFill>
                <a:prstClr val="black"/>
              </a:solidFill>
              <a:prstDash val="solid"/>
            </a:ln>
          </c:spPr>
          <c:marker>
            <c:symbol val="none"/>
          </c:marker>
          <c:val>
            <c:numRef>
              <c:f>'MA(5) 그래프'!$E$65:$E$85</c:f>
              <c:numCache>
                <c:formatCode>General</c:formatCode>
                <c:ptCount val="21"/>
                <c:pt idx="0">
                  <c:v>7.3975303333333295</c:v>
                </c:pt>
                <c:pt idx="1">
                  <c:v>7.4167917499999998</c:v>
                </c:pt>
                <c:pt idx="2">
                  <c:v>7.454180999999978</c:v>
                </c:pt>
                <c:pt idx="3">
                  <c:v>7.7208009999999945</c:v>
                </c:pt>
                <c:pt idx="4">
                  <c:v>8.124698200000001</c:v>
                </c:pt>
                <c:pt idx="5">
                  <c:v>8.2134496000000006</c:v>
                </c:pt>
                <c:pt idx="6">
                  <c:v>8.5810798000000013</c:v>
                </c:pt>
                <c:pt idx="7">
                  <c:v>8.9880402000000004</c:v>
                </c:pt>
                <c:pt idx="8">
                  <c:v>9.3701198000000048</c:v>
                </c:pt>
                <c:pt idx="9">
                  <c:v>9.8233576000000014</c:v>
                </c:pt>
                <c:pt idx="10">
                  <c:v>10.1650034</c:v>
                </c:pt>
                <c:pt idx="11">
                  <c:v>10.620307999999998</c:v>
                </c:pt>
                <c:pt idx="12">
                  <c:v>10.879700000000026</c:v>
                </c:pt>
                <c:pt idx="13">
                  <c:v>11.04914</c:v>
                </c:pt>
                <c:pt idx="14">
                  <c:v>11.102010000000002</c:v>
                </c:pt>
                <c:pt idx="15">
                  <c:v>11.343542000000006</c:v>
                </c:pt>
                <c:pt idx="16">
                  <c:v>11.320474000000004</c:v>
                </c:pt>
                <c:pt idx="17">
                  <c:v>11.350292000000024</c:v>
                </c:pt>
                <c:pt idx="18">
                  <c:v>11.313842000000006</c:v>
                </c:pt>
                <c:pt idx="19">
                  <c:v>11.2998925</c:v>
                </c:pt>
                <c:pt idx="20">
                  <c:v>11.173413333333334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B4-4D93-84F4-0486F4D54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0469280"/>
        <c:axId val="350462616"/>
      </c:lineChart>
      <c:catAx>
        <c:axId val="35046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350462616"/>
        <c:crosses val="autoZero"/>
        <c:auto val="1"/>
        <c:lblAlgn val="ctr"/>
        <c:lblOffset val="100"/>
        <c:tickLblSkip val="5"/>
        <c:noMultiLvlLbl val="0"/>
      </c:catAx>
      <c:valAx>
        <c:axId val="350462616"/>
        <c:scaling>
          <c:orientation val="minMax"/>
          <c:max val="12"/>
          <c:min val="6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350469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6597051942556245E-2"/>
          <c:y val="0.85257327209098865"/>
          <c:w val="0.81755094084741731"/>
          <c:h val="0.1327004957713637"/>
        </c:manualLayout>
      </c:layout>
      <c:overlay val="0"/>
      <c:txPr>
        <a:bodyPr/>
        <a:lstStyle/>
        <a:p>
          <a:pPr>
            <a:defRPr sz="1600" b="1"/>
          </a:pPr>
          <a:endParaRPr lang="ko-K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40525949791581E-2"/>
          <c:y val="3.3278541276556182E-2"/>
          <c:w val="0.86325387714122315"/>
          <c:h val="0.86490849027756733"/>
        </c:manualLayout>
      </c:layout>
      <c:lineChart>
        <c:grouping val="standard"/>
        <c:varyColors val="0"/>
        <c:ser>
          <c:idx val="1"/>
          <c:order val="0"/>
          <c:tx>
            <c:strRef>
              <c:f>result!$P$1</c:f>
              <c:strCache>
                <c:ptCount val="1"/>
                <c:pt idx="0">
                  <c:v>cycle_buru_BOTH_COMBINED</c:v>
                </c:pt>
              </c:strCache>
            </c:strRef>
          </c:tx>
          <c:marker>
            <c:symbol val="none"/>
          </c:marker>
          <c:cat>
            <c:numRef>
              <c:f>result!$A$2:$A$32</c:f>
              <c:numCache>
                <c:formatCode>General</c:formatCode>
                <c:ptCount val="3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</c:numCache>
            </c:numRef>
          </c:cat>
          <c:val>
            <c:numRef>
              <c:f>result!$P$2:$P$32</c:f>
              <c:numCache>
                <c:formatCode>0.00_ </c:formatCode>
                <c:ptCount val="31"/>
                <c:pt idx="0">
                  <c:v>5.4832559999999999</c:v>
                </c:pt>
                <c:pt idx="1">
                  <c:v>6.3990839999999976</c:v>
                </c:pt>
                <c:pt idx="2">
                  <c:v>6.4273400000000001</c:v>
                </c:pt>
                <c:pt idx="3">
                  <c:v>7.084848</c:v>
                </c:pt>
                <c:pt idx="4">
                  <c:v>5.9962450000000134</c:v>
                </c:pt>
                <c:pt idx="5">
                  <c:v>6.9724009999999996</c:v>
                </c:pt>
                <c:pt idx="6">
                  <c:v>6.9175299999999975</c:v>
                </c:pt>
                <c:pt idx="7">
                  <c:v>7.9927039999999998</c:v>
                </c:pt>
                <c:pt idx="8">
                  <c:v>8.619197999999999</c:v>
                </c:pt>
                <c:pt idx="9">
                  <c:v>9.1450320000000005</c:v>
                </c:pt>
                <c:pt idx="10">
                  <c:v>9.1343899999999998</c:v>
                </c:pt>
                <c:pt idx="11">
                  <c:v>8.6775940000000027</c:v>
                </c:pt>
                <c:pt idx="12">
                  <c:v>9.3201020000000003</c:v>
                </c:pt>
                <c:pt idx="13">
                  <c:v>9.2099589999999996</c:v>
                </c:pt>
                <c:pt idx="14">
                  <c:v>8.8231590000000004</c:v>
                </c:pt>
                <c:pt idx="15">
                  <c:v>8.6024480000000008</c:v>
                </c:pt>
                <c:pt idx="16">
                  <c:v>8.2507709999999985</c:v>
                </c:pt>
                <c:pt idx="17">
                  <c:v>8.5365590000000005</c:v>
                </c:pt>
                <c:pt idx="18">
                  <c:v>8.328123999999999</c:v>
                </c:pt>
                <c:pt idx="19">
                  <c:v>7.8822679999999998</c:v>
                </c:pt>
                <c:pt idx="20">
                  <c:v>7.7187939999999999</c:v>
                </c:pt>
                <c:pt idx="21">
                  <c:v>7.3671649999999396</c:v>
                </c:pt>
                <c:pt idx="22">
                  <c:v>7.1621419999999745</c:v>
                </c:pt>
                <c:pt idx="23">
                  <c:v>6.1944709999999645</c:v>
                </c:pt>
                <c:pt idx="24">
                  <c:v>6.0550079999999955</c:v>
                </c:pt>
                <c:pt idx="25">
                  <c:v>6.2854070000000002</c:v>
                </c:pt>
                <c:pt idx="26">
                  <c:v>6.4887750000000004</c:v>
                </c:pt>
                <c:pt idx="27">
                  <c:v>6.7290020000000004</c:v>
                </c:pt>
                <c:pt idx="28">
                  <c:v>6.8365780000000003</c:v>
                </c:pt>
                <c:pt idx="29">
                  <c:v>6.8828569999999845</c:v>
                </c:pt>
                <c:pt idx="30">
                  <c:v>7.7807250000000003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47-46BD-A1BF-7FB02513E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473312"/>
        <c:axId val="286474096"/>
      </c:lineChart>
      <c:catAx>
        <c:axId val="28647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6474096"/>
        <c:crosses val="autoZero"/>
        <c:auto val="1"/>
        <c:lblAlgn val="ctr"/>
        <c:lblOffset val="100"/>
        <c:noMultiLvlLbl val="0"/>
      </c:catAx>
      <c:valAx>
        <c:axId val="286474096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286473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/>
              <a:t>average Cycle time</a:t>
            </a:r>
            <a:endParaRPr lang="ko-KR" alt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5.6797467326893419E-2"/>
          <c:y val="0.17"/>
          <c:w val="0.8992162783775739"/>
          <c:h val="0.56309711286089237"/>
        </c:manualLayout>
      </c:layout>
      <c:lineChart>
        <c:grouping val="standard"/>
        <c:varyColors val="0"/>
        <c:ser>
          <c:idx val="0"/>
          <c:order val="0"/>
          <c:tx>
            <c:strRef>
              <c:f>'[NIS 업데이트_20171010.xlsx]특허등록년 기준'!$B$44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'[NIS 업데이트_20171010.xlsx]특허등록년 기준'!$A$45:$A$55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기준'!$B$45:$B$55</c:f>
              <c:numCache>
                <c:formatCode>General</c:formatCode>
                <c:ptCount val="11"/>
                <c:pt idx="0">
                  <c:v>9.4897449520000006</c:v>
                </c:pt>
                <c:pt idx="1">
                  <c:v>9.6069374209999996</c:v>
                </c:pt>
                <c:pt idx="2">
                  <c:v>9.8170916269999999</c:v>
                </c:pt>
                <c:pt idx="3">
                  <c:v>10.263247209999999</c:v>
                </c:pt>
                <c:pt idx="4">
                  <c:v>10.6685953</c:v>
                </c:pt>
                <c:pt idx="5">
                  <c:v>11.00950454</c:v>
                </c:pt>
                <c:pt idx="6">
                  <c:v>11.31959814</c:v>
                </c:pt>
                <c:pt idx="7">
                  <c:v>11.490803039999999</c:v>
                </c:pt>
                <c:pt idx="8">
                  <c:v>11.671065860000001</c:v>
                </c:pt>
                <c:pt idx="9">
                  <c:v>11.806747659999999</c:v>
                </c:pt>
                <c:pt idx="10">
                  <c:v>12.13258838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5C-4CA1-B3D6-0CEB510E17AF}"/>
            </c:ext>
          </c:extLst>
        </c:ser>
        <c:ser>
          <c:idx val="1"/>
          <c:order val="1"/>
          <c:tx>
            <c:strRef>
              <c:f>'[NIS 업데이트_20171010.xlsx]특허등록년 기준'!$C$44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'[NIS 업데이트_20171010.xlsx]특허등록년 기준'!$A$45:$A$55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기준'!$C$45:$C$55</c:f>
              <c:numCache>
                <c:formatCode>General</c:formatCode>
                <c:ptCount val="11"/>
                <c:pt idx="0">
                  <c:v>9.2783411390000001</c:v>
                </c:pt>
                <c:pt idx="1">
                  <c:v>9.6019737410000001</c:v>
                </c:pt>
                <c:pt idx="2">
                  <c:v>9.7623552690000004</c:v>
                </c:pt>
                <c:pt idx="3">
                  <c:v>10.1749434</c:v>
                </c:pt>
                <c:pt idx="4">
                  <c:v>10.5517503</c:v>
                </c:pt>
                <c:pt idx="5">
                  <c:v>10.77520606</c:v>
                </c:pt>
                <c:pt idx="6">
                  <c:v>10.91127777</c:v>
                </c:pt>
                <c:pt idx="7">
                  <c:v>11.16206362</c:v>
                </c:pt>
                <c:pt idx="8">
                  <c:v>11.50617409</c:v>
                </c:pt>
                <c:pt idx="9">
                  <c:v>11.76763418</c:v>
                </c:pt>
                <c:pt idx="10">
                  <c:v>12.082190779999999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5C-4CA1-B3D6-0CEB510E17AF}"/>
            </c:ext>
          </c:extLst>
        </c:ser>
        <c:ser>
          <c:idx val="2"/>
          <c:order val="2"/>
          <c:tx>
            <c:strRef>
              <c:f>'[NIS 업데이트_20171010.xlsx]특허등록년 기준'!$D$44</c:f>
              <c:strCache>
                <c:ptCount val="1"/>
                <c:pt idx="0">
                  <c:v>U.K.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'[NIS 업데이트_20171010.xlsx]특허등록년 기준'!$A$45:$A$55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기준'!$D$45:$D$55</c:f>
              <c:numCache>
                <c:formatCode>General</c:formatCode>
                <c:ptCount val="11"/>
                <c:pt idx="0">
                  <c:v>9.4265545609999997</c:v>
                </c:pt>
                <c:pt idx="1">
                  <c:v>9.4907176710000005</c:v>
                </c:pt>
                <c:pt idx="2">
                  <c:v>9.8503404719999992</c:v>
                </c:pt>
                <c:pt idx="3">
                  <c:v>10.049263010000001</c:v>
                </c:pt>
                <c:pt idx="4">
                  <c:v>10.759790239999999</c:v>
                </c:pt>
                <c:pt idx="5">
                  <c:v>11.692599749999999</c:v>
                </c:pt>
                <c:pt idx="6">
                  <c:v>11.771083490000001</c:v>
                </c:pt>
                <c:pt idx="7">
                  <c:v>11.89760551</c:v>
                </c:pt>
                <c:pt idx="8">
                  <c:v>12.279057160000001</c:v>
                </c:pt>
                <c:pt idx="9">
                  <c:v>12.280520539999999</c:v>
                </c:pt>
                <c:pt idx="10">
                  <c:v>12.401467159999999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5C-4CA1-B3D6-0CEB510E17AF}"/>
            </c:ext>
          </c:extLst>
        </c:ser>
        <c:ser>
          <c:idx val="3"/>
          <c:order val="3"/>
          <c:tx>
            <c:strRef>
              <c:f>'[NIS 업데이트_20171010.xlsx]특허등록년 기준'!$E$44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 cmpd="dbl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'[NIS 업데이트_20171010.xlsx]특허등록년 기준'!$A$45:$A$55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기준'!$E$45:$E$55</c:f>
              <c:numCache>
                <c:formatCode>General</c:formatCode>
                <c:ptCount val="11"/>
                <c:pt idx="0">
                  <c:v>9.7994217920000004</c:v>
                </c:pt>
                <c:pt idx="1">
                  <c:v>10.010472589999999</c:v>
                </c:pt>
                <c:pt idx="2">
                  <c:v>10.49969495</c:v>
                </c:pt>
                <c:pt idx="3">
                  <c:v>10.82705142</c:v>
                </c:pt>
                <c:pt idx="4">
                  <c:v>11.318491549999999</c:v>
                </c:pt>
                <c:pt idx="5">
                  <c:v>11.662864280000001</c:v>
                </c:pt>
                <c:pt idx="6">
                  <c:v>11.88921008</c:v>
                </c:pt>
                <c:pt idx="7">
                  <c:v>11.944536190000001</c:v>
                </c:pt>
                <c:pt idx="8">
                  <c:v>12.299088920000001</c:v>
                </c:pt>
                <c:pt idx="9">
                  <c:v>12.463625990000001</c:v>
                </c:pt>
                <c:pt idx="10">
                  <c:v>12.824951629999999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5C-4CA1-B3D6-0CEB510E17AF}"/>
            </c:ext>
          </c:extLst>
        </c:ser>
        <c:ser>
          <c:idx val="4"/>
          <c:order val="4"/>
          <c:tx>
            <c:strRef>
              <c:f>'[NIS 업데이트_20171010.xlsx]특허등록년 기준'!$F$44</c:f>
              <c:strCache>
                <c:ptCount val="1"/>
                <c:pt idx="0">
                  <c:v>Korea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'[NIS 업데이트_20171010.xlsx]특허등록년 기준'!$A$45:$A$55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기준'!$F$45:$F$55</c:f>
              <c:numCache>
                <c:formatCode>General</c:formatCode>
                <c:ptCount val="11"/>
                <c:pt idx="0">
                  <c:v>6.9322658129999999</c:v>
                </c:pt>
                <c:pt idx="1">
                  <c:v>7.1403720760000002</c:v>
                </c:pt>
                <c:pt idx="2">
                  <c:v>7.4318585590000001</c:v>
                </c:pt>
                <c:pt idx="3">
                  <c:v>7.8309914889999996</c:v>
                </c:pt>
                <c:pt idx="4">
                  <c:v>8.1899407740000001</c:v>
                </c:pt>
                <c:pt idx="5">
                  <c:v>8.3608307699999997</c:v>
                </c:pt>
                <c:pt idx="6">
                  <c:v>8.5363475750000006</c:v>
                </c:pt>
                <c:pt idx="7">
                  <c:v>8.7702484839999997</c:v>
                </c:pt>
                <c:pt idx="8">
                  <c:v>8.9616826310000004</c:v>
                </c:pt>
                <c:pt idx="9">
                  <c:v>9.2243056939999999</c:v>
                </c:pt>
                <c:pt idx="10">
                  <c:v>9.2765912240000006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05C-4CA1-B3D6-0CEB510E1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731071"/>
        <c:axId val="1855728575"/>
      </c:lineChart>
      <c:catAx>
        <c:axId val="185573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855728575"/>
        <c:crosses val="autoZero"/>
        <c:auto val="1"/>
        <c:lblAlgn val="ctr"/>
        <c:lblOffset val="100"/>
        <c:noMultiLvlLbl val="0"/>
      </c:catAx>
      <c:valAx>
        <c:axId val="1855728575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85573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dirty="0"/>
              <a:t>Intra-national diffusion of</a:t>
            </a:r>
            <a:r>
              <a:rPr lang="en-US" altLang="ko-KR" sz="1800" baseline="0" dirty="0"/>
              <a:t> knowledge </a:t>
            </a:r>
            <a:r>
              <a:rPr lang="en-US" altLang="ko-KR" sz="1800" dirty="0"/>
              <a:t>=localization</a:t>
            </a:r>
            <a:endParaRPr lang="ko-KR" alt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'[NIS 업데이트_20171010.xlsx]특허등록년 기준'!$B$30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'[NIS 업데이트_20171010.xlsx]특허등록년 기준'!$A$31:$A$41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기준'!$B$31:$B$41</c:f>
              <c:numCache>
                <c:formatCode>General</c:formatCode>
                <c:ptCount val="11"/>
                <c:pt idx="0">
                  <c:v>0.1569662087</c:v>
                </c:pt>
                <c:pt idx="1">
                  <c:v>0.1553600983</c:v>
                </c:pt>
                <c:pt idx="2">
                  <c:v>0.1614123415</c:v>
                </c:pt>
                <c:pt idx="3">
                  <c:v>0.1508246972</c:v>
                </c:pt>
                <c:pt idx="4">
                  <c:v>0.14516248670000001</c:v>
                </c:pt>
                <c:pt idx="5">
                  <c:v>0.1572041099</c:v>
                </c:pt>
                <c:pt idx="6">
                  <c:v>0.13614150589999999</c:v>
                </c:pt>
                <c:pt idx="7">
                  <c:v>0.12740481279999999</c:v>
                </c:pt>
                <c:pt idx="8">
                  <c:v>0.13319689840000001</c:v>
                </c:pt>
                <c:pt idx="9">
                  <c:v>0.14675737259999999</c:v>
                </c:pt>
                <c:pt idx="10">
                  <c:v>0.1434662447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6-42F8-992B-1DBCEDF3A315}"/>
            </c:ext>
          </c:extLst>
        </c:ser>
        <c:ser>
          <c:idx val="1"/>
          <c:order val="1"/>
          <c:tx>
            <c:strRef>
              <c:f>'[NIS 업데이트_20171010.xlsx]특허등록년 기준'!$C$30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'[NIS 업데이트_20171010.xlsx]특허등록년 기준'!$A$31:$A$41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기준'!$C$31:$C$41</c:f>
              <c:numCache>
                <c:formatCode>General</c:formatCode>
                <c:ptCount val="11"/>
                <c:pt idx="0">
                  <c:v>0.11741214110000001</c:v>
                </c:pt>
                <c:pt idx="1">
                  <c:v>0.12741922289999999</c:v>
                </c:pt>
                <c:pt idx="2">
                  <c:v>0.1246250698</c:v>
                </c:pt>
                <c:pt idx="3">
                  <c:v>0.1175219539</c:v>
                </c:pt>
                <c:pt idx="4">
                  <c:v>0.10264223259999999</c:v>
                </c:pt>
                <c:pt idx="5">
                  <c:v>0.13554959089999999</c:v>
                </c:pt>
                <c:pt idx="6">
                  <c:v>0.1089409651</c:v>
                </c:pt>
                <c:pt idx="7">
                  <c:v>9.66618848E-2</c:v>
                </c:pt>
                <c:pt idx="8">
                  <c:v>0.110235794</c:v>
                </c:pt>
                <c:pt idx="9">
                  <c:v>0.10389072589999999</c:v>
                </c:pt>
                <c:pt idx="10">
                  <c:v>0.1079024271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D6-42F8-992B-1DBCEDF3A315}"/>
            </c:ext>
          </c:extLst>
        </c:ser>
        <c:ser>
          <c:idx val="2"/>
          <c:order val="2"/>
          <c:tx>
            <c:strRef>
              <c:f>'[NIS 업데이트_20171010.xlsx]특허등록년 기준'!$D$30</c:f>
              <c:strCache>
                <c:ptCount val="1"/>
                <c:pt idx="0">
                  <c:v>U.K.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'[NIS 업데이트_20171010.xlsx]특허등록년 기준'!$A$31:$A$41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기준'!$D$31:$D$41</c:f>
              <c:numCache>
                <c:formatCode>General</c:formatCode>
                <c:ptCount val="11"/>
                <c:pt idx="0">
                  <c:v>6.02883003E-2</c:v>
                </c:pt>
                <c:pt idx="1">
                  <c:v>6.2020834800000001E-2</c:v>
                </c:pt>
                <c:pt idx="2">
                  <c:v>6.2080555400000001E-2</c:v>
                </c:pt>
                <c:pt idx="3">
                  <c:v>6.2661868600000004E-2</c:v>
                </c:pt>
                <c:pt idx="4">
                  <c:v>6.5913689499999997E-2</c:v>
                </c:pt>
                <c:pt idx="5">
                  <c:v>7.6616546499999993E-2</c:v>
                </c:pt>
                <c:pt idx="6">
                  <c:v>6.6579632099999994E-2</c:v>
                </c:pt>
                <c:pt idx="7">
                  <c:v>6.85360733E-2</c:v>
                </c:pt>
                <c:pt idx="8">
                  <c:v>7.0485649299999995E-2</c:v>
                </c:pt>
                <c:pt idx="9">
                  <c:v>6.8239055199999996E-2</c:v>
                </c:pt>
                <c:pt idx="10">
                  <c:v>7.3840526399999995E-2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6-42F8-992B-1DBCEDF3A315}"/>
            </c:ext>
          </c:extLst>
        </c:ser>
        <c:ser>
          <c:idx val="3"/>
          <c:order val="3"/>
          <c:tx>
            <c:strRef>
              <c:f>'[NIS 업데이트_20171010.xlsx]특허등록년 기준'!$E$30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 cmpd="dbl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'[NIS 업데이트_20171010.xlsx]특허등록년 기준'!$A$31:$A$41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기준'!$E$31:$E$41</c:f>
              <c:numCache>
                <c:formatCode>General</c:formatCode>
                <c:ptCount val="11"/>
                <c:pt idx="0">
                  <c:v>9.4611510900000001E-2</c:v>
                </c:pt>
                <c:pt idx="1">
                  <c:v>8.5264715699999993E-2</c:v>
                </c:pt>
                <c:pt idx="2">
                  <c:v>8.9339133000000001E-2</c:v>
                </c:pt>
                <c:pt idx="3">
                  <c:v>9.6734755000000006E-2</c:v>
                </c:pt>
                <c:pt idx="4">
                  <c:v>8.4192828499999997E-2</c:v>
                </c:pt>
                <c:pt idx="5">
                  <c:v>0.1084789131</c:v>
                </c:pt>
                <c:pt idx="6">
                  <c:v>8.9106029899999994E-2</c:v>
                </c:pt>
                <c:pt idx="7">
                  <c:v>8.3659196399999997E-2</c:v>
                </c:pt>
                <c:pt idx="8">
                  <c:v>7.1262406799999997E-2</c:v>
                </c:pt>
                <c:pt idx="9">
                  <c:v>9.5926842499999998E-2</c:v>
                </c:pt>
                <c:pt idx="10">
                  <c:v>9.2010310999999997E-2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D6-42F8-992B-1DBCEDF3A315}"/>
            </c:ext>
          </c:extLst>
        </c:ser>
        <c:ser>
          <c:idx val="4"/>
          <c:order val="4"/>
          <c:tx>
            <c:strRef>
              <c:f>'[NIS 업데이트_20171010.xlsx]특허등록년 기준'!$F$30</c:f>
              <c:strCache>
                <c:ptCount val="1"/>
                <c:pt idx="0">
                  <c:v>Korea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'[NIS 업데이트_20171010.xlsx]특허등록년 기준'!$A$31:$A$41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기준'!$F$31:$F$41</c:f>
              <c:numCache>
                <c:formatCode>General</c:formatCode>
                <c:ptCount val="11"/>
                <c:pt idx="0">
                  <c:v>0.1004359636</c:v>
                </c:pt>
                <c:pt idx="1">
                  <c:v>0.10872269649999999</c:v>
                </c:pt>
                <c:pt idx="2">
                  <c:v>0.1126911599</c:v>
                </c:pt>
                <c:pt idx="3">
                  <c:v>0.12695082769999999</c:v>
                </c:pt>
                <c:pt idx="4">
                  <c:v>0.13074179429999999</c:v>
                </c:pt>
                <c:pt idx="5">
                  <c:v>0.13483965840000001</c:v>
                </c:pt>
                <c:pt idx="6">
                  <c:v>0.13571406590000001</c:v>
                </c:pt>
                <c:pt idx="7">
                  <c:v>0.13320069919999999</c:v>
                </c:pt>
                <c:pt idx="8">
                  <c:v>0.13452328569999999</c:v>
                </c:pt>
                <c:pt idx="9">
                  <c:v>0.14491993310000001</c:v>
                </c:pt>
                <c:pt idx="10">
                  <c:v>0.16574849159999999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6-42F8-992B-1DBCEDF3A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3183103"/>
        <c:axId val="1923186847"/>
      </c:lineChart>
      <c:catAx>
        <c:axId val="192318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23186847"/>
        <c:crosses val="autoZero"/>
        <c:auto val="1"/>
        <c:lblAlgn val="ctr"/>
        <c:lblOffset val="100"/>
        <c:noMultiLvlLbl val="0"/>
      </c:catAx>
      <c:valAx>
        <c:axId val="1923186847"/>
        <c:scaling>
          <c:orientation val="minMax"/>
          <c:min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2318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/>
              <a:t>HHI of assignee concentration</a:t>
            </a:r>
            <a:endParaRPr lang="ko-KR" alt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'[NIS 업데이트_20171010.xlsx]특허등록년 기준'!$B$2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'[NIS 업데이트_20171010.xlsx]특허등록년 기준'!$A$3:$A$13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기준'!$B$3:$B$13</c:f>
              <c:numCache>
                <c:formatCode>General</c:formatCode>
                <c:ptCount val="11"/>
                <c:pt idx="0">
                  <c:v>1.6678056E-2</c:v>
                </c:pt>
                <c:pt idx="1">
                  <c:v>1.58375493E-2</c:v>
                </c:pt>
                <c:pt idx="2">
                  <c:v>1.4286743399999999E-2</c:v>
                </c:pt>
                <c:pt idx="3">
                  <c:v>1.2648608800000001E-2</c:v>
                </c:pt>
                <c:pt idx="4">
                  <c:v>1.1557573599999999E-2</c:v>
                </c:pt>
                <c:pt idx="5">
                  <c:v>1.7097821799999999E-2</c:v>
                </c:pt>
                <c:pt idx="6">
                  <c:v>1.6114007699999999E-2</c:v>
                </c:pt>
                <c:pt idx="7">
                  <c:v>1.6135663799999998E-2</c:v>
                </c:pt>
                <c:pt idx="8">
                  <c:v>1.6710808300000001E-2</c:v>
                </c:pt>
                <c:pt idx="9">
                  <c:v>1.6001549699999999E-2</c:v>
                </c:pt>
                <c:pt idx="10">
                  <c:v>8.8735217399999997E-2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45-48BB-8798-92DDAD154D24}"/>
            </c:ext>
          </c:extLst>
        </c:ser>
        <c:ser>
          <c:idx val="1"/>
          <c:order val="1"/>
          <c:tx>
            <c:strRef>
              <c:f>'[NIS 업데이트_20171010.xlsx]특허등록년 기준'!$C$2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'[NIS 업데이트_20171010.xlsx]특허등록년 기준'!$A$3:$A$13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기준'!$C$3:$C$13</c:f>
              <c:numCache>
                <c:formatCode>General</c:formatCode>
                <c:ptCount val="11"/>
                <c:pt idx="0">
                  <c:v>1.1077266299999999E-2</c:v>
                </c:pt>
                <c:pt idx="1">
                  <c:v>1.1616788100000001E-2</c:v>
                </c:pt>
                <c:pt idx="2">
                  <c:v>1.03733604E-2</c:v>
                </c:pt>
                <c:pt idx="3">
                  <c:v>1.13091414E-2</c:v>
                </c:pt>
                <c:pt idx="4">
                  <c:v>1.02989017E-2</c:v>
                </c:pt>
                <c:pt idx="5">
                  <c:v>2.3422215E-2</c:v>
                </c:pt>
                <c:pt idx="6">
                  <c:v>2.8276852200000001E-2</c:v>
                </c:pt>
                <c:pt idx="7">
                  <c:v>2.48795022E-2</c:v>
                </c:pt>
                <c:pt idx="8">
                  <c:v>2.4137927399999998E-2</c:v>
                </c:pt>
                <c:pt idx="9">
                  <c:v>2.55640507E-2</c:v>
                </c:pt>
                <c:pt idx="10">
                  <c:v>0.1630050938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45-48BB-8798-92DDAD154D24}"/>
            </c:ext>
          </c:extLst>
        </c:ser>
        <c:ser>
          <c:idx val="2"/>
          <c:order val="2"/>
          <c:tx>
            <c:strRef>
              <c:f>'[NIS 업데이트_20171010.xlsx]특허등록년 기준'!$D$2</c:f>
              <c:strCache>
                <c:ptCount val="1"/>
                <c:pt idx="0">
                  <c:v>U.K.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'[NIS 업데이트_20171010.xlsx]특허등록년 기준'!$A$3:$A$13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기준'!$D$3:$D$13</c:f>
              <c:numCache>
                <c:formatCode>General</c:formatCode>
                <c:ptCount val="11"/>
                <c:pt idx="0">
                  <c:v>5.6511230000000001E-3</c:v>
                </c:pt>
                <c:pt idx="1">
                  <c:v>5.3877066999999997E-3</c:v>
                </c:pt>
                <c:pt idx="2">
                  <c:v>6.0047835999999999E-3</c:v>
                </c:pt>
                <c:pt idx="3">
                  <c:v>5.6648273000000004E-3</c:v>
                </c:pt>
                <c:pt idx="4">
                  <c:v>5.3127720999999999E-3</c:v>
                </c:pt>
                <c:pt idx="5">
                  <c:v>7.4537149E-3</c:v>
                </c:pt>
                <c:pt idx="6">
                  <c:v>7.4420518000000001E-3</c:v>
                </c:pt>
                <c:pt idx="7">
                  <c:v>7.4782894999999997E-3</c:v>
                </c:pt>
                <c:pt idx="8">
                  <c:v>7.4645705E-3</c:v>
                </c:pt>
                <c:pt idx="9">
                  <c:v>6.5593233000000003E-3</c:v>
                </c:pt>
                <c:pt idx="10">
                  <c:v>0.1061142003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45-48BB-8798-92DDAD154D24}"/>
            </c:ext>
          </c:extLst>
        </c:ser>
        <c:ser>
          <c:idx val="3"/>
          <c:order val="3"/>
          <c:tx>
            <c:strRef>
              <c:f>'[NIS 업데이트_20171010.xlsx]특허등록년 기준'!$E$2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 cmpd="dbl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'[NIS 업데이트_20171010.xlsx]특허등록년 기준'!$A$3:$A$13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기준'!$E$3:$E$13</c:f>
              <c:numCache>
                <c:formatCode>General</c:formatCode>
                <c:ptCount val="11"/>
                <c:pt idx="0">
                  <c:v>2.20561048E-2</c:v>
                </c:pt>
                <c:pt idx="1">
                  <c:v>2.5110842099999999E-2</c:v>
                </c:pt>
                <c:pt idx="2">
                  <c:v>2.0015216299999999E-2</c:v>
                </c:pt>
                <c:pt idx="3">
                  <c:v>1.8019380500000001E-2</c:v>
                </c:pt>
                <c:pt idx="4">
                  <c:v>1.4564814800000001E-2</c:v>
                </c:pt>
                <c:pt idx="5">
                  <c:v>2.2977014300000001E-2</c:v>
                </c:pt>
                <c:pt idx="6">
                  <c:v>1.5496795799999999E-2</c:v>
                </c:pt>
                <c:pt idx="7">
                  <c:v>2.1237749600000001E-2</c:v>
                </c:pt>
                <c:pt idx="8">
                  <c:v>1.4450942E-2</c:v>
                </c:pt>
                <c:pt idx="9">
                  <c:v>2.2435178300000001E-2</c:v>
                </c:pt>
                <c:pt idx="10">
                  <c:v>0.1755370705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45-48BB-8798-92DDAD154D24}"/>
            </c:ext>
          </c:extLst>
        </c:ser>
        <c:ser>
          <c:idx val="4"/>
          <c:order val="4"/>
          <c:tx>
            <c:strRef>
              <c:f>'[NIS 업데이트_20171010.xlsx]특허등록년 기준'!$F$2</c:f>
              <c:strCache>
                <c:ptCount val="1"/>
                <c:pt idx="0">
                  <c:v>Korea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'[NIS 업데이트_20171010.xlsx]특허등록년 기준'!$A$3:$A$13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기준'!$F$3:$F$13</c:f>
              <c:numCache>
                <c:formatCode>General</c:formatCode>
                <c:ptCount val="11"/>
                <c:pt idx="0">
                  <c:v>0.1792641432</c:v>
                </c:pt>
                <c:pt idx="1">
                  <c:v>0.19363500040000001</c:v>
                </c:pt>
                <c:pt idx="2">
                  <c:v>0.21650900510000001</c:v>
                </c:pt>
                <c:pt idx="3">
                  <c:v>0.1790951502</c:v>
                </c:pt>
                <c:pt idx="4">
                  <c:v>0.16479839539999999</c:v>
                </c:pt>
                <c:pt idx="5">
                  <c:v>0.1828186788</c:v>
                </c:pt>
                <c:pt idx="6">
                  <c:v>0.16983540089999999</c:v>
                </c:pt>
                <c:pt idx="7">
                  <c:v>0.1372223189</c:v>
                </c:pt>
                <c:pt idx="8">
                  <c:v>0.12417696910000001</c:v>
                </c:pt>
                <c:pt idx="9">
                  <c:v>0.1152490676</c:v>
                </c:pt>
                <c:pt idx="10">
                  <c:v>0.25698978830000002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45-48BB-8798-92DDAD154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726495"/>
        <c:axId val="1855726911"/>
      </c:lineChart>
      <c:catAx>
        <c:axId val="1855726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855726911"/>
        <c:crosses val="autoZero"/>
        <c:auto val="1"/>
        <c:lblAlgn val="ctr"/>
        <c:lblOffset val="100"/>
        <c:noMultiLvlLbl val="0"/>
      </c:catAx>
      <c:valAx>
        <c:axId val="1855726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85572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1120178566018"/>
          <c:y val="0.91441190953513785"/>
          <c:w val="0.71177583803819777"/>
          <c:h val="8.5588090464862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accent3">
        <a:lumMod val="95000"/>
      </a:schemeClr>
    </a:soli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dirty="0"/>
              <a:t>Tech. diversification (No. of patented</a:t>
            </a:r>
            <a:r>
              <a:rPr lang="en-US" altLang="ko-KR" sz="1800" baseline="0" dirty="0"/>
              <a:t> </a:t>
            </a:r>
            <a:r>
              <a:rPr lang="en-US" altLang="ko-KR" sz="1800" dirty="0"/>
              <a:t>sectors divided by 438)</a:t>
            </a:r>
            <a:endParaRPr lang="ko-KR" alt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5.167980848131884E-2"/>
          <c:y val="0.11952137671417047"/>
          <c:w val="0.93284920096597457"/>
          <c:h val="0.74289368008715551"/>
        </c:manualLayout>
      </c:layout>
      <c:lineChart>
        <c:grouping val="standard"/>
        <c:varyColors val="0"/>
        <c:ser>
          <c:idx val="0"/>
          <c:order val="0"/>
          <c:tx>
            <c:strRef>
              <c:f>'[NIS 업데이트_20171010.xlsx]특허등록년 기준'!$B$16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'[NIS 업데이트_20171010.xlsx]특허등록년 기준'!$A$17:$A$27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기준'!$B$17:$B$27</c:f>
              <c:numCache>
                <c:formatCode>General</c:formatCode>
                <c:ptCount val="11"/>
                <c:pt idx="0">
                  <c:v>0.83561643839999999</c:v>
                </c:pt>
                <c:pt idx="1">
                  <c:v>0.84474885840000002</c:v>
                </c:pt>
                <c:pt idx="2">
                  <c:v>0.8242009132</c:v>
                </c:pt>
                <c:pt idx="3">
                  <c:v>0.83105022829999997</c:v>
                </c:pt>
                <c:pt idx="4">
                  <c:v>0.86301369859999999</c:v>
                </c:pt>
                <c:pt idx="5">
                  <c:v>0.8515981735</c:v>
                </c:pt>
                <c:pt idx="6">
                  <c:v>0.84246575339999996</c:v>
                </c:pt>
                <c:pt idx="7">
                  <c:v>0.84931506850000005</c:v>
                </c:pt>
                <c:pt idx="8">
                  <c:v>0.84931506850000005</c:v>
                </c:pt>
                <c:pt idx="9">
                  <c:v>0.82876712330000002</c:v>
                </c:pt>
                <c:pt idx="10">
                  <c:v>0.71917808220000001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F8-4FBA-B29F-B042D7240FED}"/>
            </c:ext>
          </c:extLst>
        </c:ser>
        <c:ser>
          <c:idx val="1"/>
          <c:order val="1"/>
          <c:tx>
            <c:strRef>
              <c:f>'[NIS 업데이트_20171010.xlsx]특허등록년 기준'!$C$16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'[NIS 업데이트_20171010.xlsx]특허등록년 기준'!$A$17:$A$27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기준'!$C$17:$C$27</c:f>
              <c:numCache>
                <c:formatCode>General</c:formatCode>
                <c:ptCount val="11"/>
                <c:pt idx="0">
                  <c:v>0.71004566209999997</c:v>
                </c:pt>
                <c:pt idx="1">
                  <c:v>0.70547945209999996</c:v>
                </c:pt>
                <c:pt idx="2">
                  <c:v>0.6757990868</c:v>
                </c:pt>
                <c:pt idx="3">
                  <c:v>0.68721461189999999</c:v>
                </c:pt>
                <c:pt idx="4">
                  <c:v>0.73515981740000003</c:v>
                </c:pt>
                <c:pt idx="5">
                  <c:v>0.71232876710000004</c:v>
                </c:pt>
                <c:pt idx="6">
                  <c:v>0.72146118719999996</c:v>
                </c:pt>
                <c:pt idx="7">
                  <c:v>0.75799086760000001</c:v>
                </c:pt>
                <c:pt idx="8">
                  <c:v>0.75342465749999998</c:v>
                </c:pt>
                <c:pt idx="9">
                  <c:v>0.72831050230000005</c:v>
                </c:pt>
                <c:pt idx="10">
                  <c:v>0.56392694060000004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F8-4FBA-B29F-B042D7240FED}"/>
            </c:ext>
          </c:extLst>
        </c:ser>
        <c:ser>
          <c:idx val="2"/>
          <c:order val="2"/>
          <c:tx>
            <c:strRef>
              <c:f>'[NIS 업데이트_20171010.xlsx]특허등록년 기준'!$D$16</c:f>
              <c:strCache>
                <c:ptCount val="1"/>
                <c:pt idx="0">
                  <c:v>U.K.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'[NIS 업데이트_20171010.xlsx]특허등록년 기준'!$A$17:$A$27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기준'!$D$17:$D$27</c:f>
              <c:numCache>
                <c:formatCode>General</c:formatCode>
                <c:ptCount val="11"/>
                <c:pt idx="0">
                  <c:v>0.74657534250000002</c:v>
                </c:pt>
                <c:pt idx="1">
                  <c:v>0.71689497719999995</c:v>
                </c:pt>
                <c:pt idx="2">
                  <c:v>0.71917808220000001</c:v>
                </c:pt>
                <c:pt idx="3">
                  <c:v>0.6757990868</c:v>
                </c:pt>
                <c:pt idx="4">
                  <c:v>0.71004566209999997</c:v>
                </c:pt>
                <c:pt idx="5">
                  <c:v>0.67808219179999996</c:v>
                </c:pt>
                <c:pt idx="6">
                  <c:v>0.68493150680000003</c:v>
                </c:pt>
                <c:pt idx="7">
                  <c:v>0.68264840179999997</c:v>
                </c:pt>
                <c:pt idx="8">
                  <c:v>0.72374429220000003</c:v>
                </c:pt>
                <c:pt idx="9">
                  <c:v>0.66438356160000001</c:v>
                </c:pt>
                <c:pt idx="10">
                  <c:v>0.53881278539999999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F8-4FBA-B29F-B042D7240FED}"/>
            </c:ext>
          </c:extLst>
        </c:ser>
        <c:ser>
          <c:idx val="3"/>
          <c:order val="3"/>
          <c:tx>
            <c:strRef>
              <c:f>'[NIS 업데이트_20171010.xlsx]특허등록년 기준'!$E$16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 cmpd="dbl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'[NIS 업데이트_20171010.xlsx]특허등록년 기준'!$A$17:$A$27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기준'!$E$17:$E$27</c:f>
              <c:numCache>
                <c:formatCode>General</c:formatCode>
                <c:ptCount val="11"/>
                <c:pt idx="0">
                  <c:v>0.61872146120000004</c:v>
                </c:pt>
                <c:pt idx="1">
                  <c:v>0.5662100457</c:v>
                </c:pt>
                <c:pt idx="2">
                  <c:v>0.59817351600000002</c:v>
                </c:pt>
                <c:pt idx="3">
                  <c:v>0.63470319630000005</c:v>
                </c:pt>
                <c:pt idx="4">
                  <c:v>0.66210045660000005</c:v>
                </c:pt>
                <c:pt idx="5">
                  <c:v>0.58675799090000003</c:v>
                </c:pt>
                <c:pt idx="6">
                  <c:v>0.62557077630000002</c:v>
                </c:pt>
                <c:pt idx="7">
                  <c:v>0.6210045662</c:v>
                </c:pt>
                <c:pt idx="8">
                  <c:v>0.62785388129999997</c:v>
                </c:pt>
                <c:pt idx="9">
                  <c:v>0.59817351600000002</c:v>
                </c:pt>
                <c:pt idx="10">
                  <c:v>0.4748858447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F8-4FBA-B29F-B042D7240FED}"/>
            </c:ext>
          </c:extLst>
        </c:ser>
        <c:ser>
          <c:idx val="4"/>
          <c:order val="4"/>
          <c:tx>
            <c:strRef>
              <c:f>'[NIS 업데이트_20171010.xlsx]특허등록년 기준'!$F$16</c:f>
              <c:strCache>
                <c:ptCount val="1"/>
                <c:pt idx="0">
                  <c:v>Korea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'[NIS 업데이트_20171010.xlsx]특허등록년 기준'!$A$17:$A$27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기준'!$F$17:$F$27</c:f>
              <c:numCache>
                <c:formatCode>General</c:formatCode>
                <c:ptCount val="11"/>
                <c:pt idx="0">
                  <c:v>0.66666666669999997</c:v>
                </c:pt>
                <c:pt idx="1">
                  <c:v>0.63926940639999996</c:v>
                </c:pt>
                <c:pt idx="2">
                  <c:v>0.61643835619999998</c:v>
                </c:pt>
                <c:pt idx="3">
                  <c:v>0.66210045660000005</c:v>
                </c:pt>
                <c:pt idx="4">
                  <c:v>0.68721461189999999</c:v>
                </c:pt>
                <c:pt idx="5">
                  <c:v>0.67351598170000004</c:v>
                </c:pt>
                <c:pt idx="6">
                  <c:v>0.69863013699999998</c:v>
                </c:pt>
                <c:pt idx="7">
                  <c:v>0.71232876710000004</c:v>
                </c:pt>
                <c:pt idx="8">
                  <c:v>0.71917808220000001</c:v>
                </c:pt>
                <c:pt idx="9">
                  <c:v>0.72146118719999996</c:v>
                </c:pt>
                <c:pt idx="10">
                  <c:v>0.59360730589999999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F8-4FBA-B29F-B042D7240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3190591"/>
        <c:axId val="1923178111"/>
      </c:lineChart>
      <c:catAx>
        <c:axId val="192319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23178111"/>
        <c:crosses val="autoZero"/>
        <c:auto val="1"/>
        <c:lblAlgn val="ctr"/>
        <c:lblOffset val="100"/>
        <c:noMultiLvlLbl val="0"/>
      </c:catAx>
      <c:valAx>
        <c:axId val="1923178111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2319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b="0" i="0" u="none" strike="noStrike" baseline="0">
                <a:effectLst/>
              </a:rPr>
              <a:t>Originality</a:t>
            </a:r>
            <a:r>
              <a:rPr lang="en-US" altLang="ko-KR" sz="1800" b="0" i="0" u="none" strike="noStrike" baseline="0"/>
              <a:t> </a:t>
            </a:r>
            <a:endParaRPr lang="ko-KR" alt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'[NIS 업데이트_20171010.xlsx]특허등록년 기준'!$B$58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'[NIS 업데이트_20171010.xlsx]특허등록년 기준'!$A$59:$A$69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기준'!$B$59:$B$69</c:f>
              <c:numCache>
                <c:formatCode>General</c:formatCode>
                <c:ptCount val="11"/>
                <c:pt idx="0">
                  <c:v>0.49089244209999999</c:v>
                </c:pt>
                <c:pt idx="1">
                  <c:v>0.48736692799999998</c:v>
                </c:pt>
                <c:pt idx="2">
                  <c:v>0.49021086749999998</c:v>
                </c:pt>
                <c:pt idx="3">
                  <c:v>0.49504308790000001</c:v>
                </c:pt>
                <c:pt idx="4">
                  <c:v>0.51180125679999999</c:v>
                </c:pt>
                <c:pt idx="5">
                  <c:v>0.43856105649999999</c:v>
                </c:pt>
                <c:pt idx="6">
                  <c:v>0.4317966405</c:v>
                </c:pt>
                <c:pt idx="7">
                  <c:v>0.47442256040000003</c:v>
                </c:pt>
                <c:pt idx="8">
                  <c:v>0.47071735520000002</c:v>
                </c:pt>
                <c:pt idx="9">
                  <c:v>0.46062781949999998</c:v>
                </c:pt>
                <c:pt idx="10">
                  <c:v>0.45512091999999998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F4-4EFE-BD1F-3E20B7FE375A}"/>
            </c:ext>
          </c:extLst>
        </c:ser>
        <c:ser>
          <c:idx val="1"/>
          <c:order val="1"/>
          <c:tx>
            <c:strRef>
              <c:f>'[NIS 업데이트_20171010.xlsx]특허등록년 기준'!$C$58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'[NIS 업데이트_20171010.xlsx]특허등록년 기준'!$A$59:$A$69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기준'!$C$59:$C$69</c:f>
              <c:numCache>
                <c:formatCode>General</c:formatCode>
                <c:ptCount val="11"/>
                <c:pt idx="0">
                  <c:v>0.48805123179999998</c:v>
                </c:pt>
                <c:pt idx="1">
                  <c:v>0.4763259051</c:v>
                </c:pt>
                <c:pt idx="2">
                  <c:v>0.47222438379999998</c:v>
                </c:pt>
                <c:pt idx="3">
                  <c:v>0.47759519039999998</c:v>
                </c:pt>
                <c:pt idx="4">
                  <c:v>0.48715012429999999</c:v>
                </c:pt>
                <c:pt idx="5">
                  <c:v>0.4048746694</c:v>
                </c:pt>
                <c:pt idx="6">
                  <c:v>0.38744542050000003</c:v>
                </c:pt>
                <c:pt idx="7">
                  <c:v>0.40757859010000003</c:v>
                </c:pt>
                <c:pt idx="8">
                  <c:v>0.4060691119</c:v>
                </c:pt>
                <c:pt idx="9">
                  <c:v>0.40264709999999998</c:v>
                </c:pt>
                <c:pt idx="10">
                  <c:v>0.39274259969999997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F4-4EFE-BD1F-3E20B7FE375A}"/>
            </c:ext>
          </c:extLst>
        </c:ser>
        <c:ser>
          <c:idx val="2"/>
          <c:order val="2"/>
          <c:tx>
            <c:strRef>
              <c:f>'[NIS 업데이트_20171010.xlsx]특허등록년 기준'!$D$58</c:f>
              <c:strCache>
                <c:ptCount val="1"/>
                <c:pt idx="0">
                  <c:v>U.K.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'[NIS 업데이트_20171010.xlsx]특허등록년 기준'!$A$59:$A$69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기준'!$D$59:$D$69</c:f>
              <c:numCache>
                <c:formatCode>General</c:formatCode>
                <c:ptCount val="11"/>
                <c:pt idx="0">
                  <c:v>0.52277758480000003</c:v>
                </c:pt>
                <c:pt idx="1">
                  <c:v>0.53310813290000003</c:v>
                </c:pt>
                <c:pt idx="2">
                  <c:v>0.52190930970000005</c:v>
                </c:pt>
                <c:pt idx="3">
                  <c:v>0.54044201179999996</c:v>
                </c:pt>
                <c:pt idx="4">
                  <c:v>0.54979331779999996</c:v>
                </c:pt>
                <c:pt idx="5">
                  <c:v>0.45550662469999997</c:v>
                </c:pt>
                <c:pt idx="6">
                  <c:v>0.43043877460000002</c:v>
                </c:pt>
                <c:pt idx="7">
                  <c:v>0.4644819328</c:v>
                </c:pt>
                <c:pt idx="8">
                  <c:v>0.4543343661</c:v>
                </c:pt>
                <c:pt idx="9">
                  <c:v>0.44733278939999999</c:v>
                </c:pt>
                <c:pt idx="10">
                  <c:v>0.44131052329999998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F4-4EFE-BD1F-3E20B7FE375A}"/>
            </c:ext>
          </c:extLst>
        </c:ser>
        <c:ser>
          <c:idx val="3"/>
          <c:order val="3"/>
          <c:tx>
            <c:strRef>
              <c:f>'[NIS 업데이트_20171010.xlsx]특허등록년 기준'!$E$58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 cmpd="dbl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'[NIS 업데이트_20171010.xlsx]특허등록년 기준'!$A$59:$A$69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기준'!$E$59:$E$69</c:f>
              <c:numCache>
                <c:formatCode>General</c:formatCode>
                <c:ptCount val="11"/>
                <c:pt idx="0">
                  <c:v>0.47713225419999999</c:v>
                </c:pt>
                <c:pt idx="1">
                  <c:v>0.4672113718</c:v>
                </c:pt>
                <c:pt idx="2">
                  <c:v>0.4689414999</c:v>
                </c:pt>
                <c:pt idx="3">
                  <c:v>0.47437946780000001</c:v>
                </c:pt>
                <c:pt idx="4">
                  <c:v>0.4690900865</c:v>
                </c:pt>
                <c:pt idx="5">
                  <c:v>0.40570976460000002</c:v>
                </c:pt>
                <c:pt idx="6">
                  <c:v>0.40414304829999997</c:v>
                </c:pt>
                <c:pt idx="7">
                  <c:v>0.41460367100000001</c:v>
                </c:pt>
                <c:pt idx="8">
                  <c:v>0.40248358080000002</c:v>
                </c:pt>
                <c:pt idx="9">
                  <c:v>0.41070328890000002</c:v>
                </c:pt>
                <c:pt idx="10">
                  <c:v>0.40598940950000001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F4-4EFE-BD1F-3E20B7FE375A}"/>
            </c:ext>
          </c:extLst>
        </c:ser>
        <c:ser>
          <c:idx val="4"/>
          <c:order val="4"/>
          <c:tx>
            <c:strRef>
              <c:f>'[NIS 업데이트_20171010.xlsx]특허등록년 기준'!$F$58</c:f>
              <c:strCache>
                <c:ptCount val="1"/>
                <c:pt idx="0">
                  <c:v>Korea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'[NIS 업데이트_20171010.xlsx]특허등록년 기준'!$A$59:$A$69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'[NIS 업데이트_20171010.xlsx]특허등록년 기준'!$F$59:$F$69</c:f>
              <c:numCache>
                <c:formatCode>General</c:formatCode>
                <c:ptCount val="11"/>
                <c:pt idx="0">
                  <c:v>0.39302957100000002</c:v>
                </c:pt>
                <c:pt idx="1">
                  <c:v>0.3959800074</c:v>
                </c:pt>
                <c:pt idx="2">
                  <c:v>0.39762959450000002</c:v>
                </c:pt>
                <c:pt idx="3">
                  <c:v>0.40983779850000002</c:v>
                </c:pt>
                <c:pt idx="4">
                  <c:v>0.40639792850000001</c:v>
                </c:pt>
                <c:pt idx="5">
                  <c:v>0.35024372999999998</c:v>
                </c:pt>
                <c:pt idx="6">
                  <c:v>0.3438223963</c:v>
                </c:pt>
                <c:pt idx="7">
                  <c:v>0.33781241470000001</c:v>
                </c:pt>
                <c:pt idx="8">
                  <c:v>0.3394986277</c:v>
                </c:pt>
                <c:pt idx="9">
                  <c:v>0.32263399850000002</c:v>
                </c:pt>
                <c:pt idx="10">
                  <c:v>0.33416477859999999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F4-4EFE-BD1F-3E20B7FE3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0824943"/>
        <c:axId val="1930813711"/>
      </c:lineChart>
      <c:catAx>
        <c:axId val="193082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30813711"/>
        <c:crosses val="autoZero"/>
        <c:auto val="1"/>
        <c:lblAlgn val="ctr"/>
        <c:lblOffset val="100"/>
        <c:noMultiLvlLbl val="0"/>
      </c:catAx>
      <c:valAx>
        <c:axId val="1930813711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3082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00158892198558"/>
          <c:y val="0.91035208384491373"/>
          <c:w val="0.79187886356442572"/>
          <c:h val="8.1766044109107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dirty="0"/>
              <a:t>K</a:t>
            </a:r>
            <a:r>
              <a:rPr lang="en-US" altLang="zh-CN" dirty="0"/>
              <a:t>orea </a:t>
            </a:r>
            <a:r>
              <a:rPr lang="en-US" altLang="en-US" dirty="0"/>
              <a:t>FVA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Sheet1!$H$1</c:f>
              <c:strCache>
                <c:ptCount val="1"/>
                <c:pt idx="0">
                  <c:v>FVA-KOR</c:v>
                </c:pt>
              </c:strCache>
            </c:strRef>
          </c:tx>
          <c:spPr>
            <a:ln w="34925"/>
          </c:spPr>
          <c:marker>
            <c:symbol val="square"/>
            <c:size val="7"/>
          </c:marker>
          <c:cat>
            <c:numRef>
              <c:f>Sheet1!$G$2:$G$16</c:f>
              <c:numCache>
                <c:formatCode>General</c:formatCode>
                <c:ptCount val="15"/>
                <c:pt idx="0">
                  <c:v>1970</c:v>
                </c:pt>
                <c:pt idx="1">
                  <c:v>1973</c:v>
                </c:pt>
                <c:pt idx="2">
                  <c:v>1975</c:v>
                </c:pt>
                <c:pt idx="3">
                  <c:v>1978</c:v>
                </c:pt>
                <c:pt idx="4">
                  <c:v>1980</c:v>
                </c:pt>
                <c:pt idx="5">
                  <c:v>1983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1990</c:v>
                </c:pt>
                <c:pt idx="11">
                  <c:v>1993</c:v>
                </c:pt>
                <c:pt idx="12">
                  <c:v>1995</c:v>
                </c:pt>
                <c:pt idx="13">
                  <c:v>1998</c:v>
                </c:pt>
                <c:pt idx="14">
                  <c:v>2000</c:v>
                </c:pt>
              </c:numCache>
            </c:numRef>
          </c:cat>
          <c:val>
            <c:numRef>
              <c:f>Sheet1!$H$2:$H$16</c:f>
              <c:numCache>
                <c:formatCode>General</c:formatCode>
                <c:ptCount val="15"/>
                <c:pt idx="0">
                  <c:v>26.449630000000003</c:v>
                </c:pt>
                <c:pt idx="1">
                  <c:v>34.716720000000002</c:v>
                </c:pt>
                <c:pt idx="2">
                  <c:v>35.833680000000001</c:v>
                </c:pt>
                <c:pt idx="3">
                  <c:v>35.63015</c:v>
                </c:pt>
                <c:pt idx="4">
                  <c:v>36.8932</c:v>
                </c:pt>
                <c:pt idx="5">
                  <c:v>35.051989999999996</c:v>
                </c:pt>
                <c:pt idx="6">
                  <c:v>35.3093</c:v>
                </c:pt>
                <c:pt idx="7">
                  <c:v>31.99663</c:v>
                </c:pt>
                <c:pt idx="8">
                  <c:v>32.939679999999996</c:v>
                </c:pt>
                <c:pt idx="9">
                  <c:v>31.363939999999999</c:v>
                </c:pt>
                <c:pt idx="10">
                  <c:v>30.385079999999999</c:v>
                </c:pt>
                <c:pt idx="11">
                  <c:v>28.048459999999999</c:v>
                </c:pt>
                <c:pt idx="12">
                  <c:v>30.184179999999998</c:v>
                </c:pt>
                <c:pt idx="13">
                  <c:v>35.416080000000001</c:v>
                </c:pt>
                <c:pt idx="14">
                  <c:v>36.729479999999995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C7-4A0D-B67A-157D082DB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888040"/>
        <c:axId val="483888432"/>
      </c:lineChart>
      <c:catAx>
        <c:axId val="483888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3888432"/>
        <c:crosses val="autoZero"/>
        <c:auto val="1"/>
        <c:lblAlgn val="ctr"/>
        <c:lblOffset val="100"/>
        <c:noMultiLvlLbl val="0"/>
      </c:catAx>
      <c:valAx>
        <c:axId val="483888432"/>
        <c:scaling>
          <c:orientation val="minMax"/>
          <c:max val="40"/>
          <c:min val="2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3888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altLang="ko-KR" sz="2000" dirty="0"/>
              <a:t>Localization</a:t>
            </a:r>
            <a:r>
              <a:rPr lang="en-US" altLang="ko-KR" sz="2000" baseline="0" dirty="0"/>
              <a:t> of Knowledge </a:t>
            </a:r>
            <a:r>
              <a:rPr lang="en-US" altLang="ko-KR" sz="2000" dirty="0"/>
              <a:t>creation &amp; diffusion</a:t>
            </a:r>
            <a:endParaRPr lang="ko-KR" altLang="en-US" sz="20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129641221625577"/>
          <c:y val="0.12037565809561702"/>
          <c:w val="0.83235870516185451"/>
          <c:h val="0.63796442111402762"/>
        </c:manualLayout>
      </c:layout>
      <c:lineChart>
        <c:grouping val="standard"/>
        <c:varyColors val="0"/>
        <c:ser>
          <c:idx val="0"/>
          <c:order val="0"/>
          <c:tx>
            <c:v>High Income countries</c:v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'MA(5) 그래프'!$A$44:$A$64</c:f>
              <c:numCache>
                <c:formatCode>General</c:formatCode>
                <c:ptCount val="2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</c:numCache>
            </c:numRef>
          </c:cat>
          <c:val>
            <c:numRef>
              <c:f>'MA(5) 그래프'!$D$23:$D$43</c:f>
              <c:numCache>
                <c:formatCode>General</c:formatCode>
                <c:ptCount val="21"/>
                <c:pt idx="0">
                  <c:v>7.8942033333333494E-2</c:v>
                </c:pt>
                <c:pt idx="1">
                  <c:v>7.8691550000000013E-2</c:v>
                </c:pt>
                <c:pt idx="2">
                  <c:v>8.1178140000000024E-2</c:v>
                </c:pt>
                <c:pt idx="3">
                  <c:v>8.2641440000000038E-2</c:v>
                </c:pt>
                <c:pt idx="4">
                  <c:v>8.5016580000000022E-2</c:v>
                </c:pt>
                <c:pt idx="5">
                  <c:v>8.8146460000000273E-2</c:v>
                </c:pt>
                <c:pt idx="6">
                  <c:v>9.185466000000031E-2</c:v>
                </c:pt>
                <c:pt idx="7">
                  <c:v>9.222238000000002E-2</c:v>
                </c:pt>
                <c:pt idx="8">
                  <c:v>9.0696120000000241E-2</c:v>
                </c:pt>
                <c:pt idx="9">
                  <c:v>9.1333040000000004E-2</c:v>
                </c:pt>
                <c:pt idx="10">
                  <c:v>9.1778860000000226E-2</c:v>
                </c:pt>
                <c:pt idx="11">
                  <c:v>9.0947020000000045E-2</c:v>
                </c:pt>
                <c:pt idx="12">
                  <c:v>9.1869780000000012E-2</c:v>
                </c:pt>
                <c:pt idx="13">
                  <c:v>9.6803640000000024E-2</c:v>
                </c:pt>
                <c:pt idx="14">
                  <c:v>9.9896880000000229E-2</c:v>
                </c:pt>
                <c:pt idx="15">
                  <c:v>9.9413920000000031E-2</c:v>
                </c:pt>
                <c:pt idx="16">
                  <c:v>0.10140259999999998</c:v>
                </c:pt>
                <c:pt idx="17">
                  <c:v>0.10142762000000002</c:v>
                </c:pt>
                <c:pt idx="18">
                  <c:v>9.8632380000000228E-2</c:v>
                </c:pt>
                <c:pt idx="19">
                  <c:v>9.6726350000000308E-2</c:v>
                </c:pt>
                <c:pt idx="20">
                  <c:v>9.6727700000000041E-2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6F-47F6-8934-365E00C07C50}"/>
            </c:ext>
          </c:extLst>
        </c:ser>
        <c:ser>
          <c:idx val="1"/>
          <c:order val="1"/>
          <c:tx>
            <c:v>Middle Income countries</c:v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'MA(5) 그래프'!$A$44:$A$64</c:f>
              <c:numCache>
                <c:formatCode>General</c:formatCode>
                <c:ptCount val="2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</c:numCache>
            </c:numRef>
          </c:cat>
          <c:val>
            <c:numRef>
              <c:f>'MA(5) 그래프'!$D$2:$D$22</c:f>
              <c:numCache>
                <c:formatCode>General</c:formatCode>
                <c:ptCount val="21"/>
                <c:pt idx="0">
                  <c:v>5.7603700000000022E-2</c:v>
                </c:pt>
                <c:pt idx="1">
                  <c:v>5.3495875000000005E-2</c:v>
                </c:pt>
                <c:pt idx="2">
                  <c:v>4.8630019999999996E-2</c:v>
                </c:pt>
                <c:pt idx="3">
                  <c:v>4.2902120000000023E-2</c:v>
                </c:pt>
                <c:pt idx="4">
                  <c:v>3.7165340000000012E-2</c:v>
                </c:pt>
                <c:pt idx="5">
                  <c:v>2.9435080000000016E-2</c:v>
                </c:pt>
                <c:pt idx="6">
                  <c:v>3.0817640000000049E-2</c:v>
                </c:pt>
                <c:pt idx="7">
                  <c:v>3.0595479999999998E-2</c:v>
                </c:pt>
                <c:pt idx="8">
                  <c:v>2.7759900000000049E-2</c:v>
                </c:pt>
                <c:pt idx="9">
                  <c:v>2.9640620000000006E-2</c:v>
                </c:pt>
                <c:pt idx="10">
                  <c:v>3.0156840000000001E-2</c:v>
                </c:pt>
                <c:pt idx="11">
                  <c:v>2.3787659999999978E-2</c:v>
                </c:pt>
                <c:pt idx="12">
                  <c:v>2.4048720000000003E-2</c:v>
                </c:pt>
                <c:pt idx="13">
                  <c:v>2.8678200000000011E-2</c:v>
                </c:pt>
                <c:pt idx="14">
                  <c:v>2.7398940000000045E-2</c:v>
                </c:pt>
                <c:pt idx="15">
                  <c:v>3.0017940000000062E-2</c:v>
                </c:pt>
                <c:pt idx="16">
                  <c:v>4.1113440000000001E-2</c:v>
                </c:pt>
                <c:pt idx="17">
                  <c:v>4.0199500000000013E-2</c:v>
                </c:pt>
                <c:pt idx="18">
                  <c:v>3.6367439999999994E-2</c:v>
                </c:pt>
                <c:pt idx="19">
                  <c:v>3.9447950000000016E-2</c:v>
                </c:pt>
                <c:pt idx="20">
                  <c:v>4.0626366666666656E-2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6F-47F6-8934-365E00C07C50}"/>
            </c:ext>
          </c:extLst>
        </c:ser>
        <c:ser>
          <c:idx val="2"/>
          <c:order val="2"/>
          <c:tx>
            <c:v>Korea and Taiwan</c:v>
          </c:tx>
          <c:spPr>
            <a:ln>
              <a:solidFill>
                <a:prstClr val="black"/>
              </a:solidFill>
              <a:prstDash val="sysDot"/>
            </a:ln>
          </c:spPr>
          <c:marker>
            <c:symbol val="none"/>
          </c:marker>
          <c:cat>
            <c:numRef>
              <c:f>'MA(5) 그래프'!$A$44:$A$64</c:f>
              <c:numCache>
                <c:formatCode>General</c:formatCode>
                <c:ptCount val="2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</c:numCache>
            </c:numRef>
          </c:cat>
          <c:val>
            <c:numRef>
              <c:f>'MA(5) 그래프'!$D$44:$D$64</c:f>
              <c:numCache>
                <c:formatCode>General</c:formatCode>
                <c:ptCount val="21"/>
                <c:pt idx="0">
                  <c:v>1.5039799999999999E-2</c:v>
                </c:pt>
                <c:pt idx="1">
                  <c:v>1.4620325000000024E-2</c:v>
                </c:pt>
                <c:pt idx="2">
                  <c:v>2.3888599999999979E-2</c:v>
                </c:pt>
                <c:pt idx="3">
                  <c:v>2.6644280000000044E-2</c:v>
                </c:pt>
                <c:pt idx="4">
                  <c:v>3.1302359999999994E-2</c:v>
                </c:pt>
                <c:pt idx="5">
                  <c:v>2.7771000000000077E-2</c:v>
                </c:pt>
                <c:pt idx="6">
                  <c:v>3.2316259999999999E-2</c:v>
                </c:pt>
                <c:pt idx="7">
                  <c:v>2.4008679999999998E-2</c:v>
                </c:pt>
                <c:pt idx="8">
                  <c:v>2.288054000000005E-2</c:v>
                </c:pt>
                <c:pt idx="9">
                  <c:v>2.4633980000000048E-2</c:v>
                </c:pt>
                <c:pt idx="10">
                  <c:v>2.8530320000000008E-2</c:v>
                </c:pt>
                <c:pt idx="11">
                  <c:v>3.0065999999999999E-2</c:v>
                </c:pt>
                <c:pt idx="12">
                  <c:v>3.3928759999999968E-2</c:v>
                </c:pt>
                <c:pt idx="13">
                  <c:v>4.0268180000000001E-2</c:v>
                </c:pt>
                <c:pt idx="14">
                  <c:v>4.5711440000000034E-2</c:v>
                </c:pt>
                <c:pt idx="15">
                  <c:v>5.2645020000000001E-2</c:v>
                </c:pt>
                <c:pt idx="16">
                  <c:v>5.8564099999999994E-2</c:v>
                </c:pt>
                <c:pt idx="17">
                  <c:v>7.0031960000000032E-2</c:v>
                </c:pt>
                <c:pt idx="18">
                  <c:v>7.9819360000000034E-2</c:v>
                </c:pt>
                <c:pt idx="19">
                  <c:v>8.4971650000000024E-2</c:v>
                </c:pt>
                <c:pt idx="20">
                  <c:v>8.9895000000000266E-2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6F-47F6-8934-365E00C07C50}"/>
            </c:ext>
          </c:extLst>
        </c:ser>
        <c:ser>
          <c:idx val="3"/>
          <c:order val="3"/>
          <c:tx>
            <c:v>Brazil and Argentina</c:v>
          </c:tx>
          <c:spPr>
            <a:ln cmpd="dbl">
              <a:solidFill>
                <a:prstClr val="black"/>
              </a:solidFill>
              <a:prstDash val="solid"/>
            </a:ln>
          </c:spPr>
          <c:marker>
            <c:symbol val="none"/>
          </c:marker>
          <c:val>
            <c:numRef>
              <c:f>'MA(5) 그래프'!$D$65:$D$85</c:f>
              <c:numCache>
                <c:formatCode>General</c:formatCode>
                <c:ptCount val="21"/>
                <c:pt idx="0">
                  <c:v>4.0826400000000033E-2</c:v>
                </c:pt>
                <c:pt idx="1">
                  <c:v>6.7611599999999994E-2</c:v>
                </c:pt>
                <c:pt idx="2">
                  <c:v>8.0466460000000212E-2</c:v>
                </c:pt>
                <c:pt idx="3">
                  <c:v>8.2075960000000212E-2</c:v>
                </c:pt>
                <c:pt idx="4">
                  <c:v>9.1362160000000026E-2</c:v>
                </c:pt>
                <c:pt idx="5">
                  <c:v>8.5607920000000212E-2</c:v>
                </c:pt>
                <c:pt idx="6">
                  <c:v>6.2404780000000125E-2</c:v>
                </c:pt>
                <c:pt idx="7">
                  <c:v>3.7492020000000015E-2</c:v>
                </c:pt>
                <c:pt idx="8">
                  <c:v>3.1942459999999985E-2</c:v>
                </c:pt>
                <c:pt idx="9">
                  <c:v>3.0249940000000086E-2</c:v>
                </c:pt>
                <c:pt idx="10">
                  <c:v>2.3830700000000041E-2</c:v>
                </c:pt>
                <c:pt idx="11">
                  <c:v>2.1880860000000012E-2</c:v>
                </c:pt>
                <c:pt idx="12">
                  <c:v>2.3785040000000011E-2</c:v>
                </c:pt>
                <c:pt idx="13">
                  <c:v>3.0127679999999997E-2</c:v>
                </c:pt>
                <c:pt idx="14">
                  <c:v>2.8468819999999999E-2</c:v>
                </c:pt>
                <c:pt idx="15">
                  <c:v>3.1097480000000004E-2</c:v>
                </c:pt>
                <c:pt idx="16">
                  <c:v>3.1870780000000015E-2</c:v>
                </c:pt>
                <c:pt idx="17">
                  <c:v>3.3636040000000006E-2</c:v>
                </c:pt>
                <c:pt idx="18">
                  <c:v>3.1039240000000089E-2</c:v>
                </c:pt>
                <c:pt idx="19">
                  <c:v>3.1419525000000011E-2</c:v>
                </c:pt>
                <c:pt idx="20">
                  <c:v>3.127510000000009E-2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6F-47F6-8934-365E00C07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079688"/>
        <c:axId val="565078120"/>
      </c:lineChart>
      <c:catAx>
        <c:axId val="56507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565078120"/>
        <c:crosses val="autoZero"/>
        <c:auto val="1"/>
        <c:lblAlgn val="ctr"/>
        <c:lblOffset val="100"/>
        <c:tickLblSkip val="5"/>
        <c:noMultiLvlLbl val="0"/>
      </c:catAx>
      <c:valAx>
        <c:axId val="56507812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565079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08888888888889"/>
          <c:y val="0.85257327209098865"/>
          <c:w val="0.7994029534187016"/>
          <c:h val="0.14658938466025156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0.77193</cdr:x>
      <cdr:y>0.07246</cdr:y>
    </cdr:from>
    <cdr:to>
      <cdr:x>0.7807</cdr:x>
      <cdr:y>0.35371</cdr:y>
    </cdr:to>
    <cdr:sp macro="" textlink="">
      <cdr:nvSpPr>
        <cdr:cNvPr id="3" name="직선 화살표 연결선 2"/>
        <cdr:cNvSpPr/>
      </cdr:nvSpPr>
      <cdr:spPr>
        <a:xfrm xmlns:a="http://schemas.openxmlformats.org/drawingml/2006/main">
          <a:off x="6336704" y="360040"/>
          <a:ext cx="71992" cy="139740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0.34211</cdr:x>
      <cdr:y>0.27397</cdr:y>
    </cdr:from>
    <cdr:to>
      <cdr:x>0.51754</cdr:x>
      <cdr:y>0.41096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8312" y="1440160"/>
          <a:ext cx="14401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Telephone switches</a:t>
          </a:r>
          <a:endParaRPr lang="ko-KR" altLang="en-US" sz="1400" b="1" dirty="0"/>
        </a:p>
      </cdr:txBody>
    </cdr:sp>
  </cdr:relSizeAnchor>
  <cdr:relSizeAnchor xmlns:cdr="http://schemas.openxmlformats.org/drawingml/2006/chartDrawing">
    <cdr:from>
      <cdr:x>0.37719</cdr:x>
      <cdr:y>0.13699</cdr:y>
    </cdr:from>
    <cdr:to>
      <cdr:x>0.40351</cdr:x>
      <cdr:y>0.28767</cdr:y>
    </cdr:to>
    <cdr:sp macro="" textlink="">
      <cdr:nvSpPr>
        <cdr:cNvPr id="6" name="직선 화살표 연결선 5"/>
        <cdr:cNvSpPr/>
      </cdr:nvSpPr>
      <cdr:spPr>
        <a:xfrm xmlns:a="http://schemas.openxmlformats.org/drawingml/2006/main" flipH="1" flipV="1">
          <a:off x="3096344" y="720080"/>
          <a:ext cx="216024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0.27193</cdr:x>
      <cdr:y>0.43836</cdr:y>
    </cdr:from>
    <cdr:to>
      <cdr:x>0.44737</cdr:x>
      <cdr:y>0.57534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32248" y="2304256"/>
          <a:ext cx="14401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Steel &amp; Automobiles</a:t>
          </a:r>
          <a:endParaRPr lang="ko-KR" altLang="en-US" sz="1400" b="1" dirty="0"/>
        </a:p>
      </cdr:txBody>
    </cdr:sp>
  </cdr:relSizeAnchor>
  <cdr:relSizeAnchor xmlns:cdr="http://schemas.openxmlformats.org/drawingml/2006/chartDrawing">
    <cdr:from>
      <cdr:x>0.25439</cdr:x>
      <cdr:y>0.32877</cdr:y>
    </cdr:from>
    <cdr:to>
      <cdr:x>0.29825</cdr:x>
      <cdr:y>0.42466</cdr:y>
    </cdr:to>
    <cdr:sp macro="" textlink="">
      <cdr:nvSpPr>
        <cdr:cNvPr id="9" name="직선 화살표 연결선 8"/>
        <cdr:cNvSpPr/>
      </cdr:nvSpPr>
      <cdr:spPr>
        <a:xfrm xmlns:a="http://schemas.openxmlformats.org/drawingml/2006/main" flipH="1" flipV="1">
          <a:off x="2088232" y="1728192"/>
          <a:ext cx="360040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0.09649</cdr:x>
      <cdr:y>0.52055</cdr:y>
    </cdr:from>
    <cdr:to>
      <cdr:x>0.24561</cdr:x>
      <cdr:y>0.64384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92088" y="2736304"/>
          <a:ext cx="122413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Apparel &amp;</a:t>
          </a:r>
        </a:p>
        <a:p xmlns:a="http://schemas.openxmlformats.org/drawingml/2006/main">
          <a:r>
            <a:rPr lang="en-US" altLang="ko-KR" sz="1400" b="1" dirty="0"/>
            <a:t>textiles</a:t>
          </a:r>
          <a:endParaRPr lang="ko-KR" altLang="en-US" sz="1400" b="1" dirty="0"/>
        </a:p>
      </cdr:txBody>
    </cdr:sp>
  </cdr:relSizeAnchor>
  <cdr:relSizeAnchor xmlns:cdr="http://schemas.openxmlformats.org/drawingml/2006/chartDrawing">
    <cdr:from>
      <cdr:x>0.11404</cdr:x>
      <cdr:y>0.45205</cdr:y>
    </cdr:from>
    <cdr:to>
      <cdr:x>0.12281</cdr:x>
      <cdr:y>0.50685</cdr:y>
    </cdr:to>
    <cdr:sp macro="" textlink="">
      <cdr:nvSpPr>
        <cdr:cNvPr id="12" name="직선 화살표 연결선 11"/>
        <cdr:cNvSpPr/>
      </cdr:nvSpPr>
      <cdr:spPr>
        <a:xfrm xmlns:a="http://schemas.openxmlformats.org/drawingml/2006/main" flipH="1" flipV="1">
          <a:off x="936104" y="2376264"/>
          <a:ext cx="72008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0.5</cdr:x>
      <cdr:y>0.45205</cdr:y>
    </cdr:from>
    <cdr:to>
      <cdr:x>0.63158</cdr:x>
      <cdr:y>0.56164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104456" y="2376264"/>
          <a:ext cx="108012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Memory chips</a:t>
          </a:r>
          <a:endParaRPr lang="ko-KR" altLang="en-US" sz="1400" b="1" dirty="0"/>
        </a:p>
      </cdr:txBody>
    </cdr:sp>
  </cdr:relSizeAnchor>
  <cdr:relSizeAnchor xmlns:cdr="http://schemas.openxmlformats.org/drawingml/2006/chartDrawing">
    <cdr:from>
      <cdr:x>0.49123</cdr:x>
      <cdr:y>0.13699</cdr:y>
    </cdr:from>
    <cdr:to>
      <cdr:x>0.52632</cdr:x>
      <cdr:y>0.43836</cdr:y>
    </cdr:to>
    <cdr:sp macro="" textlink="">
      <cdr:nvSpPr>
        <cdr:cNvPr id="15" name="직선 화살표 연결선 14"/>
        <cdr:cNvSpPr/>
      </cdr:nvSpPr>
      <cdr:spPr>
        <a:xfrm xmlns:a="http://schemas.openxmlformats.org/drawingml/2006/main" flipH="1" flipV="1">
          <a:off x="4032448" y="720080"/>
          <a:ext cx="288032" cy="158417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0.57895</cdr:x>
      <cdr:y>0.60274</cdr:y>
    </cdr:from>
    <cdr:to>
      <cdr:x>0.74561</cdr:x>
      <cdr:y>0.72603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752528" y="3168352"/>
          <a:ext cx="136815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Cell Phones</a:t>
          </a:r>
          <a:endParaRPr lang="ko-KR" altLang="en-US" sz="1400" b="1" dirty="0"/>
        </a:p>
      </cdr:txBody>
    </cdr:sp>
  </cdr:relSizeAnchor>
  <cdr:relSizeAnchor xmlns:cdr="http://schemas.openxmlformats.org/drawingml/2006/chartDrawing">
    <cdr:from>
      <cdr:x>0.60526</cdr:x>
      <cdr:y>0.20548</cdr:y>
    </cdr:from>
    <cdr:to>
      <cdr:x>0.64035</cdr:x>
      <cdr:y>0.57534</cdr:y>
    </cdr:to>
    <cdr:sp macro="" textlink="">
      <cdr:nvSpPr>
        <cdr:cNvPr id="18" name="직선 화살표 연결선 17"/>
        <cdr:cNvSpPr/>
      </cdr:nvSpPr>
      <cdr:spPr>
        <a:xfrm xmlns:a="http://schemas.openxmlformats.org/drawingml/2006/main" flipH="1" flipV="1">
          <a:off x="4968552" y="1080120"/>
          <a:ext cx="288032" cy="19442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0.70175</cdr:x>
      <cdr:y>0.73973</cdr:y>
    </cdr:from>
    <cdr:to>
      <cdr:x>0.84211</cdr:x>
      <cdr:y>0.82192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760640" y="3888432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Digital TVs</a:t>
          </a:r>
          <a:endParaRPr lang="ko-KR" altLang="en-US" sz="1400" b="1" dirty="0"/>
        </a:p>
      </cdr:txBody>
    </cdr:sp>
  </cdr:relSizeAnchor>
  <cdr:relSizeAnchor xmlns:cdr="http://schemas.openxmlformats.org/drawingml/2006/chartDrawing">
    <cdr:from>
      <cdr:x>0.7193</cdr:x>
      <cdr:y>0.30137</cdr:y>
    </cdr:from>
    <cdr:to>
      <cdr:x>0.74561</cdr:x>
      <cdr:y>0.69863</cdr:y>
    </cdr:to>
    <cdr:sp macro="" textlink="">
      <cdr:nvSpPr>
        <cdr:cNvPr id="21" name="직선 화살표 연결선 20"/>
        <cdr:cNvSpPr/>
      </cdr:nvSpPr>
      <cdr:spPr>
        <a:xfrm xmlns:a="http://schemas.openxmlformats.org/drawingml/2006/main" flipH="1" flipV="1">
          <a:off x="5904656" y="1584176"/>
          <a:ext cx="216024" cy="208823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0.83333</cdr:x>
      <cdr:y>0.46575</cdr:y>
    </cdr:from>
    <cdr:to>
      <cdr:x>0.95614</cdr:x>
      <cdr:y>0.63014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6840760" y="2448272"/>
          <a:ext cx="100811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Medicine&amp; Basic Science</a:t>
          </a:r>
          <a:endParaRPr lang="ko-KR" altLang="en-US" sz="1400" b="1" dirty="0"/>
        </a:p>
      </cdr:txBody>
    </cdr:sp>
  </cdr:relSizeAnchor>
  <cdr:relSizeAnchor xmlns:cdr="http://schemas.openxmlformats.org/drawingml/2006/chartDrawing">
    <cdr:from>
      <cdr:x>0.86842</cdr:x>
      <cdr:y>0.32877</cdr:y>
    </cdr:from>
    <cdr:to>
      <cdr:x>0.86842</cdr:x>
      <cdr:y>0.45205</cdr:y>
    </cdr:to>
    <cdr:sp macro="" textlink="">
      <cdr:nvSpPr>
        <cdr:cNvPr id="24" name="직선 화살표 연결선 23"/>
        <cdr:cNvSpPr/>
      </cdr:nvSpPr>
      <cdr:spPr>
        <a:xfrm xmlns:a="http://schemas.openxmlformats.org/drawingml/2006/main" flipV="1">
          <a:off x="7128792" y="1728192"/>
          <a:ext cx="0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AU" altLang="ko-K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AU" altLang="ko-K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2863"/>
            <a:ext cx="430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AU" altLang="ko-K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392863"/>
            <a:ext cx="430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60985104-532B-49F5-AB92-9E2D0FFAE130}" type="slidenum">
              <a:rPr lang="ko-KR" altLang="en-AU"/>
              <a:pPr>
                <a:defRPr/>
              </a:pPr>
              <a:t>‹#›</a:t>
            </a:fld>
            <a:endParaRPr lang="en-AU" altLang="ko-KR"/>
          </a:p>
        </p:txBody>
      </p:sp>
    </p:spTree>
    <p:extLst>
      <p:ext uri="{BB962C8B-B14F-4D97-AF65-F5344CB8AC3E}">
        <p14:creationId xmlns:p14="http://schemas.microsoft.com/office/powerpoint/2010/main" val="21967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32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AU" altLang="ko-K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6900" y="0"/>
            <a:ext cx="4200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AU" altLang="ko-K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27400" y="522288"/>
            <a:ext cx="3336925" cy="2503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181350"/>
            <a:ext cx="72659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ko-KR" noProof="0"/>
              <a:t>Click to edit Master text styles</a:t>
            </a:r>
          </a:p>
          <a:p>
            <a:pPr lvl="1"/>
            <a:r>
              <a:rPr lang="en-AU" altLang="ko-KR" noProof="0"/>
              <a:t>Second level</a:t>
            </a:r>
          </a:p>
          <a:p>
            <a:pPr lvl="2"/>
            <a:r>
              <a:rPr lang="en-AU" altLang="ko-KR" noProof="0"/>
              <a:t>Third level</a:t>
            </a:r>
          </a:p>
          <a:p>
            <a:pPr lvl="3"/>
            <a:r>
              <a:rPr lang="en-AU" altLang="ko-KR" noProof="0"/>
              <a:t>Fourth level</a:t>
            </a:r>
          </a:p>
          <a:p>
            <a:pPr lvl="4"/>
            <a:r>
              <a:rPr lang="en-AU" altLang="ko-KR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13500"/>
            <a:ext cx="43132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AU" altLang="ko-KR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6900" y="6413500"/>
            <a:ext cx="4200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9CF309C8-1F1A-4ACA-A411-4FBCC31A02C3}" type="slidenum">
              <a:rPr lang="ko-KR" altLang="en-AU"/>
              <a:pPr>
                <a:defRPr/>
              </a:pPr>
              <a:t>‹#›</a:t>
            </a:fld>
            <a:endParaRPr lang="en-AU" altLang="ko-KR"/>
          </a:p>
        </p:txBody>
      </p:sp>
    </p:spTree>
    <p:extLst>
      <p:ext uri="{BB962C8B-B14F-4D97-AF65-F5344CB8AC3E}">
        <p14:creationId xmlns:p14="http://schemas.microsoft.com/office/powerpoint/2010/main" val="1079598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7B3A2-9046-42DE-882F-68F8D7FB00D2}" type="slidenum">
              <a:rPr lang="en-US" altLang="ko-KR" smtClean="0">
                <a:latin typeface="굴림" charset="-127"/>
                <a:ea typeface="굴림" charset="-127"/>
              </a:rPr>
              <a:pPr/>
              <a:t>2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523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7B3A2-9046-42DE-882F-68F8D7FB00D2}" type="slidenum">
              <a:rPr lang="en-US" altLang="ko-KR" smtClean="0">
                <a:latin typeface="굴림" charset="-127"/>
                <a:ea typeface="굴림" charset="-127"/>
              </a:rPr>
              <a:pPr/>
              <a:t>3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342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7B3A2-9046-42DE-882F-68F8D7FB00D2}" type="slidenum">
              <a:rPr lang="en-US" altLang="ko-KR" smtClean="0">
                <a:latin typeface="굴림" charset="-127"/>
                <a:ea typeface="굴림" charset="-127"/>
              </a:rPr>
              <a:pPr/>
              <a:t>11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852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7B3A2-9046-42DE-882F-68F8D7FB00D2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717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297F8D0D-9F18-46C2-95E4-3859E7C234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F012-23DA-4B40-B201-5C015C0F47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B23D-B939-4CDF-A355-F5B3B8D39A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E8A51-F811-4892-9615-605F963179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18AC6-9152-4609-A0C6-878C35AE13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788A-643A-495D-BB5A-FE16A77AA9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B526-1423-438C-B605-B95D1BB938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2160E-9D56-4AD2-9C53-4144976450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7C11-4A04-4898-9848-C4C9CA12F99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93CDD-59F6-4CBE-B9CA-0036605111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0ACAB-DCF0-4E8C-B450-D893F1E412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97503227-EDC9-4192-81E9-8CCC9922338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307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unle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unlee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51520" y="476672"/>
            <a:ext cx="849694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/>
              <a:t>Varieties of the National Innovation Systems and Readiness for the 4</a:t>
            </a:r>
            <a:r>
              <a:rPr lang="en-US" altLang="ko-KR" sz="3200" b="1" baseline="30000" dirty="0"/>
              <a:t>th</a:t>
            </a:r>
            <a:r>
              <a:rPr lang="en-US" altLang="ko-KR" sz="3200" b="1" dirty="0"/>
              <a:t> Ind. Revolution:</a:t>
            </a:r>
          </a:p>
          <a:p>
            <a:pPr algn="ctr"/>
            <a:r>
              <a:rPr lang="en-US" altLang="ko-KR" sz="3200" b="1" dirty="0"/>
              <a:t>Korea and 4 European Economies</a:t>
            </a:r>
          </a:p>
          <a:p>
            <a:pPr algn="ctr"/>
            <a:endParaRPr lang="en-AU" altLang="ja-JP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AU" altLang="ja-JP" sz="2800" b="1" dirty="0" err="1">
                <a:latin typeface="Times New Roman" pitchFamily="18" charset="0"/>
                <a:cs typeface="Times New Roman" pitchFamily="18" charset="0"/>
              </a:rPr>
              <a:t>Keun</a:t>
            </a:r>
            <a:r>
              <a:rPr lang="en-AU" altLang="ja-JP" sz="2800" b="1" dirty="0">
                <a:latin typeface="Times New Roman" pitchFamily="18" charset="0"/>
                <a:cs typeface="Times New Roman" pitchFamily="18" charset="0"/>
              </a:rPr>
              <a:t> Lee</a:t>
            </a:r>
          </a:p>
          <a:p>
            <a:pPr algn="ctr"/>
            <a:r>
              <a:rPr lang="en-AU" altLang="ko-KR" sz="2800" b="1" dirty="0">
                <a:cs typeface="Times New Roman" pitchFamily="18" charset="0"/>
              </a:rPr>
              <a:t>(www.keunlee.com)</a:t>
            </a:r>
            <a:endParaRPr lang="en-AU" altLang="ko-KR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AU" altLang="ko-KR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AU" altLang="ko-KR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AU" altLang="ja-JP" sz="2400" b="1" dirty="0">
                <a:latin typeface="Times New Roman" pitchFamily="18" charset="0"/>
                <a:cs typeface="Times New Roman" pitchFamily="18" charset="0"/>
              </a:rPr>
              <a:t>** Professor of Economics, Seoul National University</a:t>
            </a:r>
          </a:p>
          <a:p>
            <a:pPr algn="ctr"/>
            <a:r>
              <a:rPr lang="en-AU" altLang="ja-JP" b="1" dirty="0">
                <a:cs typeface="Times New Roman" pitchFamily="18" charset="0"/>
              </a:rPr>
              <a:t>Editor, Research Policy</a:t>
            </a:r>
          </a:p>
          <a:p>
            <a:pPr algn="ctr"/>
            <a:r>
              <a:rPr lang="en-AU" altLang="ja-JP" b="1" dirty="0">
                <a:cs typeface="Times New Roman" pitchFamily="18" charset="0"/>
              </a:rPr>
              <a:t>Council Member, World Econ. Forum</a:t>
            </a:r>
          </a:p>
          <a:p>
            <a:pPr algn="ctr"/>
            <a:r>
              <a:rPr lang="en-AU" altLang="ja-JP" b="1" dirty="0">
                <a:cs typeface="Times New Roman" pitchFamily="18" charset="0"/>
              </a:rPr>
              <a:t>President, Int’l Schumpeter Society</a:t>
            </a:r>
          </a:p>
          <a:p>
            <a:pPr algn="ctr"/>
            <a:r>
              <a:rPr lang="en-AU" altLang="ja-JP" sz="1800" b="1" dirty="0">
                <a:cs typeface="Times New Roman" pitchFamily="18" charset="0"/>
              </a:rPr>
              <a:t>Member, Committee for Development Policy, UN-ECOSOC</a:t>
            </a:r>
          </a:p>
          <a:p>
            <a:pPr algn="ctr"/>
            <a:endParaRPr lang="en-US" altLang="ko-KR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B14E4-6B3F-4779-9270-A8966CD0416E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graphicFrame>
        <p:nvGraphicFramePr>
          <p:cNvPr id="3" name="차트 2"/>
          <p:cNvGraphicFramePr/>
          <p:nvPr>
            <p:extLst/>
          </p:nvPr>
        </p:nvGraphicFramePr>
        <p:xfrm>
          <a:off x="251520" y="1628800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88640"/>
            <a:ext cx="8064896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 </a:t>
            </a:r>
            <a:r>
              <a:rPr lang="en-US" altLang="ko-KR" sz="2400" dirty="0"/>
              <a:t>Korean in the Post-Catch-</a:t>
            </a:r>
            <a:r>
              <a:rPr lang="en-US" altLang="ko-KR" dirty="0"/>
              <a:t>up</a:t>
            </a:r>
            <a:r>
              <a:rPr lang="en-US" altLang="ko-KR" sz="2400" dirty="0"/>
              <a:t> =</a:t>
            </a:r>
            <a:r>
              <a:rPr lang="ko-KR" altLang="en-US" sz="2400" dirty="0"/>
              <a:t> </a:t>
            </a:r>
            <a:r>
              <a:rPr lang="en-US" altLang="ko-KR" sz="2400" dirty="0"/>
              <a:t>2 Turning Points</a:t>
            </a:r>
          </a:p>
          <a:p>
            <a:pPr algn="ctr"/>
            <a:r>
              <a:rPr lang="en-US" altLang="ko-KR" sz="2000" b="1" dirty="0"/>
              <a:t>1</a:t>
            </a:r>
            <a:r>
              <a:rPr lang="en-US" altLang="ko-KR" sz="2000" b="1" baseline="30000" dirty="0"/>
              <a:t>st</a:t>
            </a:r>
            <a:r>
              <a:rPr lang="en-US" altLang="ko-KR" sz="2000" b="1" dirty="0"/>
              <a:t> in the mid 80s: to short cycle  sectors</a:t>
            </a:r>
          </a:p>
          <a:p>
            <a:pPr algn="ctr"/>
            <a:r>
              <a:rPr lang="en-US" altLang="ko-KR" sz="2000" b="1" dirty="0"/>
              <a:t>2</a:t>
            </a:r>
            <a:r>
              <a:rPr lang="en-US" altLang="ko-KR" sz="2000" b="1" baseline="30000" dirty="0"/>
              <a:t>nd</a:t>
            </a:r>
            <a:r>
              <a:rPr lang="en-US" altLang="ko-KR" sz="2000" b="1" dirty="0"/>
              <a:t> in the 2000s: to long cycle sectors; ex. Samsung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1572761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2 Tech. turning point</a:t>
            </a:r>
            <a:endParaRPr lang="ko-KR" altLang="en-US" sz="2000" b="1" i="1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3635896" y="1830431"/>
            <a:ext cx="64807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82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33815A-EEB6-48A0-A414-D280D403B071}" type="slidenum">
              <a:rPr lang="en-US" altLang="ko-KR" smtClean="0">
                <a:latin typeface="굴림" charset="-127"/>
                <a:ea typeface="굴림" charset="-127"/>
              </a:rPr>
              <a:pPr/>
              <a:t>11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6481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74536" y="836712"/>
            <a:ext cx="82816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800" b="1" dirty="0">
              <a:latin typeface="Times New Roman" pitchFamily="18" charset="0"/>
              <a:ea typeface="바탕체" pitchFamily="17" charset="-127"/>
            </a:endParaRPr>
          </a:p>
          <a:p>
            <a:pPr algn="ctr"/>
            <a:endParaRPr lang="en-US" altLang="ko-KR" sz="3600" b="1" dirty="0">
              <a:latin typeface="Times New Roman" pitchFamily="18" charset="0"/>
              <a:ea typeface="바탕체" pitchFamily="17" charset="-127"/>
            </a:endParaRPr>
          </a:p>
          <a:p>
            <a:pPr algn="ctr"/>
            <a:r>
              <a:rPr lang="en-US" altLang="ko-KR" sz="3600" b="1" dirty="0">
                <a:ea typeface="바탕체" pitchFamily="17" charset="-127"/>
              </a:rPr>
              <a:t>N</a:t>
            </a:r>
            <a:r>
              <a:rPr lang="en-US" altLang="ko-KR" sz="3600" b="1" dirty="0">
                <a:latin typeface="Times New Roman" pitchFamily="18" charset="0"/>
                <a:ea typeface="바탕체" pitchFamily="17" charset="-127"/>
              </a:rPr>
              <a:t>IS (national Innovation systems)</a:t>
            </a:r>
          </a:p>
          <a:p>
            <a:pPr algn="ctr"/>
            <a:endParaRPr lang="en-US" altLang="ko-KR" sz="3600" b="1" dirty="0">
              <a:latin typeface="Times New Roman" pitchFamily="18" charset="0"/>
              <a:ea typeface="바탕체" pitchFamily="17" charset="-127"/>
            </a:endParaRPr>
          </a:p>
          <a:p>
            <a:pPr algn="ctr"/>
            <a:r>
              <a:rPr lang="en-US" altLang="ko-KR" sz="3600" b="1" i="1" dirty="0">
                <a:latin typeface="Times New Roman" pitchFamily="18" charset="0"/>
                <a:ea typeface="바탕체" pitchFamily="17" charset="-127"/>
              </a:rPr>
              <a:t>in</a:t>
            </a:r>
          </a:p>
          <a:p>
            <a:pPr algn="ctr"/>
            <a:endParaRPr lang="en-US" altLang="ko-KR" sz="3600" b="1" i="1" dirty="0">
              <a:ea typeface="바탕체" pitchFamily="17" charset="-127"/>
            </a:endParaRPr>
          </a:p>
          <a:p>
            <a:pPr algn="ctr"/>
            <a:r>
              <a:rPr lang="en-US" altLang="ko-KR" sz="3600" b="1" i="1" dirty="0">
                <a:latin typeface="Times New Roman" pitchFamily="18" charset="0"/>
                <a:ea typeface="바탕체" pitchFamily="17" charset="-127"/>
              </a:rPr>
              <a:t>Korea, Italy, Germany, France and UK</a:t>
            </a:r>
          </a:p>
          <a:p>
            <a:pPr algn="ctr"/>
            <a:endParaRPr lang="ko-KR" alt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37017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A1CC0C-83AD-4071-A2CC-FCE4C628B3A8}"/>
              </a:ext>
            </a:extLst>
          </p:cNvPr>
          <p:cNvSpPr txBox="1"/>
          <p:nvPr/>
        </p:nvSpPr>
        <p:spPr>
          <a:xfrm>
            <a:off x="755576" y="260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Italy = longest Cycle time (machineries) = good for profitability </a:t>
            </a:r>
          </a:p>
          <a:p>
            <a:r>
              <a:rPr lang="en-US" altLang="ko-KR" dirty="0"/>
              <a:t>Korea = shortest cycle time = vehicle </a:t>
            </a:r>
            <a:r>
              <a:rPr lang="en-US" altLang="ko-KR"/>
              <a:t>for late entry </a:t>
            </a:r>
            <a:r>
              <a:rPr lang="en-US" altLang="ko-KR" dirty="0"/>
              <a:t>and catch-up</a:t>
            </a:r>
            <a:endParaRPr lang="ko-KR" altLang="en-US" dirty="0"/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6076BEDF-DBBD-4299-836C-E8AE45A579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3568" y="1412776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25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3568" y="908720"/>
          <a:ext cx="7992887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3FDA0B-71FC-401F-998E-3744D2EE8CB1}"/>
              </a:ext>
            </a:extLst>
          </p:cNvPr>
          <p:cNvSpPr txBox="1"/>
          <p:nvPr/>
        </p:nvSpPr>
        <p:spPr>
          <a:xfrm>
            <a:off x="899592" y="77723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UK = lowest localization = highest internationalization</a:t>
            </a:r>
          </a:p>
          <a:p>
            <a:pPr algn="ctr"/>
            <a:r>
              <a:rPr lang="en-US" altLang="ko-KR" dirty="0"/>
              <a:t>Germany = high; Korean rapid catch-up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619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5576" y="1124744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63F219-17EB-4688-B0E4-C0AFB3D186E7}"/>
              </a:ext>
            </a:extLst>
          </p:cNvPr>
          <p:cNvSpPr txBox="1"/>
          <p:nvPr/>
        </p:nvSpPr>
        <p:spPr>
          <a:xfrm>
            <a:off x="971600" y="4046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Concentration of Innovation in Korea vs. Balanced in Europe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28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7544" y="1412422"/>
          <a:ext cx="8208912" cy="4752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785E4B-261B-46A2-829E-C474C60CF43F}"/>
              </a:ext>
            </a:extLst>
          </p:cNvPr>
          <p:cNvSpPr txBox="1"/>
          <p:nvPr/>
        </p:nvSpPr>
        <p:spPr>
          <a:xfrm>
            <a:off x="611560" y="33265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Germany = most diversified; </a:t>
            </a:r>
          </a:p>
          <a:p>
            <a:pPr algn="ctr"/>
            <a:r>
              <a:rPr lang="en-US" altLang="ko-KR" dirty="0"/>
              <a:t>Italy = least diversified (ready for 4IR?)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39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5576" y="1268760"/>
          <a:ext cx="7632848" cy="483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D2FFBE9-0135-4AE3-8292-1F0811462779}"/>
              </a:ext>
            </a:extLst>
          </p:cNvPr>
          <p:cNvSpPr txBox="1"/>
          <p:nvPr/>
        </p:nvSpPr>
        <p:spPr>
          <a:xfrm>
            <a:off x="755576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Originality (readiness for 4IR): </a:t>
            </a:r>
          </a:p>
          <a:p>
            <a:pPr algn="ctr"/>
            <a:r>
              <a:rPr lang="en-US" altLang="ko-KR" dirty="0"/>
              <a:t>UK, Germany highest; Korea lowest: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590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669881" cy="37783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Summary of NIS by countries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908720"/>
            <a:ext cx="8568952" cy="5544616"/>
          </a:xfrm>
        </p:spPr>
        <p:txBody>
          <a:bodyPr rtlCol="0">
            <a:noAutofit/>
          </a:bodyPr>
          <a:lstStyle/>
          <a:p>
            <a:pPr marL="0" lvl="1" indent="0">
              <a:spcBef>
                <a:spcPts val="0"/>
              </a:spcBef>
              <a:buFont typeface="Arial" pitchFamily="34" charset="0"/>
              <a:buAutoNum type="arabicParenR"/>
              <a:defRPr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 Italy: longest cycle time-based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technologies (good for profit &amp; growth)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but low degree of tech. diversification, lower degree of knowledge localization, and medium level of originality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AutoNum type="arabicParenR"/>
              <a:defRPr/>
            </a:pP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2) 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UK: highest originality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and longer cycle tech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         but less diversified; lowest intra-national diffusion.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 -&gt; maybe, better to try to increase intra-national diffusion (which is lower than Korea); a bit more diversification.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spcBef>
                <a:spcPts val="0"/>
              </a:spcBef>
              <a:buAutoNum type="arabicParenR" startAt="3"/>
              <a:defRPr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Germany: highest diversification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and highest localization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               relatively high originality and medium cycle time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4) Korea: highest localization and concentration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     = nationalistic and big business led NIS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  has still yet to catch up in terms of longer cycle tech, diversification,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 less concentration (too much by Samsung; too Few by SMEs);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5) France = Always in the middle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; no clear-cut distinction</a:t>
            </a:r>
          </a:p>
        </p:txBody>
      </p:sp>
    </p:spTree>
    <p:extLst>
      <p:ext uri="{BB962C8B-B14F-4D97-AF65-F5344CB8AC3E}">
        <p14:creationId xmlns:p14="http://schemas.microsoft.com/office/powerpoint/2010/main" val="72323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33815A-EEB6-48A0-A414-D280D403B071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6481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74536" y="836712"/>
            <a:ext cx="82816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800" b="1" dirty="0">
              <a:latin typeface="Times New Roman" pitchFamily="18" charset="0"/>
              <a:ea typeface="바탕체" pitchFamily="17" charset="-127"/>
            </a:endParaRPr>
          </a:p>
          <a:p>
            <a:pPr algn="ctr"/>
            <a:r>
              <a:rPr lang="en-US" altLang="ko-KR" sz="3600" b="1" dirty="0">
                <a:ea typeface="바탕체" pitchFamily="17" charset="-127"/>
              </a:rPr>
              <a:t>Another measure of N</a:t>
            </a:r>
            <a:r>
              <a:rPr lang="en-US" altLang="ko-KR" sz="3600" b="1" dirty="0">
                <a:latin typeface="Times New Roman" pitchFamily="18" charset="0"/>
                <a:ea typeface="바탕체" pitchFamily="17" charset="-127"/>
              </a:rPr>
              <a:t>IS</a:t>
            </a:r>
          </a:p>
          <a:p>
            <a:pPr algn="ctr"/>
            <a:endParaRPr lang="en-US" altLang="ko-KR" sz="3600" b="1" dirty="0">
              <a:latin typeface="Times New Roman" pitchFamily="18" charset="0"/>
              <a:ea typeface="바탕체" pitchFamily="17" charset="-127"/>
            </a:endParaRPr>
          </a:p>
          <a:p>
            <a:pPr algn="ctr"/>
            <a:r>
              <a:rPr lang="en-US" altLang="ko-KR" sz="3600" b="1" i="1" dirty="0">
                <a:ea typeface="바탕체" pitchFamily="17" charset="-127"/>
              </a:rPr>
              <a:t>And Readiness for 4</a:t>
            </a:r>
            <a:r>
              <a:rPr lang="en-US" altLang="ko-KR" sz="3600" b="1" i="1" baseline="30000" dirty="0">
                <a:ea typeface="바탕체" pitchFamily="17" charset="-127"/>
              </a:rPr>
              <a:t>th</a:t>
            </a:r>
            <a:r>
              <a:rPr lang="en-US" altLang="ko-KR" sz="3600" b="1" i="1" dirty="0">
                <a:ea typeface="바탕체" pitchFamily="17" charset="-127"/>
              </a:rPr>
              <a:t> IR</a:t>
            </a:r>
          </a:p>
          <a:p>
            <a:pPr algn="ctr"/>
            <a:endParaRPr lang="en-US" altLang="ko-KR" sz="3600" b="1" i="1" dirty="0">
              <a:latin typeface="Times New Roman" pitchFamily="18" charset="0"/>
              <a:ea typeface="바탕체" pitchFamily="17" charset="-127"/>
            </a:endParaRPr>
          </a:p>
          <a:p>
            <a:pPr algn="ctr"/>
            <a:r>
              <a:rPr lang="en-US" altLang="ko-KR" sz="3600" b="1" i="1" dirty="0">
                <a:ea typeface="바탕체" pitchFamily="17" charset="-127"/>
              </a:rPr>
              <a:t>= degree of having more or less of </a:t>
            </a:r>
          </a:p>
          <a:p>
            <a:pPr algn="ctr"/>
            <a:r>
              <a:rPr lang="en-US" altLang="ko-KR" sz="3600" b="1" i="1" dirty="0">
                <a:ea typeface="바탕체" pitchFamily="17" charset="-127"/>
              </a:rPr>
              <a:t>fusion / convergence technologies</a:t>
            </a:r>
          </a:p>
          <a:p>
            <a:pPr algn="ctr"/>
            <a:r>
              <a:rPr lang="en-US" altLang="ko-KR" sz="3600" b="1" i="1" dirty="0">
                <a:latin typeface="Times New Roman" pitchFamily="18" charset="0"/>
                <a:ea typeface="바탕체" pitchFamily="17" charset="-127"/>
              </a:rPr>
              <a:t>(patent c</a:t>
            </a:r>
            <a:r>
              <a:rPr lang="en-US" altLang="ko-KR" sz="3600" b="1" i="1" dirty="0">
                <a:ea typeface="바탕체" pitchFamily="17" charset="-127"/>
              </a:rPr>
              <a:t>lassified into multiple classes/categories; </a:t>
            </a:r>
          </a:p>
          <a:p>
            <a:pPr algn="ctr"/>
            <a:r>
              <a:rPr lang="en-US" altLang="ko-KR" sz="3600" b="1" i="1" dirty="0">
                <a:ea typeface="바탕체" pitchFamily="17" charset="-127"/>
              </a:rPr>
              <a:t>their share in total %)</a:t>
            </a:r>
            <a:endParaRPr lang="ko-KR" alt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306563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D2E8123-18B5-4617-AB40-15E62F525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920" y="1336297"/>
            <a:ext cx="721467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800"/>
          </a:p>
        </p:txBody>
      </p:sp>
      <p:pic>
        <p:nvPicPr>
          <p:cNvPr id="1025" name="_x271161616" descr="EMB000011903e12">
            <a:extLst>
              <a:ext uri="{FF2B5EF4-FFF2-40B4-BE49-F238E27FC236}">
                <a16:creationId xmlns:a16="http://schemas.microsoft.com/office/drawing/2014/main" id="{E378278C-70D8-45EF-945E-58D20723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80648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7A11EB-56B8-4075-8857-21BF7B28BEC0}"/>
              </a:ext>
            </a:extLst>
          </p:cNvPr>
          <p:cNvSpPr txBox="1"/>
          <p:nvPr/>
        </p:nvSpPr>
        <p:spPr>
          <a:xfrm>
            <a:off x="1115616" y="33301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Average degree of Fusion technologies (%) :</a:t>
            </a:r>
          </a:p>
          <a:p>
            <a:pPr algn="ctr"/>
            <a:r>
              <a:rPr lang="en-US" altLang="ko-KR" dirty="0"/>
              <a:t> Korea , Japan, Taiwan and Germany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F42075-E8D1-41ED-8D67-30FBE6C7A533}"/>
              </a:ext>
            </a:extLst>
          </p:cNvPr>
          <p:cNvSpPr txBox="1"/>
          <p:nvPr/>
        </p:nvSpPr>
        <p:spPr>
          <a:xfrm>
            <a:off x="7236296" y="292494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Germany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F864B-A78A-43EE-AF7E-3C6FB5F14720}"/>
              </a:ext>
            </a:extLst>
          </p:cNvPr>
          <p:cNvSpPr txBox="1"/>
          <p:nvPr/>
        </p:nvSpPr>
        <p:spPr>
          <a:xfrm>
            <a:off x="5652120" y="50851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Korea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D0AC3-AE7F-480D-88DE-89D9FB6485E3}"/>
              </a:ext>
            </a:extLst>
          </p:cNvPr>
          <p:cNvSpPr txBox="1"/>
          <p:nvPr/>
        </p:nvSpPr>
        <p:spPr>
          <a:xfrm>
            <a:off x="7740352" y="383710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Japan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93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33815A-EEB6-48A0-A414-D280D403B071}" type="slidenum">
              <a:rPr lang="en-US" altLang="ko-KR" smtClean="0">
                <a:latin typeface="굴림" charset="-127"/>
                <a:ea typeface="굴림" charset="-127"/>
              </a:rPr>
              <a:pPr/>
              <a:t>2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6481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250825" y="188640"/>
            <a:ext cx="82816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800" b="1" dirty="0">
              <a:latin typeface="Times New Roman" pitchFamily="18" charset="0"/>
              <a:ea typeface="바탕체" pitchFamily="17" charset="-127"/>
            </a:endParaRPr>
          </a:p>
          <a:p>
            <a:pPr algn="ctr"/>
            <a:endParaRPr lang="en-US" altLang="ko-KR" sz="3600" b="1" dirty="0">
              <a:latin typeface="Times New Roman" pitchFamily="18" charset="0"/>
              <a:ea typeface="바탕체" pitchFamily="17" charset="-127"/>
            </a:endParaRPr>
          </a:p>
          <a:p>
            <a:pPr algn="ctr"/>
            <a:r>
              <a:rPr lang="en-US" altLang="ko-KR" sz="3600" b="1" dirty="0">
                <a:latin typeface="Times New Roman" pitchFamily="18" charset="0"/>
                <a:ea typeface="바탕체" pitchFamily="17" charset="-127"/>
              </a:rPr>
              <a:t>Variety of Innovation systems (IS): </a:t>
            </a:r>
          </a:p>
          <a:p>
            <a:pPr algn="ctr"/>
            <a:r>
              <a:rPr lang="en-US" altLang="ko-KR" sz="3600" b="1" i="1" dirty="0">
                <a:latin typeface="Times New Roman" pitchFamily="18" charset="0"/>
                <a:ea typeface="바탕체" pitchFamily="17" charset="-127"/>
              </a:rPr>
              <a:t>A</a:t>
            </a:r>
            <a:r>
              <a:rPr lang="en-US" altLang="ko-KR" sz="3600" b="1" dirty="0">
                <a:latin typeface="Times New Roman" pitchFamily="18" charset="0"/>
                <a:ea typeface="바탕체" pitchFamily="17" charset="-127"/>
              </a:rPr>
              <a:t> </a:t>
            </a:r>
            <a:r>
              <a:rPr lang="en-US" altLang="ko-KR" sz="3600" b="1" i="1" dirty="0">
                <a:latin typeface="Times New Roman" pitchFamily="18" charset="0"/>
                <a:ea typeface="바탕체" pitchFamily="17" charset="-127"/>
              </a:rPr>
              <a:t>Schumpeterian Concept</a:t>
            </a:r>
          </a:p>
          <a:p>
            <a:pPr algn="ctr"/>
            <a:endParaRPr lang="en-US" altLang="ko-KR" sz="3600" b="1" i="1" dirty="0">
              <a:latin typeface="Times New Roman" pitchFamily="18" charset="0"/>
              <a:ea typeface="바탕체" pitchFamily="17" charset="-127"/>
            </a:endParaRPr>
          </a:p>
          <a:p>
            <a:pPr algn="ctr"/>
            <a:r>
              <a:rPr lang="en-US" altLang="ko-KR" sz="3600" b="1" i="1" dirty="0">
                <a:latin typeface="Times New Roman" pitchFamily="18" charset="0"/>
                <a:ea typeface="바탕체" pitchFamily="17" charset="-127"/>
              </a:rPr>
              <a:t>National Innovation Systems = NIS</a:t>
            </a:r>
          </a:p>
          <a:p>
            <a:pPr algn="ctr"/>
            <a:r>
              <a:rPr lang="en-US" altLang="ko-KR" sz="3600" b="1" i="1" dirty="0">
                <a:latin typeface="Times New Roman" pitchFamily="18" charset="0"/>
                <a:ea typeface="바탕체" pitchFamily="17" charset="-127"/>
              </a:rPr>
              <a:t>Sectoral = Sectoral SI (SSI)  </a:t>
            </a:r>
          </a:p>
          <a:p>
            <a:pPr algn="ctr"/>
            <a:r>
              <a:rPr lang="en-US" altLang="ko-KR" sz="3600" b="1" i="1" dirty="0">
                <a:latin typeface="Times New Roman" pitchFamily="18" charset="0"/>
                <a:ea typeface="바탕체" pitchFamily="17" charset="-127"/>
              </a:rPr>
              <a:t>firm = Corporate IS (CIS)</a:t>
            </a:r>
          </a:p>
          <a:p>
            <a:pPr algn="ctr"/>
            <a:endParaRPr lang="en-US" altLang="ko-KR" sz="3600" b="1" i="1" dirty="0">
              <a:latin typeface="Times New Roman" pitchFamily="18" charset="0"/>
              <a:ea typeface="바탕체" pitchFamily="17" charset="-127"/>
            </a:endParaRPr>
          </a:p>
          <a:p>
            <a:pPr algn="ctr"/>
            <a:endParaRPr lang="ko-KR" alt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65827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946DE0-D8EF-47D4-8A34-583EAD12716A}"/>
              </a:ext>
            </a:extLst>
          </p:cNvPr>
          <p:cNvSpPr txBox="1"/>
          <p:nvPr/>
        </p:nvSpPr>
        <p:spPr>
          <a:xfrm>
            <a:off x="755576" y="50530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Number of Patents corresponding to  Fusion technologies :</a:t>
            </a:r>
          </a:p>
          <a:p>
            <a:pPr algn="ctr"/>
            <a:r>
              <a:rPr lang="en-US" altLang="ko-KR" dirty="0"/>
              <a:t> Korea , Japan, Taiwan and Germany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32C3B70E-D767-412F-855B-1459B991E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74014"/>
              </p:ext>
            </p:extLst>
          </p:nvPr>
        </p:nvGraphicFramePr>
        <p:xfrm>
          <a:off x="467545" y="1772816"/>
          <a:ext cx="8280920" cy="460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855">
                  <a:extLst>
                    <a:ext uri="{9D8B030D-6E8A-4147-A177-3AD203B41FA5}">
                      <a16:colId xmlns:a16="http://schemas.microsoft.com/office/drawing/2014/main" val="665243853"/>
                    </a:ext>
                  </a:extLst>
                </a:gridCol>
                <a:gridCol w="1620487">
                  <a:extLst>
                    <a:ext uri="{9D8B030D-6E8A-4147-A177-3AD203B41FA5}">
                      <a16:colId xmlns:a16="http://schemas.microsoft.com/office/drawing/2014/main" val="1240013765"/>
                    </a:ext>
                  </a:extLst>
                </a:gridCol>
                <a:gridCol w="1620487">
                  <a:extLst>
                    <a:ext uri="{9D8B030D-6E8A-4147-A177-3AD203B41FA5}">
                      <a16:colId xmlns:a16="http://schemas.microsoft.com/office/drawing/2014/main" val="255562814"/>
                    </a:ext>
                  </a:extLst>
                </a:gridCol>
                <a:gridCol w="1620487">
                  <a:extLst>
                    <a:ext uri="{9D8B030D-6E8A-4147-A177-3AD203B41FA5}">
                      <a16:colId xmlns:a16="http://schemas.microsoft.com/office/drawing/2014/main" val="175624838"/>
                    </a:ext>
                  </a:extLst>
                </a:gridCol>
                <a:gridCol w="1619604">
                  <a:extLst>
                    <a:ext uri="{9D8B030D-6E8A-4147-A177-3AD203B41FA5}">
                      <a16:colId xmlns:a16="http://schemas.microsoft.com/office/drawing/2014/main" val="109850728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Years 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0" dirty="0">
                          <a:effectLst/>
                        </a:rPr>
                        <a:t>Germany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0" dirty="0">
                          <a:effectLst/>
                        </a:rPr>
                        <a:t>Japan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0" dirty="0">
                          <a:effectLst/>
                        </a:rPr>
                        <a:t>Korea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0" dirty="0">
                          <a:effectLst/>
                        </a:rPr>
                        <a:t>Taiwan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411767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1999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2,056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8,123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787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446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418497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2000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2,270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8,039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715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536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980804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2001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2,574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8,249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737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626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52537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2002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2,474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8,898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762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810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71378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2003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2,664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9,136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830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885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782398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2004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2,533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9,437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982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1,048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35199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2005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2,128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7,815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991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892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679907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2006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2,293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9,283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1,260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1,085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7349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2007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2,052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8,419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1,323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1,055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658271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2008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1,986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8,120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1,509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1,265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135897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2009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1,979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7,776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1,517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1,217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674872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2010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2,452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9,424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2,076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1,578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40254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2011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2,462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9,456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2,159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1,675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633704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2012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2,918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10,664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2,370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2,139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090367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2013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3,175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10,711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2,420 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2,084 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1070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201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9E769-CFD2-4F2B-B622-F10D3A0220EE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179512" y="1124744"/>
            <a:ext cx="8748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 </a:t>
            </a:r>
            <a:r>
              <a:rPr lang="en-US" altLang="ko-KR" sz="2000" b="1" dirty="0"/>
              <a:t>1) </a:t>
            </a:r>
            <a:r>
              <a:rPr lang="en-US" altLang="ko-KR" b="1" dirty="0"/>
              <a:t>Korea </a:t>
            </a:r>
          </a:p>
          <a:p>
            <a:r>
              <a:rPr lang="en-US" altLang="ko-KR" b="1" dirty="0"/>
              <a:t>  short cycle-tech &amp; Big business based catch-up mode of NIS;   </a:t>
            </a:r>
          </a:p>
          <a:p>
            <a:r>
              <a:rPr lang="en-US" altLang="ko-KR" b="1" dirty="0"/>
              <a:t>   -- low readiness for 4</a:t>
            </a:r>
            <a:r>
              <a:rPr lang="en-US" altLang="ko-KR" b="1" baseline="30000" dirty="0"/>
              <a:t>th</a:t>
            </a:r>
            <a:r>
              <a:rPr lang="en-US" altLang="ko-KR" b="1" dirty="0"/>
              <a:t> IR</a:t>
            </a:r>
          </a:p>
          <a:p>
            <a:r>
              <a:rPr lang="en-US" altLang="ko-KR" b="1" dirty="0"/>
              <a:t>    (lowest originality; medium diversification; lower fusion)</a:t>
            </a:r>
          </a:p>
          <a:p>
            <a:pPr marL="342900" indent="-342900">
              <a:buAutoNum type="arabicParenR"/>
            </a:pPr>
            <a:endParaRPr lang="en-US" altLang="ko-KR" sz="2400" b="1" dirty="0"/>
          </a:p>
          <a:p>
            <a:r>
              <a:rPr lang="en-US" altLang="ko-KR" sz="2400" b="1" dirty="0"/>
              <a:t>2) Italy = </a:t>
            </a:r>
            <a:r>
              <a:rPr lang="en-US" altLang="ko-KR" b="1" dirty="0"/>
              <a:t>long cycle tech. and Medium sized firm based NIS ;</a:t>
            </a:r>
          </a:p>
          <a:p>
            <a:r>
              <a:rPr lang="en-US" altLang="ko-KR" sz="2400" b="1" dirty="0"/>
              <a:t>   good basis for profitable growth; but lower readiness for </a:t>
            </a:r>
            <a:r>
              <a:rPr lang="en-US" altLang="ko-KR" b="1" dirty="0"/>
              <a:t>4</a:t>
            </a:r>
            <a:r>
              <a:rPr lang="en-US" altLang="ko-KR" b="1" baseline="30000" dirty="0"/>
              <a:t>th</a:t>
            </a:r>
            <a:r>
              <a:rPr lang="en-US" altLang="ko-KR" b="1" dirty="0"/>
              <a:t> IR </a:t>
            </a:r>
          </a:p>
          <a:p>
            <a:r>
              <a:rPr lang="en-US" altLang="ko-KR" b="1" dirty="0"/>
              <a:t>       (low originality and lowest diversification)</a:t>
            </a:r>
          </a:p>
          <a:p>
            <a:endParaRPr lang="en-US" altLang="ko-KR" b="1" dirty="0"/>
          </a:p>
          <a:p>
            <a:r>
              <a:rPr lang="en-US" altLang="ko-KR" b="1" dirty="0"/>
              <a:t>3)  Germany = best ready for 4</a:t>
            </a:r>
            <a:r>
              <a:rPr lang="en-US" altLang="ko-KR" b="1" baseline="30000" dirty="0"/>
              <a:t>th</a:t>
            </a:r>
            <a:r>
              <a:rPr lang="en-US" altLang="ko-KR" b="1" dirty="0"/>
              <a:t> IR</a:t>
            </a:r>
          </a:p>
          <a:p>
            <a:r>
              <a:rPr lang="en-US" altLang="ko-KR" b="1" dirty="0"/>
              <a:t>    (highest diversification; high originality and fusion)</a:t>
            </a:r>
          </a:p>
          <a:p>
            <a:endParaRPr lang="en-US" altLang="ko-KR" b="1" dirty="0"/>
          </a:p>
          <a:p>
            <a:r>
              <a:rPr lang="en-US" altLang="ko-KR" b="1" dirty="0"/>
              <a:t>4) UK = ready for 4IR with highest originality </a:t>
            </a:r>
          </a:p>
          <a:p>
            <a:r>
              <a:rPr lang="en-US" altLang="ko-KR" b="1" dirty="0"/>
              <a:t>       but needs to be more diversified</a:t>
            </a:r>
            <a:endParaRPr lang="ko-KR" altLang="en-US" b="1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06400" y="332656"/>
            <a:ext cx="8229600" cy="504056"/>
          </a:xfrm>
        </p:spPr>
        <p:txBody>
          <a:bodyPr/>
          <a:lstStyle/>
          <a:p>
            <a:pPr algn="ctr"/>
            <a:r>
              <a:rPr lang="en-US" altLang="ko-KR" sz="2800" b="1" dirty="0"/>
              <a:t>  Summary and Readiness for 4</a:t>
            </a:r>
            <a:r>
              <a:rPr lang="en-US" altLang="ko-KR" sz="2800" b="1" baseline="30000" dirty="0"/>
              <a:t>th</a:t>
            </a:r>
            <a:r>
              <a:rPr lang="en-US" altLang="ko-KR" sz="2800" b="1" dirty="0"/>
              <a:t> IR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6136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235" y="1585471"/>
            <a:ext cx="8300906" cy="1596917"/>
          </a:xfrm>
        </p:spPr>
        <p:txBody>
          <a:bodyPr>
            <a:noAutofit/>
          </a:bodyPr>
          <a:lstStyle/>
          <a:p>
            <a:pPr algn="ctr"/>
            <a:r>
              <a:rPr lang="it-IT" sz="2700" b="1" dirty="0"/>
              <a:t>From the GVC (Gloval Value Chain)</a:t>
            </a:r>
            <a:br>
              <a:rPr lang="it-IT" sz="2700" b="1" dirty="0"/>
            </a:br>
            <a:r>
              <a:rPr lang="it-IT" sz="2700" b="1" dirty="0"/>
              <a:t>to </a:t>
            </a:r>
            <a:r>
              <a:rPr lang="it-IT" altLang="ko-KR" sz="2700" b="1" dirty="0"/>
              <a:t>Innovation Systems </a:t>
            </a:r>
            <a:br>
              <a:rPr lang="it-IT" altLang="ko-KR" sz="2700" b="1" dirty="0"/>
            </a:br>
            <a:r>
              <a:rPr lang="it-IT" altLang="ko-KR" sz="2700" b="1" dirty="0"/>
              <a:t>for Local Value Chains and Knowledge</a:t>
            </a:r>
            <a:r>
              <a:rPr lang="en-US" sz="2700" b="1" i="1" dirty="0"/>
              <a:t> </a:t>
            </a:r>
            <a:endParaRPr lang="it-IT" sz="27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9907" y="4065212"/>
            <a:ext cx="7886700" cy="154662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sz="2400" b="1" dirty="0"/>
              <a:t>Keun Lee  (</a:t>
            </a:r>
            <a:r>
              <a:rPr lang="it-IT" sz="2400" b="1" dirty="0">
                <a:hlinkClick r:id="rId2"/>
              </a:rPr>
              <a:t>www.keunlee.com</a:t>
            </a:r>
            <a:r>
              <a:rPr lang="it-IT" sz="2400" b="1" dirty="0"/>
              <a:t>)</a:t>
            </a:r>
          </a:p>
          <a:p>
            <a:pPr marL="0" indent="0" algn="ctr">
              <a:buNone/>
            </a:pPr>
            <a:r>
              <a:rPr lang="it-IT" sz="2400" b="1" dirty="0"/>
              <a:t>(with Z. Mao and M. Szapior)</a:t>
            </a:r>
          </a:p>
          <a:p>
            <a:pPr marL="0" indent="0" algn="ctr">
              <a:buNone/>
            </a:pPr>
            <a:r>
              <a:rPr lang="it-IT" sz="2400" b="1" dirty="0"/>
              <a:t>Seoul National University; Editor, Reserach Policy</a:t>
            </a:r>
          </a:p>
          <a:p>
            <a:pPr marL="0" indent="0" algn="ctr">
              <a:buNone/>
            </a:pPr>
            <a:r>
              <a:rPr lang="it-IT" sz="2400" b="1" dirty="0"/>
              <a:t>A Member, CDP (committee for Dev’t Policy, UN/DESA)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DFCC1-EDA2-4094-8C49-F9995CA9257C}"/>
              </a:ext>
            </a:extLst>
          </p:cNvPr>
          <p:cNvSpPr txBox="1"/>
          <p:nvPr/>
        </p:nvSpPr>
        <p:spPr>
          <a:xfrm>
            <a:off x="179512" y="706229"/>
            <a:ext cx="679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Just accepted for </a:t>
            </a:r>
            <a:r>
              <a:rPr lang="en-US" altLang="ko-KR" sz="2000" b="1" i="1" dirty="0"/>
              <a:t>European J of Development Research</a:t>
            </a:r>
            <a:endParaRPr lang="ko-KR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135082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107504" y="322326"/>
            <a:ext cx="8819547" cy="144909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2700" dirty="0"/>
              <a:t>Trend of GVC participation in Korea</a:t>
            </a:r>
            <a:r>
              <a:rPr lang="en-US" altLang="ko-KR" sz="3000" dirty="0"/>
              <a:t>:</a:t>
            </a:r>
            <a:br>
              <a:rPr lang="en-US" altLang="ko-KR" sz="3000" dirty="0"/>
            </a:br>
            <a:r>
              <a:rPr lang="en-US" altLang="ko-KR" sz="2000" dirty="0"/>
              <a:t>Measured by FVA = share of foreign value-added in gross exports</a:t>
            </a:r>
            <a:br>
              <a:rPr lang="en-US" altLang="ko-KR" sz="2325" dirty="0"/>
            </a:br>
            <a:r>
              <a:rPr lang="en-US" altLang="ko-KR" sz="2325" dirty="0"/>
              <a:t>-&gt;Increasing share of domestic V-add in exports, </a:t>
            </a:r>
            <a:r>
              <a:rPr lang="en-US" altLang="ko-KR" sz="2000" dirty="0"/>
              <a:t>1980 -1993</a:t>
            </a:r>
            <a:br>
              <a:rPr lang="en-US" altLang="ko-KR" sz="1650" dirty="0"/>
            </a:br>
            <a:endParaRPr lang="ko-KR" altLang="en-US" sz="1650" dirty="0"/>
          </a:p>
        </p:txBody>
      </p:sp>
      <p:graphicFrame>
        <p:nvGraphicFramePr>
          <p:cNvPr id="11" name="내용 개체 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645698"/>
              </p:ext>
            </p:extLst>
          </p:nvPr>
        </p:nvGraphicFramePr>
        <p:xfrm>
          <a:off x="430306" y="1771422"/>
          <a:ext cx="8390166" cy="468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타원 13"/>
          <p:cNvSpPr/>
          <p:nvPr/>
        </p:nvSpPr>
        <p:spPr>
          <a:xfrm rot="1913846">
            <a:off x="3005034" y="3647730"/>
            <a:ext cx="3131068" cy="679535"/>
          </a:xfrm>
          <a:prstGeom prst="ellipse">
            <a:avLst/>
          </a:prstGeom>
          <a:noFill/>
          <a:ln w="38100" cap="flat" cmpd="sng" algn="ctr">
            <a:solidFill>
              <a:srgbClr val="C66951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825"/>
          </a:p>
        </p:txBody>
      </p:sp>
      <p:sp>
        <p:nvSpPr>
          <p:cNvPr id="2" name="TextBox 1"/>
          <p:cNvSpPr txBox="1"/>
          <p:nvPr/>
        </p:nvSpPr>
        <p:spPr>
          <a:xfrm flipH="1">
            <a:off x="6169554" y="4743451"/>
            <a:ext cx="84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OECD entry</a:t>
            </a:r>
            <a:endParaRPr lang="ko-KR" altLang="en-US" sz="18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CA67871-B433-4143-AA9D-A5DCC21B4487}"/>
              </a:ext>
            </a:extLst>
          </p:cNvPr>
          <p:cNvSpPr/>
          <p:nvPr/>
        </p:nvSpPr>
        <p:spPr>
          <a:xfrm>
            <a:off x="5186662" y="2528091"/>
            <a:ext cx="29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/>
              <a:t>Hummels, </a:t>
            </a:r>
            <a:r>
              <a:rPr lang="en-US" altLang="ko-KR" sz="1800" dirty="0" err="1"/>
              <a:t>Ishil</a:t>
            </a:r>
            <a:r>
              <a:rPr lang="en-US" altLang="ko-KR" sz="1800" dirty="0"/>
              <a:t> and Yi (2001)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4597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9E0D2-66EA-4EB1-A572-9AD0F02FA46A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1331640" y="1106743"/>
            <a:ext cx="642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Intra-national Citation in Patents (~self-citation)</a:t>
            </a:r>
            <a:endParaRPr lang="ko-KR" altLang="en-US" sz="1800" b="1" dirty="0"/>
          </a:p>
        </p:txBody>
      </p:sp>
      <p:graphicFrame>
        <p:nvGraphicFramePr>
          <p:cNvPr id="6" name="차트 5"/>
          <p:cNvGraphicFramePr/>
          <p:nvPr/>
        </p:nvGraphicFramePr>
        <p:xfrm>
          <a:off x="1709682" y="1646802"/>
          <a:ext cx="5724636" cy="395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5038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1F3CEB-40C2-4FF2-B6B3-6B89807A14BC}" type="slidenum">
              <a:rPr lang="en-US" altLang="ko-KR" smtClean="0">
                <a:latin typeface="굴림" charset="-127"/>
                <a:ea typeface="굴림" charset="-127"/>
              </a:rPr>
              <a:pPr/>
              <a:t>25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altLang="ko-KR" sz="4800" b="1" i="1" dirty="0">
                <a:latin typeface="Times New Roman" pitchFamily="18" charset="0"/>
              </a:rPr>
              <a:t>Thank you!</a:t>
            </a:r>
          </a:p>
          <a:p>
            <a:pPr algn="ctr" eaLnBrk="1" hangingPunct="1">
              <a:buFontTx/>
              <a:buNone/>
            </a:pPr>
            <a:r>
              <a:rPr lang="ja-JP" altLang="en-US" sz="4800" b="1" dirty="0"/>
              <a:t>ありがとう</a:t>
            </a:r>
            <a:r>
              <a:rPr lang="en-US" altLang="ja-JP" sz="4800" b="1" dirty="0"/>
              <a:t>!</a:t>
            </a:r>
          </a:p>
          <a:p>
            <a:pPr algn="ctr" eaLnBrk="1" hangingPunct="1">
              <a:buFontTx/>
              <a:buNone/>
            </a:pPr>
            <a:r>
              <a:rPr lang="en-US" altLang="ko-KR" sz="4800" b="1" i="1" dirty="0">
                <a:latin typeface="Times New Roman" pitchFamily="18" charset="0"/>
              </a:rPr>
              <a:t>Gracias!</a:t>
            </a:r>
          </a:p>
          <a:p>
            <a:pPr algn="ctr" eaLnBrk="1" hangingPunct="1">
              <a:buFontTx/>
              <a:buNone/>
            </a:pPr>
            <a:r>
              <a:rPr lang="en-US" altLang="ko-KR" sz="4800" b="1" i="1" dirty="0" err="1">
                <a:latin typeface="Times New Roman" pitchFamily="18" charset="0"/>
              </a:rPr>
              <a:t>Meu</a:t>
            </a:r>
            <a:r>
              <a:rPr lang="en-US" altLang="ko-KR" sz="4800" b="1" i="1" dirty="0">
                <a:latin typeface="Times New Roman" pitchFamily="18" charset="0"/>
              </a:rPr>
              <a:t> Amigo!  Obrigado!</a:t>
            </a:r>
          </a:p>
          <a:p>
            <a:pPr algn="ctr" eaLnBrk="1" hangingPunct="1">
              <a:buFontTx/>
              <a:buNone/>
            </a:pPr>
            <a:r>
              <a:rPr lang="ko-KR" altLang="en-US" sz="4800" b="1" i="1" dirty="0" err="1">
                <a:latin typeface="Times New Roman" pitchFamily="18" charset="0"/>
              </a:rPr>
              <a:t>謝謝大家</a:t>
            </a:r>
            <a:endParaRPr lang="ko-KR" altLang="en-US" sz="4800" b="1" i="1" dirty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ko-KR" sz="4800" b="1" i="1" dirty="0" err="1">
                <a:latin typeface="Times New Roman" pitchFamily="18" charset="0"/>
              </a:rPr>
              <a:t>Danke</a:t>
            </a:r>
            <a:r>
              <a:rPr lang="en-US" altLang="ko-KR" sz="4800" b="1" i="1" dirty="0">
                <a:latin typeface="Times New Roman" pitchFamily="18" charset="0"/>
              </a:rPr>
              <a:t> </a:t>
            </a:r>
            <a:r>
              <a:rPr lang="en-US" altLang="ko-KR" sz="4800" b="1" i="1" dirty="0" err="1">
                <a:latin typeface="Times New Roman" pitchFamily="18" charset="0"/>
              </a:rPr>
              <a:t>Sh</a:t>
            </a:r>
            <a:r>
              <a:rPr lang="en-US" altLang="ko-KR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</a:t>
            </a:r>
            <a:r>
              <a:rPr lang="en-US" altLang="ko-KR" sz="4800" b="1" i="1" dirty="0" err="1">
                <a:latin typeface="Times New Roman" pitchFamily="18" charset="0"/>
              </a:rPr>
              <a:t>n</a:t>
            </a:r>
            <a:endParaRPr lang="en-US" altLang="ko-KR" sz="4800" b="1" i="1" dirty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ko-KR" altLang="en-US" sz="4800" b="1" i="1" dirty="0">
                <a:latin typeface="Times New Roman" pitchFamily="18" charset="0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80240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33815A-EEB6-48A0-A414-D280D403B071}" type="slidenum">
              <a:rPr lang="en-US" altLang="ko-KR" smtClean="0">
                <a:latin typeface="굴림" charset="-127"/>
                <a:ea typeface="굴림" charset="-127"/>
              </a:rPr>
              <a:pPr/>
              <a:t>3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6038" y="764704"/>
            <a:ext cx="8922815" cy="5464646"/>
          </a:xfrm>
          <a:noFill/>
        </p:spPr>
        <p:txBody>
          <a:bodyPr/>
          <a:lstStyle/>
          <a:p>
            <a:pPr algn="l"/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Lundvall (1992):</a:t>
            </a:r>
            <a:br>
              <a:rPr lang="en-US" altLang="ko-KR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altLang="ko-KR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 NIS  (national Innovation system) = </a:t>
            </a:r>
            <a:br>
              <a:rPr lang="en-US" altLang="ko-KR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 elements and relationships </a:t>
            </a:r>
            <a:br>
              <a:rPr lang="en-US" altLang="ko-KR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altLang="ko-KR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1) which interact in the production, diffusion and use of knowledge</a:t>
            </a:r>
            <a:br>
              <a:rPr lang="en-US" altLang="ko-KR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2) rooted inside the borders of a nation state.</a:t>
            </a:r>
            <a:br>
              <a:rPr lang="en-US" altLang="ko-KR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altLang="ko-KR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altLang="ko-KR" sz="2400" dirty="0">
                <a:latin typeface="Arial" charset="0"/>
                <a:cs typeface="Arial" charset="0"/>
              </a:rPr>
            </a:br>
            <a:br>
              <a:rPr lang="en-US" altLang="ko-KR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Differences in NIS  determines  competitiveness of </a:t>
            </a:r>
            <a:br>
              <a:rPr lang="en-US" altLang="ko-KR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         nations, sectors and firms. </a:t>
            </a:r>
            <a:br>
              <a:rPr lang="en-US" altLang="ko-KR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2400" b="1" i="1" dirty="0">
                <a:latin typeface="Times New Roman" pitchFamily="18" charset="0"/>
                <a:ea typeface="바탕체" pitchFamily="17" charset="-127"/>
              </a:rPr>
              <a:t>=&gt; </a:t>
            </a:r>
            <a:r>
              <a:rPr lang="en-US" altLang="ko-KR" sz="2800" b="1" i="1" dirty="0">
                <a:latin typeface="Times New Roman" pitchFamily="18" charset="0"/>
                <a:ea typeface="바탕체" pitchFamily="17" charset="-127"/>
              </a:rPr>
              <a:t>System failure   </a:t>
            </a:r>
            <a:r>
              <a:rPr lang="en-US" altLang="ko-KR" sz="2800" b="1" i="1" dirty="0" err="1">
                <a:latin typeface="Times New Roman" pitchFamily="18" charset="0"/>
                <a:ea typeface="바탕체" pitchFamily="17" charset="-127"/>
              </a:rPr>
              <a:t>cf</a:t>
            </a:r>
            <a:r>
              <a:rPr lang="en-US" altLang="ko-KR" sz="2800" b="1" i="1" dirty="0">
                <a:latin typeface="Times New Roman" pitchFamily="18" charset="0"/>
                <a:ea typeface="바탕체" pitchFamily="17" charset="-127"/>
              </a:rPr>
              <a:t>) market failure</a:t>
            </a:r>
            <a:endParaRPr lang="en-US" altLang="ko-KR" sz="2800" b="1" dirty="0">
              <a:solidFill>
                <a:schemeClr val="tx1"/>
              </a:solidFill>
              <a:latin typeface="Times New Roman" pitchFamily="18" charset="0"/>
              <a:ea typeface="바탕체" pitchFamily="17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2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nglish-doc\catchup\a학진연구\proof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04456" cy="55269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88024" y="34329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=&gt;</a:t>
            </a:r>
            <a:r>
              <a:rPr lang="en-US" altLang="ko-KR" sz="2000" b="1" dirty="0"/>
              <a:t> 2014 Schumpeter Prize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196752"/>
            <a:ext cx="4248471" cy="5454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AC6347-A9CF-4B85-B08F-F4E6D482F704}"/>
              </a:ext>
            </a:extLst>
          </p:cNvPr>
          <p:cNvSpPr txBox="1"/>
          <p:nvPr/>
        </p:nvSpPr>
        <p:spPr>
          <a:xfrm>
            <a:off x="755576" y="15863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/>
              <a:t>Innovation systems at 3 Levels:  country; Sector; firm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2786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9E0D2-66EA-4EB1-A572-9AD0F02FA46A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286395"/>
              </p:ext>
            </p:extLst>
          </p:nvPr>
        </p:nvGraphicFramePr>
        <p:xfrm>
          <a:off x="608691" y="209870"/>
          <a:ext cx="7992888" cy="5599375"/>
        </p:xfrm>
        <a:graphic>
          <a:graphicData uri="http://schemas.openxmlformats.org/drawingml/2006/table">
            <a:tbl>
              <a:tblPr/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7227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 5</a:t>
                      </a:r>
                      <a:r>
                        <a:rPr lang="en-US" sz="2800" b="1" kern="0" baseline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sz="28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Key Variables of </a:t>
                      </a:r>
                      <a:r>
                        <a:rPr lang="en-US" sz="2800" b="1" kern="0" baseline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NIS and Readiness for 4</a:t>
                      </a:r>
                      <a:r>
                        <a:rPr lang="en-US" sz="2800" b="1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th</a:t>
                      </a:r>
                      <a:r>
                        <a:rPr lang="en-US" sz="2800" b="1" kern="0" baseline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 IR</a:t>
                      </a: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2800" b="1" kern="0" baseline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(Lee 2013)</a:t>
                      </a:r>
                      <a:endParaRPr lang="ko-KR" sz="28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43">
                <a:tc>
                  <a:txBody>
                    <a:bodyPr/>
                    <a:lstStyle/>
                    <a:p>
                      <a:pPr algn="ctr"/>
                      <a:endParaRPr lang="ko-KR" sz="1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97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 Intra-national</a:t>
                      </a:r>
                      <a:r>
                        <a:rPr lang="en-US" sz="2400" b="1" kern="0" baseline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 creation and diffusion of Knowledge</a:t>
                      </a:r>
                      <a:r>
                        <a:rPr lang="en-US" altLang="ko-KR" sz="24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 </a:t>
                      </a: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24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= localization of knowledge</a:t>
                      </a: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24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 (vs. reliance on foreign sources)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 </a:t>
                      </a:r>
                      <a:endParaRPr lang="ko-KR" sz="24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Balanced vs. Concentration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of knowledge</a:t>
                      </a:r>
                      <a:r>
                        <a:rPr lang="en-US" altLang="ko-KR" sz="2400" b="1" kern="0" baseline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 creation (by assignees)</a:t>
                      </a:r>
                      <a:endParaRPr lang="ko-KR" sz="24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73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Short vs. long cycle technologies</a:t>
                      </a:r>
                      <a:endParaRPr lang="ko-KR" sz="24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33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High vs. low originality technologies =&gt; 4IR</a:t>
                      </a:r>
                      <a:endParaRPr lang="ko-KR" altLang="ko-KR" sz="24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473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Technological</a:t>
                      </a:r>
                      <a:r>
                        <a:rPr lang="en-US" altLang="ko-KR" sz="2400" b="1" kern="0" baseline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 Diversification -&gt; 4IR</a:t>
                      </a:r>
                      <a:endParaRPr lang="ko-KR" altLang="ko-KR" sz="24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  (Wide vs. Deep in</a:t>
                      </a:r>
                      <a:r>
                        <a:rPr lang="en-US" altLang="ko-KR" sz="2400" b="1" kern="0" baseline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 patent portfolio</a:t>
                      </a:r>
                      <a:r>
                        <a:rPr lang="en-US" altLang="ko-KR" sz="2400" b="1" kern="0" dirty="0">
                          <a:solidFill>
                            <a:srgbClr val="000000"/>
                          </a:solidFill>
                          <a:latin typeface="Times New Roman"/>
                          <a:ea typeface="맑은 고딕"/>
                          <a:cs typeface="Times New Roman"/>
                        </a:rPr>
                        <a:t>)</a:t>
                      </a:r>
                      <a:endParaRPr lang="ko-KR" altLang="ko-KR" sz="24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0364" y="5949280"/>
            <a:ext cx="8430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DB free to download: </a:t>
            </a:r>
            <a:r>
              <a:rPr lang="en-US" altLang="ko-KR" b="1" dirty="0">
                <a:hlinkClick r:id="rId2"/>
              </a:rPr>
              <a:t>www.keunlee.com</a:t>
            </a:r>
            <a:r>
              <a:rPr lang="en-US" altLang="ko-KR" b="1" dirty="0"/>
              <a:t>: </a:t>
            </a:r>
          </a:p>
          <a:p>
            <a:pPr algn="ctr"/>
            <a:r>
              <a:rPr lang="en-US" altLang="ko-KR" b="1" dirty="0"/>
              <a:t>For every country: 1975-2005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6618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363271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3200" b="1" dirty="0"/>
              <a:t>Regressing growth onto </a:t>
            </a:r>
            <a:br>
              <a:rPr lang="en-US" altLang="ko-KR" sz="3200" b="1" dirty="0"/>
            </a:br>
            <a:r>
              <a:rPr lang="en-US" altLang="ko-KR" sz="3200" b="1" dirty="0"/>
              <a:t>NIS variables: </a:t>
            </a:r>
            <a:br>
              <a:rPr lang="en-US" altLang="ko-KR" sz="3200" b="1" dirty="0"/>
            </a:br>
            <a:r>
              <a:rPr lang="en-US" altLang="ko-KR" sz="3200" b="1" dirty="0"/>
              <a:t>Asian 4 as benchmark</a:t>
            </a:r>
            <a:endParaRPr lang="ko-KR" altLang="en-US" sz="3200" b="1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251519" y="1700808"/>
          <a:ext cx="8568951" cy="3461108"/>
        </p:xfrm>
        <a:graphic>
          <a:graphicData uri="http://schemas.openxmlformats.org/drawingml/2006/table">
            <a:tbl>
              <a:tblPr/>
              <a:tblGrid>
                <a:gridCol w="3263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415">
                <a:tc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Asian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High Income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middle Inc.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World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latin typeface="맑은 고딕"/>
                        </a:rPr>
                        <a:t>Tech cycle time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C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2000" b="1" i="0" u="none" strike="noStrike" dirty="0">
                          <a:solidFill>
                            <a:srgbClr val="C00000"/>
                          </a:solidFill>
                          <a:latin typeface="맑은 고딕"/>
                        </a:rPr>
                        <a:t>(-)*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C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2000" b="1" i="0" u="none" strike="noStrike" dirty="0">
                          <a:solidFill>
                            <a:srgbClr val="C00000"/>
                          </a:solidFill>
                          <a:latin typeface="맑은 고딕"/>
                        </a:rPr>
                        <a:t>(+)*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C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2000" b="1" i="0" u="none" strike="noStrike" dirty="0">
                          <a:solidFill>
                            <a:srgbClr val="C00000"/>
                          </a:solidFill>
                          <a:latin typeface="맑은 고딕"/>
                        </a:rPr>
                        <a:t>(+)*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C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2000" b="1" i="0" u="none" strike="noStrike" dirty="0">
                          <a:solidFill>
                            <a:srgbClr val="C00000"/>
                          </a:solidFill>
                          <a:latin typeface="맑은 고딕"/>
                        </a:rPr>
                        <a:t>(+)*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Localization of knowledge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+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(+)*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(+)*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Originality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HH: inventor concentration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(-)*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(-)*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(-)*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(-)*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41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Asian 4 Dummy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2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(+)*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(+)*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(+) 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41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Controls: Initial income, Population, Investment, secondary enrollment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199" y="5301208"/>
            <a:ext cx="8291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Economic growth = long cycle, knowledge creation, balanced innovation</a:t>
            </a:r>
          </a:p>
          <a:p>
            <a:pPr algn="ctr"/>
            <a:r>
              <a:rPr lang="en-US" altLang="ko-KR" sz="2000" b="1" dirty="0" err="1"/>
              <a:t>cf</a:t>
            </a:r>
            <a:r>
              <a:rPr lang="en-US" altLang="ko-KR" sz="2000" b="1" dirty="0"/>
              <a:t>) Shorter cycle leading to catch-up growth in Asian 4</a:t>
            </a:r>
          </a:p>
        </p:txBody>
      </p:sp>
    </p:spTree>
    <p:extLst>
      <p:ext uri="{BB962C8B-B14F-4D97-AF65-F5344CB8AC3E}">
        <p14:creationId xmlns:p14="http://schemas.microsoft.com/office/powerpoint/2010/main" val="46733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92088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/>
              <a:t>A Key Variable in Korea’s catch-up</a:t>
            </a:r>
            <a:br>
              <a:rPr lang="en-US" altLang="ko-KR" sz="3200" b="1" dirty="0"/>
            </a:br>
            <a:r>
              <a:rPr lang="en-US" altLang="ko-KR" sz="3200" b="1" dirty="0"/>
              <a:t>= cycle time of technologies </a:t>
            </a:r>
            <a:endParaRPr lang="ko-KR" altLang="en-US" sz="28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B14E4-6B3F-4779-9270-A8966CD0416E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Cycle time  = speed of change in the knowledge base of a technology</a:t>
            </a:r>
          </a:p>
          <a:p>
            <a:pPr marL="457200" indent="-457200"/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  = mean citation lag </a:t>
            </a:r>
          </a:p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   = time difference between the application year of the </a:t>
            </a:r>
            <a:r>
              <a:rPr lang="en-US" altLang="ko-KR" sz="2400" i="1" dirty="0">
                <a:latin typeface="Times New Roman" pitchFamily="18" charset="0"/>
                <a:cs typeface="Times New Roman" pitchFamily="18" charset="0"/>
              </a:rPr>
              <a:t>citing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patent </a:t>
            </a:r>
          </a:p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       and of the </a:t>
            </a:r>
            <a:r>
              <a:rPr lang="en-US" altLang="ko-KR" sz="2400" i="1" dirty="0">
                <a:latin typeface="Times New Roman" pitchFamily="18" charset="0"/>
                <a:cs typeface="Times New Roman" pitchFamily="18" charset="0"/>
              </a:rPr>
              <a:t>cited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patents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altLang="ko-K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“To catch up, specialize in Short cycle technology-based sectors“ </a:t>
            </a:r>
          </a:p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  because  old knowledge quickly obsolete/useless</a:t>
            </a:r>
          </a:p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                + new knowledge tend to emerge more often </a:t>
            </a:r>
          </a:p>
          <a:p>
            <a:endParaRPr lang="en-US" altLang="ko-K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        -&gt;  less disadvantageous for the latecomers</a:t>
            </a:r>
          </a:p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        =&gt; technological sectors </a:t>
            </a:r>
          </a:p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             with less reliance on the old technologies</a:t>
            </a:r>
          </a:p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              but with greater opportunity </a:t>
            </a:r>
          </a:p>
          <a:p>
            <a:pPr marL="457200" indent="-457200"/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               for emergence of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367043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9E0D2-66EA-4EB1-A572-9AD0F02FA46A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graphicFrame>
        <p:nvGraphicFramePr>
          <p:cNvPr id="5" name="차트 4"/>
          <p:cNvGraphicFramePr/>
          <p:nvPr/>
        </p:nvGraphicFramePr>
        <p:xfrm>
          <a:off x="611560" y="404664"/>
          <a:ext cx="80648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67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B14E4-6B3F-4779-9270-A8966CD0416E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51520" y="692696"/>
          <a:ext cx="8568952" cy="2926080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525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Arial"/>
                          <a:ea typeface="돋움"/>
                          <a:cs typeface="Times New Roman"/>
                        </a:rPr>
                        <a:t>G5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Arial"/>
                          <a:ea typeface="돋움"/>
                          <a:cs typeface="Times New Roman"/>
                        </a:rPr>
                        <a:t>Class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Arial"/>
                          <a:ea typeface="돋움"/>
                          <a:cs typeface="Times New Roman"/>
                        </a:rPr>
                        <a:t>Class Name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b="1" kern="0">
                          <a:latin typeface="Arial"/>
                          <a:ea typeface="돋움"/>
                          <a:cs typeface="Times New Roman"/>
                        </a:rPr>
                        <a:t>Patent count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1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514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Drug, Bio-Affecting and Body Treating Compositions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10349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2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428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Stock Material or Miscellaneous Articles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3883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73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Measuring and Testing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3789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4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123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Internal-Combustion Engines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3479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5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424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Drug, Bio-Affecting and Body Treating Compositions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3389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6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210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Liquid Purification or Separation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2853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7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435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Chemistry: Molecular Biology and Microbiology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2852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8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250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Radiant Energy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2639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9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264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Plastic &amp; Nonmetallic Article Shaping or Treating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2349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10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324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Electricity:  Measuring and Testing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2325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323528" y="18864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Top 10 Classes of G5   </a:t>
            </a:r>
            <a:r>
              <a:rPr lang="en-US" altLang="ko-KR" sz="2000" b="1" dirty="0" err="1"/>
              <a:t>vs</a:t>
            </a:r>
            <a:r>
              <a:rPr lang="en-US" altLang="ko-KR" sz="2000" b="1" dirty="0"/>
              <a:t> Korea-Taiwan -&gt;no overlap </a:t>
            </a:r>
            <a:endParaRPr lang="ko-KR" altLang="en-US" sz="2000" b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51520" y="3789040"/>
          <a:ext cx="8568952" cy="2926080"/>
        </p:xfrm>
        <a:graphic>
          <a:graphicData uri="http://schemas.openxmlformats.org/drawingml/2006/table">
            <a:tbl>
              <a:tblPr/>
              <a:tblGrid>
                <a:gridCol w="1043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208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Arial"/>
                          <a:ea typeface="돋움"/>
                          <a:cs typeface="Times New Roman"/>
                        </a:rPr>
                        <a:t>Korea-Taiwan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b="1" kern="0">
                          <a:latin typeface="Arial"/>
                          <a:ea typeface="돋움"/>
                          <a:cs typeface="Times New Roman"/>
                        </a:rPr>
                        <a:t>Class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b="1" kern="0">
                          <a:latin typeface="Arial"/>
                          <a:ea typeface="돋움"/>
                          <a:cs typeface="Times New Roman"/>
                        </a:rPr>
                        <a:t>Class Name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b="1" kern="0">
                          <a:latin typeface="Arial"/>
                          <a:ea typeface="돋움"/>
                          <a:cs typeface="Times New Roman"/>
                        </a:rPr>
                        <a:t>Patent count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1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438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Semiconductor Device Manufacturing: Process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1189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2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348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Television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712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439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Electrical Connectors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408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4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257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Active Solid-State Devices ( Transistors, Solid-State Diodes)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374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5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362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Illumination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374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6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280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Land Vehicles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355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7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365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Static Information Storage and Retrieval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346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8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70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Locks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340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9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360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Dynamic Magnetic Information Storage or Retrieval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313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10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482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Arial"/>
                          <a:ea typeface="돋움"/>
                          <a:cs typeface="Times New Roman"/>
                        </a:rPr>
                        <a:t>Exercise Devices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Arial"/>
                          <a:ea typeface="돋움"/>
                          <a:cs typeface="Times New Roman"/>
                        </a:rPr>
                        <a:t>311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67881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3012</TotalTime>
  <Words>1280</Words>
  <Application>Microsoft Office PowerPoint</Application>
  <PresentationFormat>화면 슬라이드 쇼(4:3)</PresentationFormat>
  <Paragraphs>369</Paragraphs>
  <Slides>25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Monotype Sorts</vt:lpstr>
      <vt:lpstr>굴림</vt:lpstr>
      <vt:lpstr>돋움</vt:lpstr>
      <vt:lpstr>맑은 고딕</vt:lpstr>
      <vt:lpstr>바탕체</vt:lpstr>
      <vt:lpstr>Arial</vt:lpstr>
      <vt:lpstr>Arial Black</vt:lpstr>
      <vt:lpstr>Tahoma</vt:lpstr>
      <vt:lpstr>Times New Roman</vt:lpstr>
      <vt:lpstr>Verdana</vt:lpstr>
      <vt:lpstr>Contemporary Portrait</vt:lpstr>
      <vt:lpstr>PowerPoint 프레젠테이션</vt:lpstr>
      <vt:lpstr>PowerPoint 프레젠테이션</vt:lpstr>
      <vt:lpstr>Lundvall (1992):   NIS  (national Innovation system) =   elements and relationships   1) which interact in the production, diffusion and use of knowledge  2) rooted inside the borders of a nation state.    -&gt; Differences in NIS  determines  competitiveness of           nations, sectors and firms.  =&gt; System failure   cf) market failure</vt:lpstr>
      <vt:lpstr>PowerPoint 프레젠테이션</vt:lpstr>
      <vt:lpstr>PowerPoint 프레젠테이션</vt:lpstr>
      <vt:lpstr>Regressing growth onto  NIS variables:  Asian 4 as benchmark</vt:lpstr>
      <vt:lpstr>A Key Variable in Korea’s catch-up = cycle time of technologies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 of NIS by countries</vt:lpstr>
      <vt:lpstr>PowerPoint 프레젠테이션</vt:lpstr>
      <vt:lpstr>PowerPoint 프레젠테이션</vt:lpstr>
      <vt:lpstr>PowerPoint 프레젠테이션</vt:lpstr>
      <vt:lpstr>  Summary and Readiness for 4th IR</vt:lpstr>
      <vt:lpstr>From the GVC (Gloval Value Chain) to Innovation Systems  for Local Value Chains and Knowledge </vt:lpstr>
      <vt:lpstr>Trend of GVC participation in Korea: Measured by FVA = share of foreign value-added in gross exports -&gt;Increasing share of domestic V-add in exports, 1980 -1993 </vt:lpstr>
      <vt:lpstr>PowerPoint 프레젠테이션</vt:lpstr>
      <vt:lpstr>PowerPoint 프레젠테이션</vt:lpstr>
    </vt:vector>
  </TitlesOfParts>
  <Company>Macquarie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MGSM 873 Organisational Analysis Singapore - October 1998</dc:title>
  <dc:creator>Graduate School of Management</dc:creator>
  <cp:lastModifiedBy>Kevin Lee</cp:lastModifiedBy>
  <cp:revision>238</cp:revision>
  <cp:lastPrinted>2000-05-23T00:08:09Z</cp:lastPrinted>
  <dcterms:created xsi:type="dcterms:W3CDTF">1998-10-14T02:14:49Z</dcterms:created>
  <dcterms:modified xsi:type="dcterms:W3CDTF">2017-10-20T03:45:08Z</dcterms:modified>
</cp:coreProperties>
</file>