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8" r:id="rId2"/>
    <p:sldId id="399" r:id="rId3"/>
    <p:sldId id="402" r:id="rId4"/>
    <p:sldId id="403" r:id="rId5"/>
    <p:sldId id="404" r:id="rId6"/>
    <p:sldId id="405" r:id="rId7"/>
    <p:sldId id="420" r:id="rId8"/>
    <p:sldId id="409" r:id="rId9"/>
    <p:sldId id="412" r:id="rId10"/>
    <p:sldId id="413" r:id="rId11"/>
    <p:sldId id="414" r:id="rId12"/>
    <p:sldId id="415" r:id="rId13"/>
    <p:sldId id="421" r:id="rId14"/>
    <p:sldId id="416" r:id="rId15"/>
    <p:sldId id="417" r:id="rId16"/>
    <p:sldId id="418" r:id="rId17"/>
    <p:sldId id="410" r:id="rId18"/>
    <p:sldId id="41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frameSlides="1"/>
  <p:clrMru>
    <a:srgbClr val="E75629"/>
    <a:srgbClr val="D7D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67" autoAdjust="0"/>
  </p:normalViewPr>
  <p:slideViewPr>
    <p:cSldViewPr snapToGrid="0" snapToObjects="1">
      <p:cViewPr>
        <p:scale>
          <a:sx n="75" d="100"/>
          <a:sy n="75" d="100"/>
        </p:scale>
        <p:origin x="-1680" y="-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2" d="100"/>
          <a:sy n="92" d="100"/>
        </p:scale>
        <p:origin x="-373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Sergio%20Gonzalez\Desktop\My%20Local%20Documents\Panorama%20DT%20III\Ajustado%20gini%20territor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200"/>
            </a:pPr>
            <a:r>
              <a:rPr lang="es-CL" sz="1200"/>
              <a:t>Coeficiente de Gini  Ajustado de Desigualdades Territoriales</a:t>
            </a:r>
          </a:p>
          <a:p>
            <a:pPr>
              <a:defRPr sz="1200"/>
            </a:pPr>
            <a:r>
              <a:rPr lang="es-CL" sz="1200"/>
              <a:t> 2000 - 2013</a:t>
            </a:r>
          </a:p>
        </c:rich>
      </c:tx>
      <c:layout/>
      <c:overlay val="0"/>
    </c:title>
    <c:autoTitleDeleted val="0"/>
    <c:plotArea>
      <c:layout>
        <c:manualLayout>
          <c:layoutTarget val="inner"/>
          <c:xMode val="edge"/>
          <c:yMode val="edge"/>
          <c:x val="0.0676590182449409"/>
          <c:y val="0.178629818575367"/>
          <c:w val="0.902208473940757"/>
          <c:h val="0.727588187571788"/>
        </c:manualLayout>
      </c:layout>
      <c:lineChart>
        <c:grouping val="standard"/>
        <c:varyColors val="0"/>
        <c:ser>
          <c:idx val="0"/>
          <c:order val="0"/>
          <c:tx>
            <c:strRef>
              <c:f>Gini!$B$4</c:f>
              <c:strCache>
                <c:ptCount val="1"/>
                <c:pt idx="0">
                  <c:v>Argentina</c:v>
                </c:pt>
              </c:strCache>
            </c:strRef>
          </c:tx>
          <c:marker>
            <c:symbol val="star"/>
            <c:size val="9"/>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Gini!$O$4:$AB$4</c:f>
              <c:numCache>
                <c:formatCode>0.0</c:formatCode>
                <c:ptCount val="14"/>
                <c:pt idx="0">
                  <c:v>0.23484323674335</c:v>
                </c:pt>
                <c:pt idx="1">
                  <c:v>0.246459365783111</c:v>
                </c:pt>
                <c:pt idx="2">
                  <c:v>0.241662994189412</c:v>
                </c:pt>
                <c:pt idx="3">
                  <c:v>0.236699237726325</c:v>
                </c:pt>
                <c:pt idx="4">
                  <c:v>0.229213807851194</c:v>
                </c:pt>
                <c:pt idx="5">
                  <c:v>0.218847421904156</c:v>
                </c:pt>
              </c:numCache>
            </c:numRef>
          </c:val>
          <c:smooth val="0"/>
        </c:ser>
        <c:ser>
          <c:idx val="1"/>
          <c:order val="1"/>
          <c:tx>
            <c:strRef>
              <c:f>Gini!$B$5</c:f>
              <c:strCache>
                <c:ptCount val="1"/>
                <c:pt idx="0">
                  <c:v>Bolivia</c:v>
                </c:pt>
              </c:strCache>
            </c:strRef>
          </c:tx>
          <c:marker>
            <c:symbol val="square"/>
            <c:size val="9"/>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Gini!$O$5:$AB$5</c:f>
              <c:numCache>
                <c:formatCode>0.0</c:formatCode>
                <c:ptCount val="14"/>
                <c:pt idx="0">
                  <c:v>0.13592220314145</c:v>
                </c:pt>
                <c:pt idx="1">
                  <c:v>0.140786489864123</c:v>
                </c:pt>
                <c:pt idx="2">
                  <c:v>0.140786489864123</c:v>
                </c:pt>
                <c:pt idx="3">
                  <c:v>0.134154282309191</c:v>
                </c:pt>
                <c:pt idx="4">
                  <c:v>0.131236954917084</c:v>
                </c:pt>
                <c:pt idx="5">
                  <c:v>0.146916590704799</c:v>
                </c:pt>
                <c:pt idx="6" formatCode="#,##0.00">
                  <c:v>0.139070944686306</c:v>
                </c:pt>
                <c:pt idx="7" formatCode="#,##0.00">
                  <c:v>0.136432913042473</c:v>
                </c:pt>
                <c:pt idx="8" formatCode="#,##0.00">
                  <c:v>0.122270468784861</c:v>
                </c:pt>
                <c:pt idx="9" formatCode="#,##0.00">
                  <c:v>0.112908892453567</c:v>
                </c:pt>
                <c:pt idx="10" formatCode="#,##0.00">
                  <c:v>0.113434952401149</c:v>
                </c:pt>
                <c:pt idx="11" formatCode="#,##0.00">
                  <c:v>0.114810605169325</c:v>
                </c:pt>
                <c:pt idx="12" formatCode="#,##0.00">
                  <c:v>0.121876477009394</c:v>
                </c:pt>
                <c:pt idx="13" formatCode="#,##0.00">
                  <c:v>0.12375013111867</c:v>
                </c:pt>
              </c:numCache>
            </c:numRef>
          </c:val>
          <c:smooth val="0"/>
        </c:ser>
        <c:ser>
          <c:idx val="2"/>
          <c:order val="2"/>
          <c:tx>
            <c:strRef>
              <c:f>Gini!$B$6</c:f>
              <c:strCache>
                <c:ptCount val="1"/>
                <c:pt idx="0">
                  <c:v>Brasil</c:v>
                </c:pt>
              </c:strCache>
            </c:strRef>
          </c:tx>
          <c:marker>
            <c:symbol val="diamond"/>
            <c:size val="9"/>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Gini!$O$6:$AB$6</c:f>
              <c:numCache>
                <c:formatCode>0.00</c:formatCode>
                <c:ptCount val="14"/>
                <c:pt idx="0">
                  <c:v>0.178205696340972</c:v>
                </c:pt>
                <c:pt idx="1">
                  <c:v>0.179284132311407</c:v>
                </c:pt>
                <c:pt idx="2">
                  <c:v>0.18135466064037</c:v>
                </c:pt>
                <c:pt idx="3">
                  <c:v>0.176997311738597</c:v>
                </c:pt>
                <c:pt idx="4">
                  <c:v>0.178654848751387</c:v>
                </c:pt>
                <c:pt idx="5">
                  <c:v>0.174578456836031</c:v>
                </c:pt>
                <c:pt idx="6">
                  <c:v>0.165172400819434</c:v>
                </c:pt>
                <c:pt idx="7">
                  <c:v>0.174014808175028</c:v>
                </c:pt>
                <c:pt idx="8">
                  <c:v>0.176961965214616</c:v>
                </c:pt>
                <c:pt idx="9" formatCode="#,##0.00">
                  <c:v>0.177485917176837</c:v>
                </c:pt>
                <c:pt idx="10" formatCode="#,##0.00">
                  <c:v>0.173996762344542</c:v>
                </c:pt>
              </c:numCache>
            </c:numRef>
          </c:val>
          <c:smooth val="0"/>
        </c:ser>
        <c:ser>
          <c:idx val="3"/>
          <c:order val="3"/>
          <c:tx>
            <c:strRef>
              <c:f>Gini!$B$7</c:f>
              <c:strCache>
                <c:ptCount val="1"/>
                <c:pt idx="0">
                  <c:v>Chile</c:v>
                </c:pt>
              </c:strCache>
            </c:strRef>
          </c:tx>
          <c:marker>
            <c:symbol val="x"/>
            <c:size val="10"/>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Gini!$O$13:$AB$13</c:f>
              <c:numCache>
                <c:formatCode>General</c:formatCode>
                <c:ptCount val="14"/>
                <c:pt idx="8" formatCode="0.00">
                  <c:v>0.369415847695303</c:v>
                </c:pt>
                <c:pt idx="9" formatCode="0.00">
                  <c:v>0.369575294793109</c:v>
                </c:pt>
                <c:pt idx="10" formatCode="0.00">
                  <c:v>0.368064763832629</c:v>
                </c:pt>
                <c:pt idx="11" formatCode="0.00">
                  <c:v>0.333824649411908</c:v>
                </c:pt>
                <c:pt idx="12" formatCode="0.00">
                  <c:v>0.344171430257189</c:v>
                </c:pt>
                <c:pt idx="13" formatCode="0.00">
                  <c:v>0.350327777728114</c:v>
                </c:pt>
              </c:numCache>
            </c:numRef>
          </c:val>
          <c:smooth val="0"/>
        </c:ser>
        <c:ser>
          <c:idx val="4"/>
          <c:order val="4"/>
          <c:tx>
            <c:strRef>
              <c:f>Gini!$B$8</c:f>
              <c:strCache>
                <c:ptCount val="1"/>
                <c:pt idx="0">
                  <c:v>Colombia</c:v>
                </c:pt>
              </c:strCache>
            </c:strRef>
          </c:tx>
          <c:spPr>
            <a:ln>
              <a:solidFill>
                <a:schemeClr val="accent1">
                  <a:lumMod val="60000"/>
                  <a:lumOff val="40000"/>
                </a:schemeClr>
              </a:solidFill>
            </a:ln>
          </c:spPr>
          <c:marker>
            <c:symbol val="none"/>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Gini!$O$8:$AB$8</c:f>
              <c:numCache>
                <c:formatCode>0.0</c:formatCode>
                <c:ptCount val="14"/>
                <c:pt idx="0">
                  <c:v>0.356429500020784</c:v>
                </c:pt>
                <c:pt idx="1">
                  <c:v>0.325696250861093</c:v>
                </c:pt>
                <c:pt idx="2">
                  <c:v>0.312058654195464</c:v>
                </c:pt>
                <c:pt idx="3">
                  <c:v>0.312386763153802</c:v>
                </c:pt>
                <c:pt idx="4">
                  <c:v>0.274716303094301</c:v>
                </c:pt>
                <c:pt idx="5">
                  <c:v>0.272065338371276</c:v>
                </c:pt>
                <c:pt idx="6" formatCode="#,##0.00">
                  <c:v>0.262260506019018</c:v>
                </c:pt>
                <c:pt idx="7" formatCode="#,##0.00">
                  <c:v>0.256381961800114</c:v>
                </c:pt>
                <c:pt idx="8" formatCode="#,##0.00">
                  <c:v>0.263901913794706</c:v>
                </c:pt>
                <c:pt idx="9" formatCode="#,##0.00">
                  <c:v>0.275105525183368</c:v>
                </c:pt>
                <c:pt idx="10" formatCode="#,##0.00">
                  <c:v>0.29222496680902</c:v>
                </c:pt>
                <c:pt idx="11" formatCode="#,##0.00">
                  <c:v>0.316548558917406</c:v>
                </c:pt>
                <c:pt idx="12" formatCode="#,##0.00">
                  <c:v>0.316868530603416</c:v>
                </c:pt>
              </c:numCache>
            </c:numRef>
          </c:val>
          <c:smooth val="0"/>
        </c:ser>
        <c:ser>
          <c:idx val="6"/>
          <c:order val="5"/>
          <c:tx>
            <c:strRef>
              <c:f>Gini!$B$10</c:f>
              <c:strCache>
                <c:ptCount val="1"/>
                <c:pt idx="0">
                  <c:v>México</c:v>
                </c:pt>
              </c:strCache>
            </c:strRef>
          </c:tx>
          <c:spPr>
            <a:ln>
              <a:solidFill>
                <a:srgbClr val="002060"/>
              </a:solidFill>
            </a:ln>
          </c:spPr>
          <c:marker>
            <c:symbol val="circle"/>
            <c:size val="9"/>
            <c:spPr>
              <a:solidFill>
                <a:srgbClr val="002060"/>
              </a:solidFill>
            </c:spPr>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Gini!$O$10:$AB$10</c:f>
              <c:numCache>
                <c:formatCode>General</c:formatCode>
                <c:ptCount val="14"/>
                <c:pt idx="3" formatCode="0.0">
                  <c:v>0.372054977120535</c:v>
                </c:pt>
                <c:pt idx="4" formatCode="0.0">
                  <c:v>0.365813160858408</c:v>
                </c:pt>
                <c:pt idx="5" formatCode="0.0">
                  <c:v>0.358321515549281</c:v>
                </c:pt>
                <c:pt idx="6" formatCode="#,##0.00">
                  <c:v>0.348333119602203</c:v>
                </c:pt>
                <c:pt idx="7" formatCode="#,##0.00">
                  <c:v>0.336898981038659</c:v>
                </c:pt>
                <c:pt idx="8" formatCode="#,##0.00">
                  <c:v>0.324989771424673</c:v>
                </c:pt>
                <c:pt idx="9" formatCode="#,##0.00">
                  <c:v>0.310251468384184</c:v>
                </c:pt>
                <c:pt idx="10" formatCode="#,##0.00">
                  <c:v>0.300910877611083</c:v>
                </c:pt>
                <c:pt idx="11" formatCode="#,##0.00">
                  <c:v>0.296753918336889</c:v>
                </c:pt>
                <c:pt idx="12" formatCode="#,##0.00">
                  <c:v>0.291431538862719</c:v>
                </c:pt>
              </c:numCache>
            </c:numRef>
          </c:val>
          <c:smooth val="0"/>
        </c:ser>
        <c:ser>
          <c:idx val="7"/>
          <c:order val="6"/>
          <c:tx>
            <c:strRef>
              <c:f>Gini!$B$12</c:f>
              <c:strCache>
                <c:ptCount val="1"/>
                <c:pt idx="0">
                  <c:v>Perú</c:v>
                </c:pt>
              </c:strCache>
            </c:strRef>
          </c:tx>
          <c:marker>
            <c:symbol val="triangle"/>
            <c:size val="8"/>
          </c:marker>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Gini!$O$12:$AB$12</c:f>
              <c:numCache>
                <c:formatCode>0.0</c:formatCode>
                <c:ptCount val="14"/>
                <c:pt idx="0">
                  <c:v>0.203191444263488</c:v>
                </c:pt>
                <c:pt idx="1">
                  <c:v>0.211825180355968</c:v>
                </c:pt>
                <c:pt idx="2">
                  <c:v>0.222286426958323</c:v>
                </c:pt>
                <c:pt idx="3">
                  <c:v>0.219051566345278</c:v>
                </c:pt>
                <c:pt idx="4">
                  <c:v>0.220206803967599</c:v>
                </c:pt>
                <c:pt idx="5">
                  <c:v>0.219716321223847</c:v>
                </c:pt>
                <c:pt idx="6" formatCode="#,##0.00">
                  <c:v>0.217428012170745</c:v>
                </c:pt>
                <c:pt idx="7" formatCode="#,##0.00">
                  <c:v>0.226422718695028</c:v>
                </c:pt>
                <c:pt idx="8" formatCode="#,##0.00">
                  <c:v>0.230680911309961</c:v>
                </c:pt>
                <c:pt idx="9" formatCode="#,##0.00">
                  <c:v>0.220748160610218</c:v>
                </c:pt>
                <c:pt idx="10" formatCode="#,##0.00">
                  <c:v>0.221258693735032</c:v>
                </c:pt>
                <c:pt idx="11" formatCode="#,##0.00">
                  <c:v>0.218761659915483</c:v>
                </c:pt>
              </c:numCache>
            </c:numRef>
          </c:val>
          <c:smooth val="0"/>
        </c:ser>
        <c:ser>
          <c:idx val="5"/>
          <c:order val="7"/>
          <c:tx>
            <c:v>Panamá</c:v>
          </c:tx>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Gini!$O$11:$AB$11</c:f>
              <c:numCache>
                <c:formatCode>#,##0.00</c:formatCode>
                <c:ptCount val="14"/>
                <c:pt idx="0">
                  <c:v>0.3410830353173</c:v>
                </c:pt>
                <c:pt idx="1">
                  <c:v>0.319326404118591</c:v>
                </c:pt>
                <c:pt idx="2">
                  <c:v>0.31583608405848</c:v>
                </c:pt>
                <c:pt idx="3" formatCode="0.0">
                  <c:v>0.306770923289489</c:v>
                </c:pt>
                <c:pt idx="4" formatCode="0.0">
                  <c:v>0.30698340021488</c:v>
                </c:pt>
                <c:pt idx="5" formatCode="0.0">
                  <c:v>0.353721300541646</c:v>
                </c:pt>
                <c:pt idx="6" formatCode="0.0">
                  <c:v>0.363978107485493</c:v>
                </c:pt>
                <c:pt idx="7" formatCode="0.0">
                  <c:v>0.355411580390513</c:v>
                </c:pt>
                <c:pt idx="8" formatCode="0.0">
                  <c:v>0.353060576690324</c:v>
                </c:pt>
                <c:pt idx="9" formatCode="0.0">
                  <c:v>0.371221053191315</c:v>
                </c:pt>
                <c:pt idx="10" formatCode="0.0">
                  <c:v>0.398665285573874</c:v>
                </c:pt>
              </c:numCache>
            </c:numRef>
          </c:val>
          <c:smooth val="0"/>
        </c:ser>
        <c:ser>
          <c:idx val="8"/>
          <c:order val="8"/>
          <c:tx>
            <c:v>Ecuador</c:v>
          </c:tx>
          <c:cat>
            <c:numRef>
              <c:f>Gini!$O$3:$AB$3</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Gini!$O$9:$AB$9</c:f>
              <c:numCache>
                <c:formatCode>General</c:formatCode>
                <c:ptCount val="14"/>
                <c:pt idx="7" formatCode="#,##0.00">
                  <c:v>0.537121727142123</c:v>
                </c:pt>
                <c:pt idx="8" formatCode="#,##0.00">
                  <c:v>0.568540258197271</c:v>
                </c:pt>
                <c:pt idx="9" formatCode="#,##0.00">
                  <c:v>0.445182421232703</c:v>
                </c:pt>
                <c:pt idx="10" formatCode="#,##0.00">
                  <c:v>0.496825274906446</c:v>
                </c:pt>
              </c:numCache>
            </c:numRef>
          </c:val>
          <c:smooth val="0"/>
        </c:ser>
        <c:ser>
          <c:idx val="9"/>
          <c:order val="9"/>
          <c:tx>
            <c:v>Uruguay</c:v>
          </c:tx>
          <c:marker>
            <c:symbol val="diamond"/>
            <c:size val="11"/>
          </c:marker>
          <c:val>
            <c:numRef>
              <c:f>Gini!$O$14:$AB$14</c:f>
              <c:numCache>
                <c:formatCode>General</c:formatCode>
                <c:ptCount val="14"/>
                <c:pt idx="8">
                  <c:v>0.144153218232653</c:v>
                </c:pt>
              </c:numCache>
            </c:numRef>
          </c:val>
          <c:smooth val="0"/>
        </c:ser>
        <c:dLbls>
          <c:showLegendKey val="0"/>
          <c:showVal val="0"/>
          <c:showCatName val="0"/>
          <c:showSerName val="0"/>
          <c:showPercent val="0"/>
          <c:showBubbleSize val="0"/>
        </c:dLbls>
        <c:marker val="1"/>
        <c:smooth val="0"/>
        <c:axId val="-2053968648"/>
        <c:axId val="-2053931144"/>
      </c:lineChart>
      <c:catAx>
        <c:axId val="-2053968648"/>
        <c:scaling>
          <c:orientation val="minMax"/>
        </c:scaling>
        <c:delete val="0"/>
        <c:axPos val="b"/>
        <c:numFmt formatCode="General" sourceLinked="1"/>
        <c:majorTickMark val="none"/>
        <c:minorTickMark val="none"/>
        <c:tickLblPos val="nextTo"/>
        <c:crossAx val="-2053931144"/>
        <c:crosses val="autoZero"/>
        <c:auto val="1"/>
        <c:lblAlgn val="ctr"/>
        <c:lblOffset val="100"/>
        <c:noMultiLvlLbl val="0"/>
      </c:catAx>
      <c:valAx>
        <c:axId val="-2053931144"/>
        <c:scaling>
          <c:orientation val="minMax"/>
        </c:scaling>
        <c:delete val="0"/>
        <c:axPos val="l"/>
        <c:title>
          <c:tx>
            <c:rich>
              <a:bodyPr/>
              <a:lstStyle/>
              <a:p>
                <a:pPr>
                  <a:defRPr sz="1000"/>
                </a:pPr>
                <a:r>
                  <a:rPr lang="en-US" sz="1000"/>
                  <a:t>Gini Territorial</a:t>
                </a:r>
              </a:p>
            </c:rich>
          </c:tx>
          <c:layout/>
          <c:overlay val="0"/>
        </c:title>
        <c:numFmt formatCode="0.00" sourceLinked="0"/>
        <c:majorTickMark val="none"/>
        <c:minorTickMark val="none"/>
        <c:tickLblPos val="nextTo"/>
        <c:crossAx val="-2053968648"/>
        <c:crosses val="autoZero"/>
        <c:crossBetween val="between"/>
      </c:valAx>
    </c:plotArea>
    <c:legend>
      <c:legendPos val="b"/>
      <c:layout>
        <c:manualLayout>
          <c:xMode val="edge"/>
          <c:yMode val="edge"/>
          <c:x val="0.209982265487428"/>
          <c:y val="0.816622217324005"/>
          <c:w val="0.702658298008703"/>
          <c:h val="0.0905684242377199"/>
        </c:manualLayout>
      </c:layout>
      <c:overlay val="0"/>
      <c:txPr>
        <a:bodyPr/>
        <a:lstStyle/>
        <a:p>
          <a:pPr>
            <a:defRPr sz="1000"/>
          </a:pPr>
          <a:endParaRPr lang="es-ES"/>
        </a:p>
      </c:txPr>
    </c:legend>
    <c:plotVisOnly val="1"/>
    <c:dispBlanksAs val="gap"/>
    <c:showDLblsOverMax val="0"/>
  </c:chart>
  <c:spPr>
    <a:ln>
      <a:noFill/>
    </a:ln>
  </c:spPr>
  <c:txPr>
    <a:bodyPr/>
    <a:lstStyle/>
    <a:p>
      <a:pPr>
        <a:defRPr sz="800">
          <a:latin typeface="Arial" pitchFamily="34" charset="0"/>
          <a:cs typeface="Arial" pitchFamily="34" charset="0"/>
        </a:defRPr>
      </a:pPr>
      <a:endParaRPr lang="es-E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53F58-096B-4DAA-A98B-38824B98416E}" type="datetimeFigureOut">
              <a:rPr lang="en-US" smtClean="0"/>
              <a:pPr/>
              <a:t>20/10/17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F66251-9F60-4315-AE02-02A09505C229}" type="slidenum">
              <a:rPr lang="en-US" smtClean="0"/>
              <a:pPr/>
              <a:t>‹Nr.›</a:t>
            </a:fld>
            <a:endParaRPr lang="en-US"/>
          </a:p>
        </p:txBody>
      </p:sp>
    </p:spTree>
    <p:extLst>
      <p:ext uri="{BB962C8B-B14F-4D97-AF65-F5344CB8AC3E}">
        <p14:creationId xmlns:p14="http://schemas.microsoft.com/office/powerpoint/2010/main" val="16772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5B45-7933-4B44-8891-5118760852C0}" type="datetimeFigureOut">
              <a:rPr lang="en-US" smtClean="0"/>
              <a:pPr/>
              <a:t>20/10/17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7D210-91C1-1247-AF55-CA6E7242A1C7}" type="slidenum">
              <a:rPr lang="en-US" smtClean="0"/>
              <a:pPr/>
              <a:t>‹Nr.›</a:t>
            </a:fld>
            <a:endParaRPr lang="en-US"/>
          </a:p>
        </p:txBody>
      </p:sp>
    </p:spTree>
    <p:extLst>
      <p:ext uri="{BB962C8B-B14F-4D97-AF65-F5344CB8AC3E}">
        <p14:creationId xmlns:p14="http://schemas.microsoft.com/office/powerpoint/2010/main" val="4121615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Patentes y X de bienes de </a:t>
            </a:r>
            <a:r>
              <a:rPr lang="es-ES" dirty="0" err="1" smtClean="0"/>
              <a:t>tec</a:t>
            </a:r>
            <a:r>
              <a:rPr lang="es-ES" dirty="0" smtClean="0"/>
              <a:t> alta y media</a:t>
            </a:r>
            <a:endParaRPr lang="es-ES" dirty="0"/>
          </a:p>
        </p:txBody>
      </p:sp>
      <p:sp>
        <p:nvSpPr>
          <p:cNvPr id="4" name="Marcador de número de diapositiva 3"/>
          <p:cNvSpPr>
            <a:spLocks noGrp="1"/>
          </p:cNvSpPr>
          <p:nvPr>
            <p:ph type="sldNum" sz="quarter" idx="10"/>
          </p:nvPr>
        </p:nvSpPr>
        <p:spPr/>
        <p:txBody>
          <a:bodyPr/>
          <a:lstStyle/>
          <a:p>
            <a:fld id="{7DC7D210-91C1-1247-AF55-CA6E7242A1C7}" type="slidenum">
              <a:rPr lang="en-US" smtClean="0"/>
              <a:pPr/>
              <a:t>7</a:t>
            </a:fld>
            <a:endParaRPr lang="en-US"/>
          </a:p>
        </p:txBody>
      </p:sp>
    </p:spTree>
    <p:extLst>
      <p:ext uri="{BB962C8B-B14F-4D97-AF65-F5344CB8AC3E}">
        <p14:creationId xmlns:p14="http://schemas.microsoft.com/office/powerpoint/2010/main" val="18221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Diversificaci</a:t>
            </a:r>
            <a:r>
              <a:rPr lang="es-ES" dirty="0" smtClean="0"/>
              <a:t>ón y</a:t>
            </a:r>
            <a:r>
              <a:rPr lang="es-ES" baseline="0" dirty="0" smtClean="0"/>
              <a:t> grado de </a:t>
            </a:r>
            <a:r>
              <a:rPr lang="es-ES" baseline="0" dirty="0" err="1" smtClean="0"/>
              <a:t>softsticación</a:t>
            </a:r>
            <a:r>
              <a:rPr lang="es-ES" baseline="0" dirty="0" smtClean="0"/>
              <a:t> de productos exportados</a:t>
            </a:r>
            <a:endParaRPr lang="es-ES" dirty="0"/>
          </a:p>
        </p:txBody>
      </p:sp>
      <p:sp>
        <p:nvSpPr>
          <p:cNvPr id="4" name="Marcador de número de diapositiva 3"/>
          <p:cNvSpPr>
            <a:spLocks noGrp="1"/>
          </p:cNvSpPr>
          <p:nvPr>
            <p:ph type="sldNum" sz="quarter" idx="10"/>
          </p:nvPr>
        </p:nvSpPr>
        <p:spPr/>
        <p:txBody>
          <a:bodyPr/>
          <a:lstStyle/>
          <a:p>
            <a:fld id="{7DC7D210-91C1-1247-AF55-CA6E7242A1C7}" type="slidenum">
              <a:rPr lang="en-US" smtClean="0"/>
              <a:pPr/>
              <a:t>8</a:t>
            </a:fld>
            <a:endParaRPr lang="en-US"/>
          </a:p>
        </p:txBody>
      </p:sp>
    </p:spTree>
    <p:extLst>
      <p:ext uri="{BB962C8B-B14F-4D97-AF65-F5344CB8AC3E}">
        <p14:creationId xmlns:p14="http://schemas.microsoft.com/office/powerpoint/2010/main" val="243466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C7D210-91C1-1247-AF55-CA6E7242A1C7}" type="slidenum">
              <a:rPr lang="en-US" smtClean="0"/>
              <a:pPr/>
              <a:t>12</a:t>
            </a:fld>
            <a:endParaRPr lang="en-US"/>
          </a:p>
        </p:txBody>
      </p:sp>
    </p:spTree>
    <p:extLst>
      <p:ext uri="{BB962C8B-B14F-4D97-AF65-F5344CB8AC3E}">
        <p14:creationId xmlns:p14="http://schemas.microsoft.com/office/powerpoint/2010/main" val="137602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Información a nivel de estado, región, provincia, departamento</a:t>
            </a:r>
            <a:r>
              <a:rPr lang="mr-IN" dirty="0" smtClean="0"/>
              <a:t>…</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7DC7D210-91C1-1247-AF55-CA6E7242A1C7}" type="slidenum">
              <a:rPr lang="en-US" smtClean="0"/>
              <a:pPr/>
              <a:t>13</a:t>
            </a:fld>
            <a:endParaRPr lang="en-US"/>
          </a:p>
        </p:txBody>
      </p:sp>
    </p:spTree>
    <p:extLst>
      <p:ext uri="{BB962C8B-B14F-4D97-AF65-F5344CB8AC3E}">
        <p14:creationId xmlns:p14="http://schemas.microsoft.com/office/powerpoint/2010/main" val="137602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u="sng" kern="1200" dirty="0" smtClean="0">
                <a:solidFill>
                  <a:schemeClr val="tx1"/>
                </a:solidFill>
                <a:effectLst/>
                <a:latin typeface="+mn-lt"/>
                <a:ea typeface="+mn-ea"/>
                <a:cs typeface="+mn-cs"/>
              </a:rPr>
              <a:t>Non-operational or unattainable objectives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formulation of non-operational or out-of-reach objectives transfers the decision to implement policies to the resource allocation stage, where obstacles are most likely to be partially resolved. The basis of the problem is that, because of their flaws in formulation, policies tend to resemble declarations of good purpose rather than instruments for allocating resources. </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practice in the region is usually the preparation of policy documents that lead to long lists of needs and objectives, in which a methodological guide of the policy implementation process is usually absent. While the multiplicity of objectives may be due to the action of many actors in complex societies, it also reflects the inability to prioritize and build consensus around a few that can be effectively implemented.</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Good practice in addressing the problem is provided, for instance by </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agreements in Colombia, which include an assessment of the success factors that shows that: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a well-structured, quantifiable, time-bound agreement is easier to follow; (ii) a limited number of simple commitments leads to greater achievement rates; (iii) the leadership and decision-making power of the people in charge of implementing the agreements are fundamental, and (iv) the production chains supported prior to the agreements achieved better results (Velasco, 2003). </a:t>
            </a:r>
            <a:endParaRPr lang="es-MX"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Scarcity of human and financial resources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implementation of industrial development policies demands quality human resources and financial consideration. Their lack of availability, especially in small economies, often requires external resources (reimbursable and non-reimbursable loans, technical assistance, horizontal cooperation) to formulate them and, moreover, to implement them, with the undesirable consequences in national decision-making; for example, when donor priorities change and policy support is withdrawn, it generally disappears; if, in contrast, priorities last longer, conflicts of interest may arise between the external partner and the host country.</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other hand, the announcement of policies is usually not accompanied by an implementation program, nor is it information on cost and funding for full implementation and evaluation. The situation is made even more complex by the fact that direct fiscal subsidies and directed credit and with subsidized interest rates are not widely accepted in the community. A macroeconomic policy is then required whose rules recognize the need to use these instruments.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case of technical assistance and horizontal cooperation, peer-to-peer schemes have been tried out in Latin America that promote the exchange of experiences and good practices and lessons learned among practitioners and policy-makers. Well executed, with a good identification of the issues of cooperation and relevant partners, these programs often provide learning that is multiplied within the beneficiary entities and are therefore usually long lasting. In some of these experiences, the contributing partners of technical assistance have been institutions from developed countries with experience and lessons in topics of interest to the region. (Lucy Winchester, CEPAL-ILPES, peer to peer collaboration, unpublished paper, 2016).</a:t>
            </a:r>
            <a:endParaRPr lang="es-MX"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Reduced institutional capacity</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general, in the countries of the region, there is a lack of institutional capacity to implement policies. The difficulty arises when it comes to policies that seek to reflect best international practice, rather than the needs and specificities of countries interested in implementing it. This often results in unrealistic policy formulations that, even worse, are often driven by instances with little gravitation in the power structure of governments or by business associations with low representativeness and little economic and political weight.</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problem is exacerbated because in the region the formulation and policy implementation instances are usually separated. While countries can increase their institutional capacity over time - and in the region some have done so - institutional creation and innovation require stability of objectives and institutional continuity for longer periods than the usual four to six years of governments in Latin America and the Caribbean, as well as financial resources that confer capacity for action.</a:t>
            </a:r>
            <a:endParaRPr lang="es-MX"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some countries a young generation of bureaucrats, from practitioners, </a:t>
            </a:r>
            <a:r>
              <a:rPr lang="en-GB" sz="1200" kern="1200" dirty="0" err="1" smtClean="0">
                <a:solidFill>
                  <a:schemeClr val="tx1"/>
                </a:solidFill>
                <a:effectLst/>
                <a:latin typeface="+mn-lt"/>
                <a:ea typeface="+mn-ea"/>
                <a:cs typeface="+mn-cs"/>
              </a:rPr>
              <a:t>implementators</a:t>
            </a:r>
            <a:r>
              <a:rPr lang="en-GB" sz="1200" kern="1200" dirty="0" smtClean="0">
                <a:solidFill>
                  <a:schemeClr val="tx1"/>
                </a:solidFill>
                <a:effectLst/>
                <a:latin typeface="+mn-lt"/>
                <a:ea typeface="+mn-ea"/>
                <a:cs typeface="+mn-cs"/>
              </a:rPr>
              <a:t>, evaluators, to decision and policy makers is slowly emerging, with a modern, transparent and genuine development oriented attitude. Sometimes they are subject to frustration due to the fact that decision making processes are altered by political reasons, ideology or, even worse, corruption. As several studies have shown politics and corruption are frequent in policy decisions, funds assignments of programs and investments, and implementation failure; many times their success and relevance is spoiled by these negative factors. </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crucial to introduce fundamental changes in the public sector that promote probity, stability, sustainability and medium-long-term vision in the formulation of plans, policies and industrial development programs in the region. </a:t>
            </a:r>
            <a:endParaRPr lang="es-MX"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Weaknesses of public-private agreements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Alliances between the government and the private sector to implement policies are precarious and often short-term, as evidenced at the time of public sector expenditure or investment commitments and private sector counterpart expenditures. Moreover, plans and programs that are only developed to respond to political pressures from economic or social actors proliferate, to request international financing, or to comply with legal or constitutional provisions. Sometimes the resources of development programs tend to reach actors who do not necessarily need them most (for example to improve productivity, training of the labour force or preferential financing), but who have access to decision makers of the allocation of resources.</a:t>
            </a:r>
            <a:endParaRPr lang="es-MX"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business sector, which strongly defended protection policies until the end of the seventies, does not show the same strength to carry out policies of diversification and improvement of productive specialization in the countries of the region (ECLAC, 2008a). Risk aversion and short-term vision in investment decisions is the norm in the private sector, with the exception of large, multinational companies that have sophisticated strategies and can, in times of downward go bankrupt, as might be the case for small establishments and family businesses.</a:t>
            </a:r>
            <a:endParaRPr lang="es-MX"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Weakness of economic signals - evaluation of policies and programs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problems of implementation of current </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policies are amplified by the weakness and ambiguity of the economic signals of the programs. At best, the entrepreneur is offered a set of signals difficult to interpret and translate into concrete measures and whose effect on profitability is uncertain. However well formulated a policy may be, if it is not accompanied by clear signs of profitability, it will hardly achieve its objectives.</a:t>
            </a:r>
            <a:endParaRPr lang="es-MX"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Implementation failures and the perception that "policies do not work" affect the legitimacy of industrial policies and the interest they may have in their main recipients, entrepreneurs. This leads to a paradoxical situation: entrepreneurs believe that the resources available to implement policies are scarce and risk is high, and at the same time do not use all of these resources.</a:t>
            </a:r>
            <a:endParaRPr lang="es-MX"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Evaluations of the implementation and effects of industrial policies are limited not only by the information available, but also by the fact that, until very recently, these policies have rarely explicitly indicated criteria and mechanisms for their evaluation. To this is added the technical complexity of evaluating policies that have multiple objectives and lines of action, often without establishing verifiable quantitative targets.</a:t>
            </a:r>
            <a:endParaRPr lang="es-MX"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has been done to assess the effects of industrial policies is even more limited and unsatisfactory than what has been done to evaluate the implementation of these policies. In the region, there are only evaluations of some specific programs, such as support for small enterprises or technological innovation, or general evaluations of what happened after policy implementation, without arguments clearly indicating causality between actions policy and results.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recent years, public administrations in the countries of the region have been popularizing management and budget results based, still with implementation failures; when the project initiatives come with deficiencies, the corrected result is usually partial and is far from constituting a robust investment program proposal.</a:t>
            </a:r>
            <a:endParaRPr lang="es-ES_tradnl"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Global Delivery Initiative, led by the World Bank, shows the diversity of causes that can cause failures in the implementation of investment projects of very diverse type in many different countries of the world; the basis of the analysis is the information of projects executed by the Bank itself and other institutions such as the Inter-American Development Bank, the African Development Bank and the Asian Development Bank; see http://</a:t>
            </a:r>
            <a:r>
              <a:rPr lang="en-GB" sz="1200" kern="1200" dirty="0" err="1" smtClean="0">
                <a:solidFill>
                  <a:schemeClr val="tx1"/>
                </a:solidFill>
                <a:effectLst/>
                <a:latin typeface="+mn-lt"/>
                <a:ea typeface="+mn-ea"/>
                <a:cs typeface="+mn-cs"/>
              </a:rPr>
              <a:t>www.globaldeliveryinitiative.org</a:t>
            </a:r>
            <a:r>
              <a:rPr lang="en-GB"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SOLUCIONES</a:t>
            </a:r>
            <a:br>
              <a:rPr lang="es-ES_tradnl" sz="1200" kern="1200" dirty="0" smtClean="0">
                <a:solidFill>
                  <a:schemeClr val="tx1"/>
                </a:solidFill>
                <a:effectLst/>
                <a:latin typeface="+mn-lt"/>
                <a:ea typeface="+mn-ea"/>
                <a:cs typeface="+mn-cs"/>
              </a:rPr>
            </a:br>
            <a:endParaRPr lang="es-ES_tradnl"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Institutional factors</a:t>
            </a:r>
            <a:r>
              <a:rPr lang="en-GB" sz="1200" kern="1200" dirty="0" smtClean="0">
                <a:solidFill>
                  <a:schemeClr val="tx1"/>
                </a:solidFill>
                <a:effectLst/>
                <a:latin typeface="+mn-lt"/>
                <a:ea typeface="+mn-ea"/>
                <a:cs typeface="+mn-cs"/>
              </a:rPr>
              <a:t>. Policy formulation must be accompanied by explicit consideration of the institutions that are to implement them. This implies that those interested in industrial policy must enter into the issues of reform of the State structure. It is about transforming that structure, strengthening executing agencies with political power, effective budgetary instruments and technical capacity, so that it is functional to the designed policies. This is especially important when implementing systems-wide or cross-</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policies which, by definition, will cover more than one sector or more than one executing agency. Here, too, the incorporation of the medium-long term consideration into the work of institutions.</a:t>
            </a:r>
            <a:endParaRPr lang="es-MX"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Human resources - </a:t>
            </a:r>
            <a:r>
              <a:rPr lang="en-GB" sz="1200" kern="1200" dirty="0" smtClean="0">
                <a:solidFill>
                  <a:schemeClr val="tx1"/>
                </a:solidFill>
                <a:effectLst/>
                <a:latin typeface="+mn-lt"/>
                <a:ea typeface="+mn-ea"/>
                <a:cs typeface="+mn-cs"/>
              </a:rPr>
              <a:t>for implementation. Given the scarcity of qualified human resources in the areas of the State linked to the implementation of policies, a second line of action is to transfer to these areas highly qualified and executive staff that are working on the formulation of policies. In the short term, it will be essential to reallocate human resources, which must be accompanied by appropriate incentives, such as economic remuneration, but also with demands for transparency, accountability and quantifiable results.</a:t>
            </a:r>
            <a:endParaRPr lang="es-MX" sz="1200" kern="1200" dirty="0" smtClean="0">
              <a:solidFill>
                <a:schemeClr val="tx1"/>
              </a:solidFill>
              <a:effectLst/>
              <a:latin typeface="+mn-lt"/>
              <a:ea typeface="+mn-ea"/>
              <a:cs typeface="+mn-cs"/>
            </a:endParaRPr>
          </a:p>
          <a:p>
            <a:endParaRPr lang="es-MX"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Operators – </a:t>
            </a:r>
            <a:r>
              <a:rPr lang="en-GB" sz="1200" kern="1200" dirty="0" smtClean="0">
                <a:solidFill>
                  <a:schemeClr val="tx1"/>
                </a:solidFill>
                <a:effectLst/>
                <a:latin typeface="+mn-lt"/>
                <a:ea typeface="+mn-ea"/>
                <a:cs typeface="+mn-cs"/>
              </a:rPr>
              <a:t>for evaluation. A third line of action is to develop and strengthen policy-makers, that is, institutions and individuals that guarantee their execution by combining formulation, action and funding capacities. To this end, public or private institutions can be identified and strengthened to lead and implement implementation effectively. In addition, it is advisable to strengthen the evaluation mechanisms with a positive approach to improve the practice of the public policy cycle, leaving behind the vision of "punishment" that is usually present in the evaluation schemes.</a:t>
            </a:r>
            <a:endParaRPr lang="es-MX"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region's experience shows that long-term institutional development within the state is possible, as has been done in ministries in charge of macroeconomic policy and in central banks. Private policy leadership has been effective in some cases (e. g. in the formation of some productive conglomerates at the local level), but in the region it has been seen that leadership is difficult to systematize and focuses on a few relatively powerful sectors. Thus, economically weak sectors, which need great efforts by policy makers, tend to have weak leadership too. </a:t>
            </a:r>
            <a:endParaRPr lang="es-ES_tradnl"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DC7D210-91C1-1247-AF55-CA6E7242A1C7}" type="slidenum">
              <a:rPr lang="en-US" smtClean="0"/>
              <a:pPr/>
              <a:t>16</a:t>
            </a:fld>
            <a:endParaRPr lang="en-US"/>
          </a:p>
        </p:txBody>
      </p:sp>
    </p:spTree>
    <p:extLst>
      <p:ext uri="{BB962C8B-B14F-4D97-AF65-F5344CB8AC3E}">
        <p14:creationId xmlns:p14="http://schemas.microsoft.com/office/powerpoint/2010/main" val="130599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EDCA10C7-0FA1-8647-9744-A0C74BDAA81A}" type="datetimeFigureOut">
              <a:rPr lang="en-US" smtClean="0"/>
              <a:pPr/>
              <a:t>20/10/17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176368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DCA10C7-0FA1-8647-9744-A0C74BDAA81A}" type="datetimeFigureOut">
              <a:rPr lang="en-US" smtClean="0"/>
              <a:pPr/>
              <a:t>20/10/17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178416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DCA10C7-0FA1-8647-9744-A0C74BDAA81A}" type="datetimeFigureOut">
              <a:rPr lang="en-US" smtClean="0"/>
              <a:pPr/>
              <a:t>20/10/17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233578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DCA10C7-0FA1-8647-9744-A0C74BDAA81A}" type="datetimeFigureOut">
              <a:rPr lang="en-US" smtClean="0"/>
              <a:pPr/>
              <a:t>20/10/17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10936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EDCA10C7-0FA1-8647-9744-A0C74BDAA81A}" type="datetimeFigureOut">
              <a:rPr lang="en-US" smtClean="0"/>
              <a:pPr/>
              <a:t>20/10/17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382874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EDCA10C7-0FA1-8647-9744-A0C74BDAA81A}" type="datetimeFigureOut">
              <a:rPr lang="en-US" smtClean="0"/>
              <a:pPr/>
              <a:t>20/10/17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279243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EDCA10C7-0FA1-8647-9744-A0C74BDAA81A}" type="datetimeFigureOut">
              <a:rPr lang="en-US" smtClean="0"/>
              <a:pPr/>
              <a:t>20/10/17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2184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EDCA10C7-0FA1-8647-9744-A0C74BDAA81A}" type="datetimeFigureOut">
              <a:rPr lang="en-US" smtClean="0"/>
              <a:pPr/>
              <a:t>20/10/17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60193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A10C7-0FA1-8647-9744-A0C74BDAA81A}" type="datetimeFigureOut">
              <a:rPr lang="en-US" smtClean="0"/>
              <a:pPr/>
              <a:t>20/10/17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107524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EDCA10C7-0FA1-8647-9744-A0C74BDAA81A}" type="datetimeFigureOut">
              <a:rPr lang="en-US" smtClean="0"/>
              <a:pPr/>
              <a:t>20/10/17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97043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EDCA10C7-0FA1-8647-9744-A0C74BDAA81A}" type="datetimeFigureOut">
              <a:rPr lang="en-US" smtClean="0"/>
              <a:pPr/>
              <a:t>20/10/17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FF28-5BCB-7145-8CE5-4E3C1B86932F}" type="slidenum">
              <a:rPr lang="en-US" smtClean="0"/>
              <a:pPr/>
              <a:t>‹Nr.›</a:t>
            </a:fld>
            <a:endParaRPr lang="en-US"/>
          </a:p>
        </p:txBody>
      </p:sp>
    </p:spTree>
    <p:extLst>
      <p:ext uri="{BB962C8B-B14F-4D97-AF65-F5344CB8AC3E}">
        <p14:creationId xmlns:p14="http://schemas.microsoft.com/office/powerpoint/2010/main" val="1716964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A10C7-0FA1-8647-9744-A0C74BDAA81A}" type="datetimeFigureOut">
              <a:rPr lang="en-US" smtClean="0"/>
              <a:pPr/>
              <a:t>20/10/17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AFF28-5BCB-7145-8CE5-4E3C1B86932F}" type="slidenum">
              <a:rPr lang="en-US" smtClean="0"/>
              <a:pPr/>
              <a:t>‹Nr.›</a:t>
            </a:fld>
            <a:endParaRPr lang="en-US"/>
          </a:p>
        </p:txBody>
      </p:sp>
    </p:spTree>
    <p:extLst>
      <p:ext uri="{BB962C8B-B14F-4D97-AF65-F5344CB8AC3E}">
        <p14:creationId xmlns:p14="http://schemas.microsoft.com/office/powerpoint/2010/main" val="654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hyperlink" Target="mailto:jorgemattar1953@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magine 1" descr="Regione_ER_GVC_Slide_4-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031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34" y="-1291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677331"/>
            <a:ext cx="8229600" cy="965201"/>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smtClean="0">
                <a:solidFill>
                  <a:schemeClr val="tx2"/>
                </a:solidFill>
              </a:rPr>
              <a:t>3</a:t>
            </a:r>
            <a:r>
              <a:rPr lang="en-GB" sz="3200" dirty="0" smtClean="0">
                <a:solidFill>
                  <a:schemeClr val="tx2"/>
                </a:solidFill>
              </a:rPr>
              <a:t>. Present and future challenges for LAC industrial development</a:t>
            </a:r>
            <a:endParaRPr lang="en-GB" sz="3200" dirty="0">
              <a:solidFill>
                <a:schemeClr val="tx2"/>
              </a:solidFill>
            </a:endParaRPr>
          </a:p>
        </p:txBody>
      </p:sp>
      <p:sp>
        <p:nvSpPr>
          <p:cNvPr id="4" name="Marcador de contenido 2"/>
          <p:cNvSpPr txBox="1">
            <a:spLocks/>
          </p:cNvSpPr>
          <p:nvPr/>
        </p:nvSpPr>
        <p:spPr>
          <a:xfrm>
            <a:off x="457199" y="1888066"/>
            <a:ext cx="8229601" cy="393700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LAC industrial challenges depend largely on past trajectories, development model objectives and policy/instruments mix</a:t>
            </a:r>
          </a:p>
          <a:p>
            <a:r>
              <a:rPr lang="en-GB" sz="2400" u="sng" dirty="0" smtClean="0"/>
              <a:t>Historical opportunity</a:t>
            </a:r>
            <a:r>
              <a:rPr lang="en-GB" sz="2400" dirty="0" smtClean="0"/>
              <a:t>: “</a:t>
            </a:r>
            <a:r>
              <a:rPr lang="en-GB" sz="2400" dirty="0" smtClean="0"/>
              <a:t>The future we want” for LAC: Earth Summit Rio +20, 2030 Agenda: prosperity</a:t>
            </a:r>
            <a:r>
              <a:rPr lang="en-GB" sz="2400" dirty="0"/>
              <a:t>, justice, inclusion, sustainability and equity </a:t>
            </a:r>
            <a:endParaRPr lang="en-GB" sz="2400" dirty="0" smtClean="0"/>
          </a:p>
          <a:p>
            <a:r>
              <a:rPr lang="en-GB" sz="2400" dirty="0" smtClean="0"/>
              <a:t>Development results of deliberate actions agreed upon by Society, State and </a:t>
            </a:r>
            <a:r>
              <a:rPr lang="en-GB" sz="2400" dirty="0"/>
              <a:t>M</a:t>
            </a:r>
            <a:r>
              <a:rPr lang="en-GB" sz="2400" dirty="0" smtClean="0"/>
              <a:t>arket, explicitly or implicitly, with democratic, participatory dialogue</a:t>
            </a:r>
            <a:r>
              <a:rPr lang="mr-IN" sz="2400" dirty="0" smtClean="0"/>
              <a:t>…</a:t>
            </a:r>
            <a:endParaRPr lang="es-ES_tradnl" sz="2400" dirty="0" smtClean="0"/>
          </a:p>
          <a:p>
            <a:endParaRPr lang="es-ES_tradnl" sz="2400" dirty="0"/>
          </a:p>
          <a:p>
            <a:pPr marL="0" indent="0" algn="ctr">
              <a:buNone/>
            </a:pPr>
            <a:r>
              <a:rPr lang="es-ES_tradnl" sz="2400" b="1" dirty="0" err="1" smtClean="0">
                <a:solidFill>
                  <a:srgbClr val="A6A6A6"/>
                </a:solidFill>
              </a:rPr>
              <a:t>Is</a:t>
            </a:r>
            <a:r>
              <a:rPr lang="es-ES_tradnl" sz="2400" b="1" dirty="0" smtClean="0">
                <a:solidFill>
                  <a:srgbClr val="A6A6A6"/>
                </a:solidFill>
              </a:rPr>
              <a:t> </a:t>
            </a:r>
            <a:r>
              <a:rPr lang="es-ES_tradnl" sz="2400" b="1" dirty="0" err="1" smtClean="0">
                <a:solidFill>
                  <a:srgbClr val="A6A6A6"/>
                </a:solidFill>
              </a:rPr>
              <a:t>this</a:t>
            </a:r>
            <a:r>
              <a:rPr lang="es-ES_tradnl" sz="2400" b="1" dirty="0" smtClean="0">
                <a:solidFill>
                  <a:srgbClr val="A6A6A6"/>
                </a:solidFill>
              </a:rPr>
              <a:t> </a:t>
            </a:r>
            <a:r>
              <a:rPr lang="es-ES_tradnl" sz="2400" b="1" dirty="0" err="1" smtClean="0">
                <a:solidFill>
                  <a:srgbClr val="A6A6A6"/>
                </a:solidFill>
              </a:rPr>
              <a:t>possible</a:t>
            </a:r>
            <a:r>
              <a:rPr lang="es-ES_tradnl" sz="2400" b="1" dirty="0" smtClean="0">
                <a:solidFill>
                  <a:srgbClr val="A6A6A6"/>
                </a:solidFill>
              </a:rPr>
              <a:t>?</a:t>
            </a:r>
            <a:endParaRPr lang="en-GB" sz="2400" b="1" dirty="0" smtClean="0">
              <a:solidFill>
                <a:srgbClr val="A6A6A6"/>
              </a:solidFill>
            </a:endParaRPr>
          </a:p>
        </p:txBody>
      </p:sp>
    </p:spTree>
    <p:extLst>
      <p:ext uri="{BB962C8B-B14F-4D97-AF65-F5344CB8AC3E}">
        <p14:creationId xmlns:p14="http://schemas.microsoft.com/office/powerpoint/2010/main" val="1081855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875773"/>
            <a:ext cx="8229600" cy="7413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dirty="0" smtClean="0">
                <a:solidFill>
                  <a:srgbClr val="1F497D"/>
                </a:solidFill>
              </a:rPr>
              <a:t>Industrial </a:t>
            </a:r>
            <a:r>
              <a:rPr lang="es-ES" sz="3200" dirty="0" err="1" smtClean="0">
                <a:solidFill>
                  <a:srgbClr val="1F497D"/>
                </a:solidFill>
              </a:rPr>
              <a:t>policy</a:t>
            </a:r>
            <a:r>
              <a:rPr lang="es-ES" sz="3200" dirty="0" smtClean="0">
                <a:solidFill>
                  <a:srgbClr val="1F497D"/>
                </a:solidFill>
              </a:rPr>
              <a:t>? In LAC? </a:t>
            </a:r>
            <a:r>
              <a:rPr lang="es-ES" sz="3200" dirty="0" err="1" smtClean="0">
                <a:solidFill>
                  <a:srgbClr val="1F497D"/>
                </a:solidFill>
              </a:rPr>
              <a:t>Really</a:t>
            </a:r>
            <a:r>
              <a:rPr lang="es-ES" sz="3200" dirty="0" smtClean="0">
                <a:solidFill>
                  <a:srgbClr val="1F497D"/>
                </a:solidFill>
              </a:rPr>
              <a:t>?</a:t>
            </a:r>
            <a:endParaRPr lang="es-ES" sz="3200" dirty="0">
              <a:solidFill>
                <a:srgbClr val="1F497D"/>
              </a:solidFill>
            </a:endParaRPr>
          </a:p>
        </p:txBody>
      </p:sp>
      <p:sp>
        <p:nvSpPr>
          <p:cNvPr id="4" name="Marcador de contenido 2"/>
          <p:cNvSpPr txBox="1">
            <a:spLocks/>
          </p:cNvSpPr>
          <p:nvPr/>
        </p:nvSpPr>
        <p:spPr>
          <a:xfrm>
            <a:off x="457201" y="1617135"/>
            <a:ext cx="8229600" cy="481753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t>I</a:t>
            </a:r>
            <a:r>
              <a:rPr lang="en-GB" sz="2800" dirty="0" smtClean="0"/>
              <a:t>ntervention of the state to stimulate economic activities and promote structural change.</a:t>
            </a:r>
          </a:p>
          <a:p>
            <a:r>
              <a:rPr lang="en-GB" sz="2800" dirty="0" smtClean="0"/>
              <a:t>Dynamic process which pursues certain objectives based on national development priorities</a:t>
            </a:r>
          </a:p>
          <a:p>
            <a:r>
              <a:rPr lang="en-GB" sz="2800" dirty="0" smtClean="0"/>
              <a:t>Policies and Instruments: commercial; SME; STI; </a:t>
            </a:r>
            <a:r>
              <a:rPr lang="en-GB" sz="2800" dirty="0" err="1" smtClean="0"/>
              <a:t>sectoral</a:t>
            </a:r>
            <a:r>
              <a:rPr lang="en-GB" sz="2800" dirty="0" smtClean="0"/>
              <a:t> and territorial; education and training; competition and competitiveness</a:t>
            </a:r>
          </a:p>
          <a:p>
            <a:endParaRPr lang="en-GB" sz="2400" dirty="0" smtClean="0"/>
          </a:p>
          <a:p>
            <a:pPr marL="0" indent="0" algn="ctr">
              <a:buFont typeface="Arial"/>
              <a:buNone/>
            </a:pPr>
            <a:r>
              <a:rPr lang="en-GB" sz="2400" b="1" dirty="0" smtClean="0">
                <a:solidFill>
                  <a:srgbClr val="A6A6A6"/>
                </a:solidFill>
              </a:rPr>
              <a:t>Ok, We may accept Industrial Policy, but for what?, which are the challenges to address?</a:t>
            </a:r>
            <a:endParaRPr lang="en-GB" sz="2400" b="1" dirty="0">
              <a:solidFill>
                <a:srgbClr val="A6A6A6"/>
              </a:solidFill>
            </a:endParaRPr>
          </a:p>
        </p:txBody>
      </p:sp>
    </p:spTree>
    <p:extLst>
      <p:ext uri="{BB962C8B-B14F-4D97-AF65-F5344CB8AC3E}">
        <p14:creationId xmlns:p14="http://schemas.microsoft.com/office/powerpoint/2010/main" val="1598199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186267" y="799571"/>
            <a:ext cx="8805333"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smtClean="0">
                <a:solidFill>
                  <a:srgbClr val="1F497D"/>
                </a:solidFill>
              </a:rPr>
              <a:t>3. </a:t>
            </a:r>
            <a:r>
              <a:rPr lang="es-ES_tradnl" sz="3200" dirty="0" err="1" smtClean="0">
                <a:solidFill>
                  <a:srgbClr val="1F497D"/>
                </a:solidFill>
              </a:rPr>
              <a:t>Progressive</a:t>
            </a:r>
            <a:r>
              <a:rPr lang="es-ES_tradnl" sz="3200" dirty="0" smtClean="0">
                <a:solidFill>
                  <a:srgbClr val="1F497D"/>
                </a:solidFill>
              </a:rPr>
              <a:t> </a:t>
            </a:r>
            <a:r>
              <a:rPr lang="es-ES_tradnl" sz="3200" dirty="0" err="1" smtClean="0">
                <a:solidFill>
                  <a:srgbClr val="1F497D"/>
                </a:solidFill>
              </a:rPr>
              <a:t>structural</a:t>
            </a:r>
            <a:r>
              <a:rPr lang="es-ES_tradnl" sz="3200" dirty="0" smtClean="0">
                <a:solidFill>
                  <a:srgbClr val="1F497D"/>
                </a:solidFill>
              </a:rPr>
              <a:t> </a:t>
            </a:r>
            <a:r>
              <a:rPr lang="es-ES_tradnl" sz="3200" dirty="0" err="1" smtClean="0">
                <a:solidFill>
                  <a:srgbClr val="1F497D"/>
                </a:solidFill>
              </a:rPr>
              <a:t>change</a:t>
            </a:r>
            <a:r>
              <a:rPr lang="es-ES_tradnl" sz="3200" dirty="0" smtClean="0">
                <a:solidFill>
                  <a:srgbClr val="1F497D"/>
                </a:solidFill>
              </a:rPr>
              <a:t>: </a:t>
            </a:r>
            <a:r>
              <a:rPr lang="es-ES_tradnl" sz="3200" dirty="0" err="1" smtClean="0">
                <a:solidFill>
                  <a:srgbClr val="1F497D"/>
                </a:solidFill>
              </a:rPr>
              <a:t>the</a:t>
            </a:r>
            <a:r>
              <a:rPr lang="es-ES_tradnl" sz="3200" dirty="0" smtClean="0">
                <a:solidFill>
                  <a:srgbClr val="1F497D"/>
                </a:solidFill>
              </a:rPr>
              <a:t> </a:t>
            </a:r>
            <a:r>
              <a:rPr lang="es-ES_tradnl" sz="3200" dirty="0" err="1" smtClean="0">
                <a:solidFill>
                  <a:srgbClr val="1F497D"/>
                </a:solidFill>
              </a:rPr>
              <a:t>major</a:t>
            </a:r>
            <a:r>
              <a:rPr lang="es-ES_tradnl" sz="3200" dirty="0" smtClean="0">
                <a:solidFill>
                  <a:srgbClr val="1F497D"/>
                </a:solidFill>
              </a:rPr>
              <a:t> </a:t>
            </a:r>
            <a:r>
              <a:rPr lang="es-ES_tradnl" sz="3200" dirty="0" err="1" smtClean="0">
                <a:solidFill>
                  <a:srgbClr val="1F497D"/>
                </a:solidFill>
              </a:rPr>
              <a:t>challenge</a:t>
            </a:r>
            <a:r>
              <a:rPr lang="es-ES_tradnl" sz="3200" dirty="0" smtClean="0">
                <a:solidFill>
                  <a:srgbClr val="1F497D"/>
                </a:solidFill>
              </a:rPr>
              <a:t>?</a:t>
            </a:r>
            <a:endParaRPr lang="es-MX" sz="3200" dirty="0">
              <a:solidFill>
                <a:srgbClr val="1F497D"/>
              </a:solidFill>
            </a:endParaRPr>
          </a:p>
        </p:txBody>
      </p:sp>
      <p:sp>
        <p:nvSpPr>
          <p:cNvPr id="4" name="Marcador de contenido 2"/>
          <p:cNvSpPr txBox="1">
            <a:spLocks/>
          </p:cNvSpPr>
          <p:nvPr/>
        </p:nvSpPr>
        <p:spPr>
          <a:xfrm>
            <a:off x="457200" y="2061105"/>
            <a:ext cx="85344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solidFill>
                  <a:schemeClr val="bg1">
                    <a:lumMod val="50000"/>
                  </a:schemeClr>
                </a:solidFill>
              </a:rPr>
              <a:t>Washington consensus exhausted</a:t>
            </a:r>
            <a:r>
              <a:rPr lang="mr-IN" sz="2800" dirty="0" smtClean="0">
                <a:solidFill>
                  <a:schemeClr val="bg1">
                    <a:lumMod val="50000"/>
                  </a:schemeClr>
                </a:solidFill>
              </a:rPr>
              <a:t>…</a:t>
            </a:r>
            <a:r>
              <a:rPr lang="es-ES_tradnl" sz="2800" dirty="0" smtClean="0">
                <a:solidFill>
                  <a:schemeClr val="bg1">
                    <a:lumMod val="50000"/>
                  </a:schemeClr>
                </a:solidFill>
              </a:rPr>
              <a:t> </a:t>
            </a:r>
            <a:endParaRPr lang="en-GB" sz="2800" dirty="0" smtClean="0">
              <a:solidFill>
                <a:schemeClr val="bg1">
                  <a:lumMod val="50000"/>
                </a:schemeClr>
              </a:solidFill>
            </a:endParaRPr>
          </a:p>
          <a:p>
            <a:r>
              <a:rPr lang="en-GB" sz="2800" dirty="0" smtClean="0"/>
              <a:t>Progressive Structural Change (</a:t>
            </a:r>
            <a:r>
              <a:rPr lang="en-GB" sz="2800" dirty="0" err="1" smtClean="0"/>
              <a:t>PSCh</a:t>
            </a:r>
            <a:r>
              <a:rPr lang="en-GB" sz="2800" dirty="0" smtClean="0"/>
              <a:t>): </a:t>
            </a:r>
          </a:p>
          <a:p>
            <a:pPr lvl="1"/>
            <a:r>
              <a:rPr lang="en-GB" sz="2400" b="1" dirty="0"/>
              <a:t>C</a:t>
            </a:r>
            <a:r>
              <a:rPr lang="en-GB" sz="2400" b="1" dirty="0" smtClean="0"/>
              <a:t>hange in product composition towards dynamic-high productivity activities, incorporating technical progress</a:t>
            </a:r>
          </a:p>
          <a:p>
            <a:pPr lvl="1"/>
            <a:r>
              <a:rPr lang="en-GB" sz="2400" b="1" dirty="0" smtClean="0"/>
              <a:t>Increase </a:t>
            </a:r>
            <a:r>
              <a:rPr lang="en-GB" sz="2400" b="1" dirty="0" smtClean="0"/>
              <a:t>productivity in existing activities</a:t>
            </a:r>
          </a:p>
          <a:p>
            <a:pPr lvl="1"/>
            <a:r>
              <a:rPr lang="en-GB" sz="2400" b="1" dirty="0" smtClean="0"/>
              <a:t>Reduce </a:t>
            </a:r>
            <a:r>
              <a:rPr lang="en-GB" sz="2400" b="1" dirty="0" smtClean="0"/>
              <a:t>territorial disparities </a:t>
            </a:r>
          </a:p>
          <a:p>
            <a:r>
              <a:rPr lang="en-GB" sz="2800" dirty="0" err="1" smtClean="0"/>
              <a:t>PSCh</a:t>
            </a:r>
            <a:r>
              <a:rPr lang="en-GB" sz="2800" dirty="0" smtClean="0"/>
              <a:t> brings about higher </a:t>
            </a:r>
            <a:r>
              <a:rPr lang="en-GB" sz="2800" dirty="0"/>
              <a:t>long-term economic growth and better-paid </a:t>
            </a:r>
            <a:r>
              <a:rPr lang="en-GB" sz="2800" dirty="0" smtClean="0"/>
              <a:t>jobs </a:t>
            </a:r>
            <a:r>
              <a:rPr lang="mr-IN" sz="2800" dirty="0" smtClean="0"/>
              <a:t>–</a:t>
            </a:r>
            <a:r>
              <a:rPr lang="en-GB" sz="2800" dirty="0" smtClean="0"/>
              <a:t> a new path to inclusive development and reduced inequality and poverty </a:t>
            </a:r>
          </a:p>
        </p:txBody>
      </p:sp>
    </p:spTree>
    <p:extLst>
      <p:ext uri="{BB962C8B-B14F-4D97-AF65-F5344CB8AC3E}">
        <p14:creationId xmlns:p14="http://schemas.microsoft.com/office/powerpoint/2010/main" val="35453206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186267" y="600075"/>
            <a:ext cx="8805333"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err="1" smtClean="0">
                <a:solidFill>
                  <a:srgbClr val="1F497D"/>
                </a:solidFill>
              </a:rPr>
              <a:t>Income</a:t>
            </a:r>
            <a:r>
              <a:rPr lang="es-ES_tradnl" sz="3200" dirty="0" smtClean="0">
                <a:solidFill>
                  <a:srgbClr val="1F497D"/>
                </a:solidFill>
              </a:rPr>
              <a:t> </a:t>
            </a:r>
            <a:r>
              <a:rPr lang="es-ES_tradnl" sz="3200" dirty="0" err="1" smtClean="0">
                <a:solidFill>
                  <a:srgbClr val="1F497D"/>
                </a:solidFill>
              </a:rPr>
              <a:t>disparities</a:t>
            </a:r>
            <a:r>
              <a:rPr lang="es-ES_tradnl" sz="3200" dirty="0" smtClean="0">
                <a:solidFill>
                  <a:srgbClr val="1F497D"/>
                </a:solidFill>
              </a:rPr>
              <a:t> at </a:t>
            </a:r>
            <a:r>
              <a:rPr lang="es-ES_tradnl" sz="3200" dirty="0" err="1" smtClean="0">
                <a:solidFill>
                  <a:srgbClr val="1F497D"/>
                </a:solidFill>
              </a:rPr>
              <a:t>the</a:t>
            </a:r>
            <a:r>
              <a:rPr lang="es-ES_tradnl" sz="3200" dirty="0" smtClean="0">
                <a:solidFill>
                  <a:srgbClr val="1F497D"/>
                </a:solidFill>
              </a:rPr>
              <a:t> territorial </a:t>
            </a:r>
            <a:r>
              <a:rPr lang="es-ES_tradnl" sz="3200" dirty="0" err="1" smtClean="0">
                <a:solidFill>
                  <a:srgbClr val="1F497D"/>
                </a:solidFill>
              </a:rPr>
              <a:t>level</a:t>
            </a:r>
            <a:endParaRPr lang="es-MX" sz="3200" dirty="0">
              <a:solidFill>
                <a:srgbClr val="1F497D"/>
              </a:solidFill>
            </a:endParaRPr>
          </a:p>
        </p:txBody>
      </p:sp>
      <p:sp>
        <p:nvSpPr>
          <p:cNvPr id="4" name="Marcador de contenido 2"/>
          <p:cNvSpPr txBox="1">
            <a:spLocks/>
          </p:cNvSpPr>
          <p:nvPr/>
        </p:nvSpPr>
        <p:spPr>
          <a:xfrm>
            <a:off x="457200" y="1739371"/>
            <a:ext cx="85344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800" dirty="0" smtClean="0"/>
          </a:p>
        </p:txBody>
      </p:sp>
      <p:graphicFrame>
        <p:nvGraphicFramePr>
          <p:cNvPr id="5" name="Chart 8"/>
          <p:cNvGraphicFramePr>
            <a:graphicFrameLocks/>
          </p:cNvGraphicFramePr>
          <p:nvPr>
            <p:extLst>
              <p:ext uri="{D42A27DB-BD31-4B8C-83A1-F6EECF244321}">
                <p14:modId xmlns:p14="http://schemas.microsoft.com/office/powerpoint/2010/main" val="1638640611"/>
              </p:ext>
            </p:extLst>
          </p:nvPr>
        </p:nvGraphicFramePr>
        <p:xfrm>
          <a:off x="683568" y="1202267"/>
          <a:ext cx="7664152" cy="506306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a:spLocks noChangeArrowheads="1"/>
          </p:cNvSpPr>
          <p:nvPr/>
        </p:nvSpPr>
        <p:spPr bwMode="auto">
          <a:xfrm>
            <a:off x="611560" y="6124653"/>
            <a:ext cx="707617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400" b="0" i="0" strike="noStrike" cap="none" normalizeH="0" baseline="0" dirty="0" smtClean="0">
                <a:ln>
                  <a:noFill/>
                </a:ln>
                <a:solidFill>
                  <a:schemeClr val="tx1"/>
                </a:solidFill>
                <a:effectLst/>
                <a:latin typeface="+mj-lt"/>
                <a:ea typeface="Times New Roman" pitchFamily="18" charset="0"/>
                <a:cs typeface="Arial" pitchFamily="34" charset="0"/>
              </a:rPr>
              <a:t>Fuente: CEPAL 2014 en base a información oficial de los países.</a:t>
            </a:r>
            <a:r>
              <a:rPr kumimoji="0" lang="en-US" sz="1400" b="0" i="0" strike="noStrike" cap="none" normalizeH="0" baseline="0" dirty="0" smtClean="0">
                <a:ln>
                  <a:noFill/>
                </a:ln>
                <a:solidFill>
                  <a:schemeClr val="tx1"/>
                </a:solidFill>
                <a:effectLst/>
                <a:latin typeface="+mj-lt"/>
                <a:cs typeface="Arial" pitchFamily="34" charset="0"/>
              </a:rPr>
              <a:t> </a:t>
            </a:r>
          </a:p>
        </p:txBody>
      </p:sp>
    </p:spTree>
    <p:extLst>
      <p:ext uri="{BB962C8B-B14F-4D97-AF65-F5344CB8AC3E}">
        <p14:creationId xmlns:p14="http://schemas.microsoft.com/office/powerpoint/2010/main" val="25299343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792164"/>
            <a:ext cx="8229600" cy="65669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smtClean="0">
                <a:solidFill>
                  <a:srgbClr val="1F497D"/>
                </a:solidFill>
              </a:rPr>
              <a:t>a) </a:t>
            </a:r>
            <a:r>
              <a:rPr lang="es-ES_tradnl" sz="3200" dirty="0" err="1" smtClean="0">
                <a:solidFill>
                  <a:srgbClr val="1F497D"/>
                </a:solidFill>
              </a:rPr>
              <a:t>Challenges</a:t>
            </a:r>
            <a:r>
              <a:rPr lang="es-ES_tradnl" sz="3200" dirty="0" smtClean="0">
                <a:solidFill>
                  <a:srgbClr val="1F497D"/>
                </a:solidFill>
              </a:rPr>
              <a:t> </a:t>
            </a:r>
            <a:r>
              <a:rPr lang="es-ES_tradnl" sz="3200" dirty="0" err="1" smtClean="0">
                <a:solidFill>
                  <a:srgbClr val="1F497D"/>
                </a:solidFill>
              </a:rPr>
              <a:t>for</a:t>
            </a:r>
            <a:r>
              <a:rPr lang="es-ES_tradnl" sz="3200" dirty="0" smtClean="0">
                <a:solidFill>
                  <a:srgbClr val="1F497D"/>
                </a:solidFill>
              </a:rPr>
              <a:t> </a:t>
            </a:r>
            <a:r>
              <a:rPr lang="es-ES_tradnl" sz="3200" dirty="0" err="1" smtClean="0">
                <a:solidFill>
                  <a:srgbClr val="1F497D"/>
                </a:solidFill>
              </a:rPr>
              <a:t>Industry</a:t>
            </a:r>
            <a:r>
              <a:rPr lang="es-ES_tradnl" sz="3200" dirty="0" smtClean="0">
                <a:solidFill>
                  <a:srgbClr val="1F497D"/>
                </a:solidFill>
              </a:rPr>
              <a:t> </a:t>
            </a:r>
            <a:r>
              <a:rPr lang="es-ES_tradnl" sz="3200" dirty="0" err="1" smtClean="0">
                <a:solidFill>
                  <a:srgbClr val="1F497D"/>
                </a:solidFill>
              </a:rPr>
              <a:t>agents</a:t>
            </a:r>
            <a:endParaRPr lang="es-ES" sz="3200" dirty="0">
              <a:solidFill>
                <a:srgbClr val="1F497D"/>
              </a:solidFill>
            </a:endParaRPr>
          </a:p>
        </p:txBody>
      </p:sp>
      <p:sp>
        <p:nvSpPr>
          <p:cNvPr id="4" name="Marcador de contenido 2"/>
          <p:cNvSpPr txBox="1">
            <a:spLocks/>
          </p:cNvSpPr>
          <p:nvPr/>
        </p:nvSpPr>
        <p:spPr>
          <a:xfrm>
            <a:off x="778933" y="2015067"/>
            <a:ext cx="7907867" cy="3098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GB" sz="2800" dirty="0" err="1" smtClean="0"/>
              <a:t>Startegic</a:t>
            </a:r>
            <a:r>
              <a:rPr lang="en-GB" sz="2800" dirty="0" smtClean="0"/>
              <a:t>-long term vision to raise </a:t>
            </a:r>
            <a:r>
              <a:rPr lang="en-GB" sz="2800" dirty="0"/>
              <a:t>p</a:t>
            </a:r>
            <a:r>
              <a:rPr lang="en-GB" sz="2800" dirty="0" smtClean="0"/>
              <a:t>roductivity</a:t>
            </a:r>
          </a:p>
          <a:p>
            <a:pPr marL="514350" indent="-514350">
              <a:buFont typeface="+mj-lt"/>
              <a:buAutoNum type="arabicPeriod"/>
            </a:pPr>
            <a:r>
              <a:rPr lang="en-GB" sz="2800" dirty="0" smtClean="0"/>
              <a:t>Reduce structural heterogeneity (size, activity and territorial disparities)</a:t>
            </a:r>
          </a:p>
          <a:p>
            <a:pPr marL="514350" indent="-514350">
              <a:buFont typeface="+mj-lt"/>
              <a:buAutoNum type="arabicPeriod"/>
            </a:pPr>
            <a:r>
              <a:rPr lang="en-GB" sz="2800" dirty="0" smtClean="0"/>
              <a:t>Create and develop new sectors-dynamic, knowledge and </a:t>
            </a:r>
            <a:r>
              <a:rPr lang="en-GB" sz="2800" dirty="0" err="1" smtClean="0"/>
              <a:t>tec</a:t>
            </a:r>
            <a:r>
              <a:rPr lang="en-GB" sz="2800" dirty="0"/>
              <a:t>-</a:t>
            </a:r>
            <a:r>
              <a:rPr lang="en-GB" sz="2800" dirty="0" smtClean="0"/>
              <a:t>intensives</a:t>
            </a:r>
          </a:p>
          <a:p>
            <a:pPr marL="514350" indent="-514350">
              <a:buFont typeface="+mj-lt"/>
              <a:buAutoNum type="arabicPeriod"/>
            </a:pPr>
            <a:r>
              <a:rPr lang="en-GB" sz="2800" dirty="0" smtClean="0"/>
              <a:t>Manufacturing sector - growth engine</a:t>
            </a:r>
          </a:p>
          <a:p>
            <a:pPr marL="514350" indent="-514350">
              <a:buFont typeface="+mj-lt"/>
              <a:buAutoNum type="arabicPeriod"/>
            </a:pPr>
            <a:r>
              <a:rPr lang="en-GB" sz="2800" dirty="0" smtClean="0"/>
              <a:t>Impact of 4</a:t>
            </a:r>
            <a:r>
              <a:rPr lang="en-GB" sz="2800" baseline="30000" dirty="0" smtClean="0"/>
              <a:t>th</a:t>
            </a:r>
            <a:r>
              <a:rPr lang="en-GB" sz="2800" dirty="0" smtClean="0"/>
              <a:t> industrial revolution: e.g.  “</a:t>
            </a:r>
            <a:r>
              <a:rPr lang="en-GB" sz="2800" dirty="0" err="1" smtClean="0"/>
              <a:t>robotisation</a:t>
            </a:r>
            <a:r>
              <a:rPr lang="en-GB" sz="2800" dirty="0" smtClean="0"/>
              <a:t>” of employment</a:t>
            </a:r>
            <a:endParaRPr lang="en-GB" sz="2800" dirty="0"/>
          </a:p>
        </p:txBody>
      </p:sp>
    </p:spTree>
    <p:extLst>
      <p:ext uri="{BB962C8B-B14F-4D97-AF65-F5344CB8AC3E}">
        <p14:creationId xmlns:p14="http://schemas.microsoft.com/office/powerpoint/2010/main" val="35835858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755385"/>
            <a:ext cx="8229600" cy="96149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dirty="0" smtClean="0">
                <a:solidFill>
                  <a:srgbClr val="1F497D"/>
                </a:solidFill>
              </a:rPr>
              <a:t>b) </a:t>
            </a:r>
            <a:r>
              <a:rPr lang="es-ES" sz="3200" dirty="0" err="1" smtClean="0">
                <a:solidFill>
                  <a:srgbClr val="1F497D"/>
                </a:solidFill>
              </a:rPr>
              <a:t>Challenges</a:t>
            </a:r>
            <a:r>
              <a:rPr lang="es-ES" sz="3200" dirty="0" smtClean="0">
                <a:solidFill>
                  <a:srgbClr val="1F497D"/>
                </a:solidFill>
              </a:rPr>
              <a:t> </a:t>
            </a:r>
            <a:r>
              <a:rPr lang="es-ES" sz="3200" dirty="0" err="1" smtClean="0">
                <a:solidFill>
                  <a:srgbClr val="1F497D"/>
                </a:solidFill>
              </a:rPr>
              <a:t>for</a:t>
            </a:r>
            <a:r>
              <a:rPr lang="es-ES" sz="3200" dirty="0" smtClean="0">
                <a:solidFill>
                  <a:srgbClr val="1F497D"/>
                </a:solidFill>
              </a:rPr>
              <a:t> industrial </a:t>
            </a:r>
            <a:r>
              <a:rPr lang="es-ES" sz="3200" dirty="0" err="1" smtClean="0">
                <a:solidFill>
                  <a:srgbClr val="1F497D"/>
                </a:solidFill>
              </a:rPr>
              <a:t>policy</a:t>
            </a:r>
            <a:endParaRPr lang="es-ES" sz="3200" dirty="0">
              <a:solidFill>
                <a:srgbClr val="1F497D"/>
              </a:solidFill>
            </a:endParaRPr>
          </a:p>
        </p:txBody>
      </p:sp>
      <p:sp>
        <p:nvSpPr>
          <p:cNvPr id="4" name="Marcador de contenido 2"/>
          <p:cNvSpPr txBox="1">
            <a:spLocks/>
          </p:cNvSpPr>
          <p:nvPr/>
        </p:nvSpPr>
        <p:spPr>
          <a:xfrm>
            <a:off x="660400" y="1754450"/>
            <a:ext cx="8026400" cy="400949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GB" sz="2800" dirty="0" smtClean="0"/>
              <a:t>Agreement State-Market-Society of an industrial development strategy </a:t>
            </a:r>
            <a:r>
              <a:rPr lang="en-GB" sz="2400" dirty="0" smtClean="0"/>
              <a:t>(attainable objectives, targets, time-table, responsibilities, accountability</a:t>
            </a:r>
            <a:r>
              <a:rPr lang="en-GB" sz="2800" dirty="0" smtClean="0"/>
              <a:t>)</a:t>
            </a:r>
          </a:p>
          <a:p>
            <a:pPr>
              <a:buFont typeface="+mj-lt"/>
              <a:buAutoNum type="arabicPeriod"/>
            </a:pPr>
            <a:r>
              <a:rPr lang="en-GB" sz="2800" dirty="0" smtClean="0"/>
              <a:t>Explicit consideration of implementing institutions</a:t>
            </a:r>
          </a:p>
          <a:p>
            <a:pPr>
              <a:buFont typeface="+mj-lt"/>
              <a:buAutoNum type="arabicPeriod"/>
            </a:pPr>
            <a:r>
              <a:rPr lang="en-GB" sz="2800" dirty="0" smtClean="0"/>
              <a:t>Training programs to increase the amount and quality of human resources</a:t>
            </a:r>
          </a:p>
          <a:p>
            <a:pPr>
              <a:buFont typeface="+mj-lt"/>
              <a:buAutoNum type="arabicPeriod"/>
            </a:pPr>
            <a:r>
              <a:rPr lang="en-GB" sz="2800" dirty="0" smtClean="0"/>
              <a:t>Strengthen linkages policy design </a:t>
            </a:r>
            <a:r>
              <a:rPr lang="mr-IN" sz="2800" dirty="0" smtClean="0"/>
              <a:t>–</a:t>
            </a:r>
            <a:r>
              <a:rPr lang="en-GB" sz="2800" dirty="0" smtClean="0"/>
              <a:t> implementation</a:t>
            </a:r>
          </a:p>
          <a:p>
            <a:pPr>
              <a:buFont typeface="+mj-lt"/>
              <a:buAutoNum type="arabicPeriod"/>
            </a:pPr>
            <a:r>
              <a:rPr lang="en-GB" sz="2800" dirty="0" smtClean="0"/>
              <a:t>Better policy evaluation to improve design, focus and implementation</a:t>
            </a:r>
            <a:endParaRPr lang="en-GB" sz="2800" dirty="0"/>
          </a:p>
        </p:txBody>
      </p:sp>
    </p:spTree>
    <p:extLst>
      <p:ext uri="{BB962C8B-B14F-4D97-AF65-F5344CB8AC3E}">
        <p14:creationId xmlns:p14="http://schemas.microsoft.com/office/powerpoint/2010/main" val="20504337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647171"/>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smtClean="0">
                <a:solidFill>
                  <a:srgbClr val="1F497D"/>
                </a:solidFill>
              </a:rPr>
              <a:t>A common challenge in any strategy in LAC: implementation gaps</a:t>
            </a:r>
            <a:endParaRPr lang="es-ES" sz="3200" dirty="0">
              <a:solidFill>
                <a:srgbClr val="1F497D"/>
              </a:solidFill>
            </a:endParaRPr>
          </a:p>
        </p:txBody>
      </p:sp>
      <p:sp>
        <p:nvSpPr>
          <p:cNvPr id="4" name="Marcador de contenido 2"/>
          <p:cNvSpPr txBox="1">
            <a:spLocks/>
          </p:cNvSpPr>
          <p:nvPr/>
        </p:nvSpPr>
        <p:spPr>
          <a:xfrm>
            <a:off x="457200" y="1784350"/>
            <a:ext cx="8229600" cy="4953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smtClean="0"/>
              <a:t>Non-operational or unattainable objectives</a:t>
            </a:r>
          </a:p>
          <a:p>
            <a:r>
              <a:rPr lang="en-GB" sz="2400" smtClean="0"/>
              <a:t>Scarcity of human and financial resources</a:t>
            </a:r>
          </a:p>
          <a:p>
            <a:r>
              <a:rPr lang="en-GB" sz="2400" smtClean="0"/>
              <a:t>Reduced institutional capacity</a:t>
            </a:r>
          </a:p>
          <a:p>
            <a:r>
              <a:rPr lang="en-GB" sz="2400" smtClean="0"/>
              <a:t>Weakness of public-private agreements – lack of transparency</a:t>
            </a:r>
          </a:p>
          <a:p>
            <a:r>
              <a:rPr lang="en-GB" sz="2400" smtClean="0"/>
              <a:t>Weakness of signals - evaluation of policies and programs</a:t>
            </a:r>
          </a:p>
          <a:p>
            <a:pPr marL="0" indent="0">
              <a:buFont typeface="Arial"/>
              <a:buNone/>
            </a:pPr>
            <a:r>
              <a:rPr lang="en-GB" sz="2400" smtClean="0"/>
              <a:t> </a:t>
            </a:r>
          </a:p>
          <a:p>
            <a:pPr marL="0" indent="0">
              <a:buFont typeface="Arial"/>
              <a:buNone/>
            </a:pPr>
            <a:r>
              <a:rPr lang="en-GB" sz="2400" i="1" smtClean="0"/>
              <a:t>Closing implementation gaps: three courses of action</a:t>
            </a:r>
          </a:p>
          <a:p>
            <a:r>
              <a:rPr lang="en-GB" sz="2400" smtClean="0"/>
              <a:t>Institutional factors</a:t>
            </a:r>
          </a:p>
          <a:p>
            <a:r>
              <a:rPr lang="en-GB" sz="2400" smtClean="0"/>
              <a:t>Human resources for implementation</a:t>
            </a:r>
          </a:p>
          <a:p>
            <a:r>
              <a:rPr lang="en-GB" sz="2400" smtClean="0"/>
              <a:t>Strengthen operators for evaluation – transparency and accountability</a:t>
            </a:r>
            <a:endParaRPr lang="en-GB" sz="2800" dirty="0"/>
          </a:p>
        </p:txBody>
      </p:sp>
    </p:spTree>
    <p:extLst>
      <p:ext uri="{BB962C8B-B14F-4D97-AF65-F5344CB8AC3E}">
        <p14:creationId xmlns:p14="http://schemas.microsoft.com/office/powerpoint/2010/main" val="1154518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816505"/>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dirty="0" smtClean="0">
                <a:solidFill>
                  <a:srgbClr val="1F497D"/>
                </a:solidFill>
              </a:rPr>
              <a:t>4. </a:t>
            </a:r>
            <a:r>
              <a:rPr lang="es-ES" sz="3200" dirty="0" err="1" smtClean="0">
                <a:solidFill>
                  <a:srgbClr val="1F497D"/>
                </a:solidFill>
              </a:rPr>
              <a:t>Conclusion</a:t>
            </a:r>
            <a:r>
              <a:rPr lang="es-ES" sz="3200" dirty="0" smtClean="0">
                <a:solidFill>
                  <a:srgbClr val="1F497D"/>
                </a:solidFill>
              </a:rPr>
              <a:t>: </a:t>
            </a:r>
            <a:r>
              <a:rPr lang="es-ES" sz="3200" dirty="0" err="1" smtClean="0">
                <a:solidFill>
                  <a:srgbClr val="1F497D"/>
                </a:solidFill>
              </a:rPr>
              <a:t>key</a:t>
            </a:r>
            <a:r>
              <a:rPr lang="es-ES" sz="3200" dirty="0" smtClean="0">
                <a:solidFill>
                  <a:srgbClr val="1F497D"/>
                </a:solidFill>
              </a:rPr>
              <a:t> </a:t>
            </a:r>
            <a:r>
              <a:rPr lang="es-ES" sz="3200" dirty="0" err="1" smtClean="0">
                <a:solidFill>
                  <a:srgbClr val="1F497D"/>
                </a:solidFill>
              </a:rPr>
              <a:t>issues</a:t>
            </a:r>
            <a:r>
              <a:rPr lang="es-ES" sz="3200" dirty="0" smtClean="0">
                <a:solidFill>
                  <a:srgbClr val="1F497D"/>
                </a:solidFill>
              </a:rPr>
              <a:t> </a:t>
            </a:r>
            <a:r>
              <a:rPr lang="es-ES" sz="3200" dirty="0" err="1" smtClean="0">
                <a:solidFill>
                  <a:srgbClr val="1F497D"/>
                </a:solidFill>
              </a:rPr>
              <a:t>for</a:t>
            </a:r>
            <a:r>
              <a:rPr lang="es-ES" sz="3200" dirty="0" smtClean="0">
                <a:solidFill>
                  <a:srgbClr val="1F497D"/>
                </a:solidFill>
              </a:rPr>
              <a:t> </a:t>
            </a:r>
            <a:r>
              <a:rPr lang="es-ES" sz="3200" dirty="0" err="1" smtClean="0">
                <a:solidFill>
                  <a:srgbClr val="1F497D"/>
                </a:solidFill>
              </a:rPr>
              <a:t>an</a:t>
            </a:r>
            <a:r>
              <a:rPr lang="es-ES" sz="3200" dirty="0" smtClean="0">
                <a:solidFill>
                  <a:srgbClr val="1F497D"/>
                </a:solidFill>
              </a:rPr>
              <a:t> industrial </a:t>
            </a:r>
            <a:r>
              <a:rPr lang="es-ES" sz="3200" dirty="0" err="1" smtClean="0">
                <a:solidFill>
                  <a:srgbClr val="1F497D"/>
                </a:solidFill>
              </a:rPr>
              <a:t>policy</a:t>
            </a:r>
            <a:r>
              <a:rPr lang="es-ES" sz="3200" dirty="0" smtClean="0">
                <a:solidFill>
                  <a:srgbClr val="1F497D"/>
                </a:solidFill>
              </a:rPr>
              <a:t> </a:t>
            </a:r>
            <a:r>
              <a:rPr lang="es-ES" sz="3200" dirty="0" err="1" smtClean="0">
                <a:solidFill>
                  <a:srgbClr val="1F497D"/>
                </a:solidFill>
              </a:rPr>
              <a:t>to</a:t>
            </a:r>
            <a:r>
              <a:rPr lang="es-ES" sz="3200" dirty="0" smtClean="0">
                <a:solidFill>
                  <a:srgbClr val="1F497D"/>
                </a:solidFill>
              </a:rPr>
              <a:t> </a:t>
            </a:r>
            <a:r>
              <a:rPr lang="es-ES" sz="3200" dirty="0" err="1" smtClean="0">
                <a:solidFill>
                  <a:srgbClr val="1F497D"/>
                </a:solidFill>
              </a:rPr>
              <a:t>face</a:t>
            </a:r>
            <a:r>
              <a:rPr lang="es-ES" sz="3200" dirty="0" smtClean="0">
                <a:solidFill>
                  <a:srgbClr val="1F497D"/>
                </a:solidFill>
              </a:rPr>
              <a:t> </a:t>
            </a:r>
            <a:r>
              <a:rPr lang="es-ES" sz="3200" dirty="0" err="1" smtClean="0">
                <a:solidFill>
                  <a:srgbClr val="1F497D"/>
                </a:solidFill>
              </a:rPr>
              <a:t>the</a:t>
            </a:r>
            <a:r>
              <a:rPr lang="es-ES" sz="3200" dirty="0" smtClean="0">
                <a:solidFill>
                  <a:srgbClr val="1F497D"/>
                </a:solidFill>
              </a:rPr>
              <a:t> </a:t>
            </a:r>
            <a:r>
              <a:rPr lang="es-ES" sz="3200" dirty="0" err="1" smtClean="0">
                <a:solidFill>
                  <a:srgbClr val="1F497D"/>
                </a:solidFill>
              </a:rPr>
              <a:t>challenge</a:t>
            </a:r>
            <a:r>
              <a:rPr lang="es-ES" sz="3200" dirty="0" smtClean="0">
                <a:solidFill>
                  <a:srgbClr val="1F497D"/>
                </a:solidFill>
              </a:rPr>
              <a:t> of </a:t>
            </a:r>
            <a:r>
              <a:rPr lang="es-ES" sz="3200" dirty="0" err="1" smtClean="0">
                <a:solidFill>
                  <a:srgbClr val="1F497D"/>
                </a:solidFill>
              </a:rPr>
              <a:t>structural</a:t>
            </a:r>
            <a:r>
              <a:rPr lang="es-ES" sz="3200" dirty="0" smtClean="0">
                <a:solidFill>
                  <a:srgbClr val="1F497D"/>
                </a:solidFill>
              </a:rPr>
              <a:t> </a:t>
            </a:r>
            <a:r>
              <a:rPr lang="es-ES" sz="3200" dirty="0" err="1" smtClean="0">
                <a:solidFill>
                  <a:srgbClr val="1F497D"/>
                </a:solidFill>
              </a:rPr>
              <a:t>change</a:t>
            </a:r>
            <a:endParaRPr lang="es-MX" sz="3200" dirty="0">
              <a:solidFill>
                <a:srgbClr val="1F497D"/>
              </a:solidFill>
            </a:endParaRPr>
          </a:p>
        </p:txBody>
      </p:sp>
      <p:sp>
        <p:nvSpPr>
          <p:cNvPr id="4" name="Marcador de contenido 2"/>
          <p:cNvSpPr txBox="1">
            <a:spLocks/>
          </p:cNvSpPr>
          <p:nvPr/>
        </p:nvSpPr>
        <p:spPr>
          <a:xfrm>
            <a:off x="778932" y="2211388"/>
            <a:ext cx="7907867" cy="330888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600"/>
              </a:spcAft>
              <a:buFont typeface="+mj-lt"/>
              <a:buAutoNum type="arabicPeriod"/>
            </a:pPr>
            <a:r>
              <a:rPr lang="en-GB" sz="2800" dirty="0" smtClean="0"/>
              <a:t>Selection of "winners"</a:t>
            </a:r>
          </a:p>
          <a:p>
            <a:pPr marL="514350" indent="-514350">
              <a:spcAft>
                <a:spcPts val="600"/>
              </a:spcAft>
              <a:buFont typeface="+mj-lt"/>
              <a:buAutoNum type="arabicPeriod"/>
            </a:pPr>
            <a:r>
              <a:rPr lang="en-GB" sz="2800" dirty="0" smtClean="0"/>
              <a:t>Available instruments</a:t>
            </a:r>
          </a:p>
          <a:p>
            <a:pPr marL="514350" indent="-514350">
              <a:spcAft>
                <a:spcPts val="600"/>
              </a:spcAft>
              <a:buFont typeface="+mj-lt"/>
              <a:buAutoNum type="arabicPeriod"/>
            </a:pPr>
            <a:r>
              <a:rPr lang="en-GB" sz="2800" dirty="0" smtClean="0"/>
              <a:t>Size limitation of markets</a:t>
            </a:r>
          </a:p>
          <a:p>
            <a:pPr marL="514350" indent="-514350">
              <a:spcAft>
                <a:spcPts val="600"/>
              </a:spcAft>
              <a:buFont typeface="+mj-lt"/>
              <a:buAutoNum type="arabicPeriod"/>
            </a:pPr>
            <a:r>
              <a:rPr lang="en-GB" sz="2800" dirty="0" smtClean="0"/>
              <a:t>Margin of action left by trade policy</a:t>
            </a:r>
          </a:p>
          <a:p>
            <a:pPr marL="514350" indent="-514350">
              <a:spcAft>
                <a:spcPts val="600"/>
              </a:spcAft>
              <a:buFont typeface="+mj-lt"/>
              <a:buAutoNum type="arabicPeriod"/>
            </a:pPr>
            <a:r>
              <a:rPr lang="en-GB" sz="2800" dirty="0" smtClean="0"/>
              <a:t>Political will and “management failures”</a:t>
            </a:r>
            <a:endParaRPr lang="en-GB" sz="2800" dirty="0"/>
          </a:p>
        </p:txBody>
      </p:sp>
    </p:spTree>
    <p:extLst>
      <p:ext uri="{BB962C8B-B14F-4D97-AF65-F5344CB8AC3E}">
        <p14:creationId xmlns:p14="http://schemas.microsoft.com/office/powerpoint/2010/main" val="1922167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p:nvPr/>
        </p:nvSpPr>
        <p:spPr>
          <a:xfrm>
            <a:off x="1001111" y="1271752"/>
            <a:ext cx="6229350" cy="4585871"/>
          </a:xfrm>
          <a:prstGeom prst="rect">
            <a:avLst/>
          </a:prstGeom>
        </p:spPr>
        <p:txBody>
          <a:bodyPr wrap="square">
            <a:spAutoFit/>
          </a:bodyPr>
          <a:lstStyle/>
          <a:p>
            <a:pPr algn="ctr"/>
            <a:r>
              <a:rPr lang="en-US" sz="6000" dirty="0" smtClean="0">
                <a:solidFill>
                  <a:schemeClr val="accent1"/>
                </a:solidFill>
              </a:rPr>
              <a:t>Thank you!</a:t>
            </a:r>
          </a:p>
          <a:p>
            <a:pPr algn="ctr"/>
            <a:endParaRPr lang="en-US" sz="2800" dirty="0" smtClean="0">
              <a:solidFill>
                <a:schemeClr val="accent1"/>
              </a:solidFill>
            </a:endParaRPr>
          </a:p>
          <a:p>
            <a:pPr algn="ctr"/>
            <a:endParaRPr lang="en-US" sz="2800" dirty="0" smtClean="0">
              <a:solidFill>
                <a:schemeClr val="accent1"/>
              </a:solidFill>
            </a:endParaRPr>
          </a:p>
          <a:p>
            <a:pPr algn="ctr"/>
            <a:r>
              <a:rPr lang="en-US" sz="2800" dirty="0" smtClean="0">
                <a:solidFill>
                  <a:schemeClr val="accent1"/>
                </a:solidFill>
              </a:rPr>
              <a:t>@</a:t>
            </a:r>
            <a:r>
              <a:rPr lang="en-US" sz="2800" dirty="0" err="1" smtClean="0">
                <a:solidFill>
                  <a:schemeClr val="accent1"/>
                </a:solidFill>
              </a:rPr>
              <a:t>jorgemattaruno</a:t>
            </a:r>
            <a:endParaRPr lang="en-US" sz="2800" dirty="0" smtClean="0">
              <a:solidFill>
                <a:schemeClr val="accent1"/>
              </a:solidFill>
            </a:endParaRPr>
          </a:p>
          <a:p>
            <a:pPr algn="ctr"/>
            <a:endParaRPr lang="en-US" sz="2800" dirty="0">
              <a:solidFill>
                <a:schemeClr val="accent1"/>
              </a:solidFill>
            </a:endParaRPr>
          </a:p>
          <a:p>
            <a:pPr algn="ctr"/>
            <a:r>
              <a:rPr lang="en-US" sz="2800" dirty="0" smtClean="0">
                <a:solidFill>
                  <a:schemeClr val="accent1"/>
                </a:solidFill>
                <a:hlinkClick r:id="rId3"/>
              </a:rPr>
              <a:t>jorgemattar1953@gmail.com</a:t>
            </a:r>
            <a:endParaRPr lang="en-US" sz="2800" dirty="0" smtClean="0">
              <a:solidFill>
                <a:schemeClr val="accent1"/>
              </a:solidFill>
            </a:endParaRPr>
          </a:p>
          <a:p>
            <a:pPr algn="ctr"/>
            <a:endParaRPr lang="en-US" sz="2800" dirty="0">
              <a:solidFill>
                <a:schemeClr val="accent1"/>
              </a:solidFill>
            </a:endParaRPr>
          </a:p>
          <a:p>
            <a:pPr algn="ctr"/>
            <a:r>
              <a:rPr lang="en-US" sz="2800" dirty="0" err="1" smtClean="0">
                <a:solidFill>
                  <a:schemeClr val="accent1"/>
                </a:solidFill>
              </a:rPr>
              <a:t>Whatsapp</a:t>
            </a:r>
            <a:r>
              <a:rPr lang="en-US" sz="2800" dirty="0">
                <a:solidFill>
                  <a:schemeClr val="accent1"/>
                </a:solidFill>
              </a:rPr>
              <a:t> </a:t>
            </a:r>
            <a:r>
              <a:rPr lang="en-US" sz="2800" dirty="0" smtClean="0">
                <a:solidFill>
                  <a:schemeClr val="accent1"/>
                </a:solidFill>
              </a:rPr>
              <a:t>+5215560760659</a:t>
            </a:r>
          </a:p>
          <a:p>
            <a:pPr algn="ctr"/>
            <a:endParaRPr lang="en-US" sz="3600" dirty="0" smtClean="0"/>
          </a:p>
        </p:txBody>
      </p:sp>
    </p:spTree>
    <p:extLst>
      <p:ext uri="{BB962C8B-B14F-4D97-AF65-F5344CB8AC3E}">
        <p14:creationId xmlns:p14="http://schemas.microsoft.com/office/powerpoint/2010/main" val="25918296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CasellaDiTesto 2"/>
          <p:cNvSpPr txBox="1">
            <a:spLocks noChangeArrowheads="1"/>
          </p:cNvSpPr>
          <p:nvPr/>
        </p:nvSpPr>
        <p:spPr bwMode="auto">
          <a:xfrm>
            <a:off x="715962" y="1344706"/>
            <a:ext cx="797083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3200" dirty="0" smtClean="0">
                <a:solidFill>
                  <a:srgbClr val="FF0000"/>
                </a:solidFill>
              </a:rPr>
              <a:t>Long</a:t>
            </a:r>
            <a:r>
              <a:rPr lang="es-ES_tradnl" sz="3200" dirty="0">
                <a:solidFill>
                  <a:srgbClr val="FF0000"/>
                </a:solidFill>
              </a:rPr>
              <a:t>-</a:t>
            </a:r>
            <a:r>
              <a:rPr lang="es-ES_tradnl" sz="3200" dirty="0" err="1">
                <a:solidFill>
                  <a:srgbClr val="FF0000"/>
                </a:solidFill>
              </a:rPr>
              <a:t>term</a:t>
            </a:r>
            <a:r>
              <a:rPr lang="es-ES_tradnl" sz="3200" dirty="0">
                <a:solidFill>
                  <a:srgbClr val="FF0000"/>
                </a:solidFill>
              </a:rPr>
              <a:t> </a:t>
            </a:r>
            <a:r>
              <a:rPr lang="es-ES_tradnl" sz="3200" dirty="0" err="1">
                <a:solidFill>
                  <a:srgbClr val="FF0000"/>
                </a:solidFill>
              </a:rPr>
              <a:t>challenges</a:t>
            </a:r>
            <a:r>
              <a:rPr lang="es-ES_tradnl" sz="3200" dirty="0">
                <a:solidFill>
                  <a:srgbClr val="FF0000"/>
                </a:solidFill>
              </a:rPr>
              <a:t> of industrial </a:t>
            </a:r>
            <a:r>
              <a:rPr lang="es-ES_tradnl" sz="3200" dirty="0" err="1">
                <a:solidFill>
                  <a:srgbClr val="FF0000"/>
                </a:solidFill>
              </a:rPr>
              <a:t>development</a:t>
            </a:r>
            <a:r>
              <a:rPr lang="es-ES_tradnl" sz="3200" dirty="0">
                <a:solidFill>
                  <a:srgbClr val="FF0000"/>
                </a:solidFill>
              </a:rPr>
              <a:t> in </a:t>
            </a:r>
            <a:r>
              <a:rPr lang="es-ES_tradnl" sz="3200" dirty="0" err="1">
                <a:solidFill>
                  <a:srgbClr val="FF0000"/>
                </a:solidFill>
              </a:rPr>
              <a:t>Latin</a:t>
            </a:r>
            <a:r>
              <a:rPr lang="es-ES_tradnl" sz="3200" dirty="0">
                <a:solidFill>
                  <a:srgbClr val="FF0000"/>
                </a:solidFill>
              </a:rPr>
              <a:t> </a:t>
            </a:r>
            <a:r>
              <a:rPr lang="es-ES_tradnl" sz="3200" dirty="0" err="1">
                <a:solidFill>
                  <a:srgbClr val="FF0000"/>
                </a:solidFill>
              </a:rPr>
              <a:t>America</a:t>
            </a:r>
            <a:r>
              <a:rPr lang="es-ES_tradnl" sz="3200" dirty="0">
                <a:solidFill>
                  <a:srgbClr val="FF0000"/>
                </a:solidFill>
              </a:rPr>
              <a:t> and </a:t>
            </a:r>
            <a:r>
              <a:rPr lang="es-ES_tradnl" sz="3200" dirty="0" err="1">
                <a:solidFill>
                  <a:srgbClr val="FF0000"/>
                </a:solidFill>
              </a:rPr>
              <a:t>the</a:t>
            </a:r>
            <a:r>
              <a:rPr lang="es-ES_tradnl" sz="3200" dirty="0">
                <a:solidFill>
                  <a:srgbClr val="FF0000"/>
                </a:solidFill>
              </a:rPr>
              <a:t> </a:t>
            </a:r>
            <a:r>
              <a:rPr lang="es-ES_tradnl" sz="3200" dirty="0" err="1" smtClean="0">
                <a:solidFill>
                  <a:srgbClr val="FF0000"/>
                </a:solidFill>
              </a:rPr>
              <a:t>Caribbean</a:t>
            </a:r>
            <a:endParaRPr lang="es-MX" sz="3200" dirty="0">
              <a:solidFill>
                <a:srgbClr val="FF0000"/>
              </a:solidFill>
            </a:endParaRPr>
          </a:p>
        </p:txBody>
      </p:sp>
      <p:sp>
        <p:nvSpPr>
          <p:cNvPr id="14339" name="CasellaDiTesto 3"/>
          <p:cNvSpPr txBox="1">
            <a:spLocks noChangeArrowheads="1"/>
          </p:cNvSpPr>
          <p:nvPr/>
        </p:nvSpPr>
        <p:spPr bwMode="auto">
          <a:xfrm>
            <a:off x="715962" y="2173817"/>
            <a:ext cx="8224838" cy="443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it-IT" dirty="0" smtClean="0"/>
          </a:p>
          <a:p>
            <a:pPr eaLnBrk="1" hangingPunct="1"/>
            <a:endParaRPr lang="it-IT" dirty="0"/>
          </a:p>
          <a:p>
            <a:pPr eaLnBrk="1" hangingPunct="1"/>
            <a:endParaRPr lang="it-IT" dirty="0" smtClean="0"/>
          </a:p>
          <a:p>
            <a:pPr eaLnBrk="1" hangingPunct="1"/>
            <a:endParaRPr lang="it-IT" dirty="0"/>
          </a:p>
          <a:p>
            <a:pPr eaLnBrk="1" hangingPunct="1"/>
            <a:endParaRPr lang="it-IT" dirty="0" smtClean="0"/>
          </a:p>
          <a:p>
            <a:pPr eaLnBrk="1" hangingPunct="1"/>
            <a:endParaRPr lang="it-IT" dirty="0"/>
          </a:p>
          <a:p>
            <a:pPr eaLnBrk="1" hangingPunct="1"/>
            <a:endParaRPr lang="it-IT" dirty="0" smtClean="0"/>
          </a:p>
          <a:p>
            <a:pPr eaLnBrk="1" hangingPunct="1"/>
            <a:endParaRPr lang="it-IT" dirty="0"/>
          </a:p>
          <a:p>
            <a:pPr eaLnBrk="1" hangingPunct="1"/>
            <a:endParaRPr lang="it-IT" dirty="0" smtClean="0"/>
          </a:p>
          <a:p>
            <a:pPr eaLnBrk="1" hangingPunct="1"/>
            <a:endParaRPr lang="it-IT" dirty="0"/>
          </a:p>
          <a:p>
            <a:pPr eaLnBrk="1" hangingPunct="1"/>
            <a:endParaRPr lang="it-IT" dirty="0" smtClean="0"/>
          </a:p>
          <a:p>
            <a:pPr eaLnBrk="1" hangingPunct="1"/>
            <a:r>
              <a:rPr lang="it-IT" dirty="0" smtClean="0"/>
              <a:t>.</a:t>
            </a:r>
            <a:endParaRPr lang="it-IT" dirty="0"/>
          </a:p>
        </p:txBody>
      </p:sp>
      <p:sp>
        <p:nvSpPr>
          <p:cNvPr id="2" name="Rectángulo 1"/>
          <p:cNvSpPr/>
          <p:nvPr/>
        </p:nvSpPr>
        <p:spPr>
          <a:xfrm>
            <a:off x="5028161" y="4322915"/>
            <a:ext cx="2046479" cy="523220"/>
          </a:xfrm>
          <a:prstGeom prst="rect">
            <a:avLst/>
          </a:prstGeom>
        </p:spPr>
        <p:txBody>
          <a:bodyPr wrap="none">
            <a:spAutoFit/>
          </a:bodyPr>
          <a:lstStyle/>
          <a:p>
            <a:pPr algn="r"/>
            <a:r>
              <a:rPr lang="en-US" sz="2800" dirty="0">
                <a:solidFill>
                  <a:srgbClr val="1F497D"/>
                </a:solidFill>
                <a:effectLst>
                  <a:outerShdw blurRad="38100" dist="38100" dir="2700000" algn="tl">
                    <a:srgbClr val="000000">
                      <a:alpha val="43137"/>
                    </a:srgbClr>
                  </a:outerShdw>
                </a:effectLst>
              </a:rPr>
              <a:t>Jorge Máttar</a:t>
            </a:r>
          </a:p>
        </p:txBody>
      </p:sp>
      <p:sp>
        <p:nvSpPr>
          <p:cNvPr id="8" name="TextBox 22"/>
          <p:cNvSpPr txBox="1"/>
          <p:nvPr/>
        </p:nvSpPr>
        <p:spPr>
          <a:xfrm>
            <a:off x="3991238" y="5747513"/>
            <a:ext cx="4534865" cy="461665"/>
          </a:xfrm>
          <a:prstGeom prst="rect">
            <a:avLst/>
          </a:prstGeom>
          <a:noFill/>
        </p:spPr>
        <p:txBody>
          <a:bodyPr wrap="none" rtlCol="0">
            <a:spAutoFit/>
          </a:bodyPr>
          <a:lstStyle/>
          <a:p>
            <a:pPr algn="r"/>
            <a:r>
              <a:rPr lang="es-AR" sz="2400" dirty="0" smtClean="0">
                <a:solidFill>
                  <a:srgbClr val="1F497D"/>
                </a:solidFill>
              </a:rPr>
              <a:t>Bologna, Italy, </a:t>
            </a:r>
            <a:r>
              <a:rPr lang="es-AR" sz="2400" dirty="0" smtClean="0">
                <a:solidFill>
                  <a:srgbClr val="1F497D"/>
                </a:solidFill>
              </a:rPr>
              <a:t>19-20 </a:t>
            </a:r>
            <a:r>
              <a:rPr lang="es-AR" sz="2400" dirty="0" smtClean="0">
                <a:solidFill>
                  <a:srgbClr val="1F497D"/>
                </a:solidFill>
              </a:rPr>
              <a:t>Octobre 2017</a:t>
            </a:r>
          </a:p>
        </p:txBody>
      </p:sp>
      <p:sp>
        <p:nvSpPr>
          <p:cNvPr id="3" name="Rectángulo 2"/>
          <p:cNvSpPr/>
          <p:nvPr/>
        </p:nvSpPr>
        <p:spPr>
          <a:xfrm>
            <a:off x="524933" y="2828836"/>
            <a:ext cx="8297334" cy="646331"/>
          </a:xfrm>
          <a:prstGeom prst="rect">
            <a:avLst/>
          </a:prstGeom>
        </p:spPr>
        <p:txBody>
          <a:bodyPr wrap="square">
            <a:spAutoFit/>
          </a:bodyPr>
          <a:lstStyle/>
          <a:p>
            <a:pPr algn="ctr"/>
            <a:r>
              <a:rPr lang="en-GB" dirty="0"/>
              <a:t>I</a:t>
            </a:r>
            <a:r>
              <a:rPr lang="en-GB" dirty="0" smtClean="0"/>
              <a:t>s </a:t>
            </a:r>
            <a:r>
              <a:rPr lang="en-GB" dirty="0"/>
              <a:t>there a successful contemporary development experience that has not been based on the manufacturing sector and has not been driven by deliberate policies?</a:t>
            </a:r>
            <a:endParaRPr lang="es-MX" dirty="0"/>
          </a:p>
        </p:txBody>
      </p:sp>
    </p:spTree>
    <p:extLst>
      <p:ext uri="{BB962C8B-B14F-4D97-AF65-F5344CB8AC3E}">
        <p14:creationId xmlns:p14="http://schemas.microsoft.com/office/powerpoint/2010/main" val="2456329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txBox="1">
            <a:spLocks/>
          </p:cNvSpPr>
          <p:nvPr/>
        </p:nvSpPr>
        <p:spPr>
          <a:xfrm>
            <a:off x="457200" y="745065"/>
            <a:ext cx="8229600" cy="68950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smtClean="0">
                <a:solidFill>
                  <a:schemeClr val="tx2"/>
                </a:solidFill>
              </a:rPr>
              <a:t>Contents</a:t>
            </a:r>
            <a:endParaRPr lang="es-ES" sz="3200" dirty="0">
              <a:solidFill>
                <a:schemeClr val="tx2"/>
              </a:solidFill>
            </a:endParaRPr>
          </a:p>
        </p:txBody>
      </p:sp>
      <p:sp>
        <p:nvSpPr>
          <p:cNvPr id="8" name="Marcador de contenido 2"/>
          <p:cNvSpPr txBox="1">
            <a:spLocks/>
          </p:cNvSpPr>
          <p:nvPr/>
        </p:nvSpPr>
        <p:spPr>
          <a:xfrm>
            <a:off x="457200" y="1600200"/>
            <a:ext cx="8229600" cy="48979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GB" sz="2800" dirty="0" smtClean="0"/>
              <a:t>Policy and industrial development in Latin America and the Caribbean: one model, three styles</a:t>
            </a:r>
          </a:p>
          <a:p>
            <a:pPr marL="514350" indent="-514350">
              <a:buFont typeface="+mj-lt"/>
              <a:buAutoNum type="arabicPeriod"/>
            </a:pPr>
            <a:r>
              <a:rPr lang="en-GB" sz="2800" dirty="0" smtClean="0"/>
              <a:t>Outlook and perspectives - industrial development requires thinking and acting for the long term</a:t>
            </a:r>
          </a:p>
          <a:p>
            <a:pPr marL="514350" indent="-514350">
              <a:buFont typeface="+mj-lt"/>
              <a:buAutoNum type="arabicPeriod"/>
            </a:pPr>
            <a:r>
              <a:rPr lang="en-GB" sz="2800" dirty="0" smtClean="0"/>
              <a:t>Challenges for industry and development policies: progressive structural change </a:t>
            </a:r>
          </a:p>
          <a:p>
            <a:pPr marL="514350" indent="-514350">
              <a:buFont typeface="+mj-lt"/>
              <a:buAutoNum type="arabicPeriod"/>
            </a:pPr>
            <a:r>
              <a:rPr lang="en-GB" sz="2800" dirty="0" smtClean="0"/>
              <a:t>Considerations on an industrial policy to meet the challenge of structural change</a:t>
            </a:r>
            <a:endParaRPr lang="en-GB" sz="2800" dirty="0"/>
          </a:p>
        </p:txBody>
      </p:sp>
    </p:spTree>
    <p:extLst>
      <p:ext uri="{BB962C8B-B14F-4D97-AF65-F5344CB8AC3E}">
        <p14:creationId xmlns:p14="http://schemas.microsoft.com/office/powerpoint/2010/main" val="239462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237067" y="846666"/>
            <a:ext cx="8737600" cy="87947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dirty="0" smtClean="0">
                <a:solidFill>
                  <a:schemeClr val="tx2"/>
                </a:solidFill>
              </a:rPr>
              <a:t>1. </a:t>
            </a:r>
            <a:r>
              <a:rPr lang="es-ES_tradnl" sz="3200" dirty="0" err="1" smtClean="0">
                <a:solidFill>
                  <a:schemeClr val="tx2"/>
                </a:solidFill>
              </a:rPr>
              <a:t>Policy</a:t>
            </a:r>
            <a:r>
              <a:rPr lang="es-ES_tradnl" sz="3200" dirty="0" smtClean="0">
                <a:solidFill>
                  <a:schemeClr val="tx2"/>
                </a:solidFill>
              </a:rPr>
              <a:t> and </a:t>
            </a:r>
            <a:r>
              <a:rPr lang="es-ES_tradnl" sz="3200" dirty="0" err="1" smtClean="0">
                <a:solidFill>
                  <a:schemeClr val="tx2"/>
                </a:solidFill>
              </a:rPr>
              <a:t>long</a:t>
            </a:r>
            <a:r>
              <a:rPr lang="es-ES_tradnl" sz="3200" dirty="0" smtClean="0">
                <a:solidFill>
                  <a:schemeClr val="tx2"/>
                </a:solidFill>
              </a:rPr>
              <a:t> </a:t>
            </a:r>
            <a:r>
              <a:rPr lang="es-ES_tradnl" sz="3200" dirty="0" err="1" smtClean="0">
                <a:solidFill>
                  <a:schemeClr val="tx2"/>
                </a:solidFill>
              </a:rPr>
              <a:t>term</a:t>
            </a:r>
            <a:r>
              <a:rPr lang="es-ES_tradnl" sz="3200" dirty="0" smtClean="0">
                <a:solidFill>
                  <a:schemeClr val="tx2"/>
                </a:solidFill>
              </a:rPr>
              <a:t> industrial </a:t>
            </a:r>
            <a:r>
              <a:rPr lang="es-ES_tradnl" sz="3200" dirty="0" err="1" smtClean="0">
                <a:solidFill>
                  <a:schemeClr val="tx2"/>
                </a:solidFill>
              </a:rPr>
              <a:t>development</a:t>
            </a:r>
            <a:r>
              <a:rPr lang="es-ES_tradnl" sz="3200" dirty="0" smtClean="0">
                <a:solidFill>
                  <a:schemeClr val="tx2"/>
                </a:solidFill>
              </a:rPr>
              <a:t> in LAC: </a:t>
            </a:r>
            <a:r>
              <a:rPr lang="es-ES_tradnl" sz="3200" dirty="0" err="1" smtClean="0">
                <a:solidFill>
                  <a:schemeClr val="tx2"/>
                </a:solidFill>
              </a:rPr>
              <a:t>one</a:t>
            </a:r>
            <a:r>
              <a:rPr lang="es-ES_tradnl" sz="3200" dirty="0" smtClean="0">
                <a:solidFill>
                  <a:schemeClr val="tx2"/>
                </a:solidFill>
              </a:rPr>
              <a:t> </a:t>
            </a:r>
            <a:r>
              <a:rPr lang="es-ES_tradnl" sz="3200" dirty="0" err="1" smtClean="0">
                <a:solidFill>
                  <a:schemeClr val="tx2"/>
                </a:solidFill>
              </a:rPr>
              <a:t>model</a:t>
            </a:r>
            <a:r>
              <a:rPr lang="es-ES_tradnl" sz="3200" dirty="0" smtClean="0">
                <a:solidFill>
                  <a:schemeClr val="tx2"/>
                </a:solidFill>
              </a:rPr>
              <a:t>, </a:t>
            </a:r>
            <a:r>
              <a:rPr lang="es-ES_tradnl" sz="3200" dirty="0" err="1" smtClean="0">
                <a:solidFill>
                  <a:schemeClr val="tx2"/>
                </a:solidFill>
              </a:rPr>
              <a:t>three</a:t>
            </a:r>
            <a:r>
              <a:rPr lang="es-ES_tradnl" sz="3200" dirty="0" smtClean="0">
                <a:solidFill>
                  <a:schemeClr val="tx2"/>
                </a:solidFill>
              </a:rPr>
              <a:t> </a:t>
            </a:r>
            <a:r>
              <a:rPr lang="es-ES_tradnl" sz="3200" dirty="0" err="1" smtClean="0">
                <a:solidFill>
                  <a:schemeClr val="tx2"/>
                </a:solidFill>
              </a:rPr>
              <a:t>styles</a:t>
            </a:r>
            <a:r>
              <a:rPr lang="mr-IN" sz="3200" dirty="0" smtClean="0">
                <a:solidFill>
                  <a:schemeClr val="tx2"/>
                </a:solidFill>
              </a:rPr>
              <a:t>…</a:t>
            </a:r>
            <a:endParaRPr lang="es-ES" sz="3200" dirty="0">
              <a:solidFill>
                <a:schemeClr val="tx2"/>
              </a:solidFill>
            </a:endParaRPr>
          </a:p>
        </p:txBody>
      </p:sp>
      <p:sp>
        <p:nvSpPr>
          <p:cNvPr id="4" name="Marcador de contenido 2"/>
          <p:cNvSpPr txBox="1">
            <a:spLocks/>
          </p:cNvSpPr>
          <p:nvPr/>
        </p:nvSpPr>
        <p:spPr>
          <a:xfrm>
            <a:off x="457199" y="1991253"/>
            <a:ext cx="8517467"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b="1" dirty="0" smtClean="0"/>
              <a:t>South America </a:t>
            </a:r>
            <a:r>
              <a:rPr lang="mr-IN" sz="2800" dirty="0" smtClean="0"/>
              <a:t>–</a:t>
            </a:r>
            <a:r>
              <a:rPr lang="en-GB" sz="2800" dirty="0" smtClean="0"/>
              <a:t> commodities, manufacturing based on natural resources with little industrial transformation, trade focuses in Asia and Europe;</a:t>
            </a:r>
          </a:p>
          <a:p>
            <a:r>
              <a:rPr lang="en-GB" sz="2800" b="1" dirty="0" smtClean="0"/>
              <a:t>Northern Region of LAC</a:t>
            </a:r>
            <a:r>
              <a:rPr lang="en-GB" sz="2800" dirty="0" smtClean="0"/>
              <a:t> -  basic manufacturing, “</a:t>
            </a:r>
            <a:r>
              <a:rPr lang="en-GB" sz="2800" dirty="0" err="1" smtClean="0"/>
              <a:t>maquila</a:t>
            </a:r>
            <a:r>
              <a:rPr lang="en-GB" sz="2800" dirty="0" smtClean="0"/>
              <a:t>”, USA main trade partner and investor;</a:t>
            </a:r>
          </a:p>
          <a:p>
            <a:r>
              <a:rPr lang="en-GB" sz="2800" b="1" dirty="0" smtClean="0"/>
              <a:t>Caribbean</a:t>
            </a:r>
            <a:r>
              <a:rPr lang="en-GB" sz="2800" dirty="0" smtClean="0"/>
              <a:t>, financial services and tourism</a:t>
            </a:r>
          </a:p>
          <a:p>
            <a:r>
              <a:rPr lang="en-GB" sz="2800" b="1" dirty="0" smtClean="0"/>
              <a:t>Regional integration</a:t>
            </a:r>
            <a:r>
              <a:rPr lang="en-GB" sz="2800" dirty="0" smtClean="0"/>
              <a:t> - weak trade &amp; investment linkages within the region </a:t>
            </a:r>
            <a:endParaRPr lang="en-GB" sz="2800" dirty="0"/>
          </a:p>
        </p:txBody>
      </p:sp>
    </p:spTree>
    <p:extLst>
      <p:ext uri="{BB962C8B-B14F-4D97-AF65-F5344CB8AC3E}">
        <p14:creationId xmlns:p14="http://schemas.microsoft.com/office/powerpoint/2010/main" val="554095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457200" y="762000"/>
            <a:ext cx="8229600" cy="6556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mr-IN" sz="3200" dirty="0" smtClean="0">
                <a:solidFill>
                  <a:srgbClr val="1F497D"/>
                </a:solidFill>
              </a:rPr>
              <a:t>…</a:t>
            </a:r>
            <a:r>
              <a:rPr lang="es-ES" sz="3200" dirty="0" smtClean="0">
                <a:solidFill>
                  <a:srgbClr val="1F497D"/>
                </a:solidFill>
              </a:rPr>
              <a:t>and similar </a:t>
            </a:r>
            <a:r>
              <a:rPr lang="es-ES" sz="3200" dirty="0" err="1" smtClean="0">
                <a:solidFill>
                  <a:srgbClr val="1F497D"/>
                </a:solidFill>
              </a:rPr>
              <a:t>results</a:t>
            </a:r>
            <a:r>
              <a:rPr lang="es-ES" sz="3200" dirty="0" smtClean="0">
                <a:solidFill>
                  <a:srgbClr val="1F497D"/>
                </a:solidFill>
              </a:rPr>
              <a:t> </a:t>
            </a:r>
            <a:r>
              <a:rPr lang="es-ES" sz="3200" dirty="0" err="1" smtClean="0">
                <a:solidFill>
                  <a:srgbClr val="1F497D"/>
                </a:solidFill>
              </a:rPr>
              <a:t>for</a:t>
            </a:r>
            <a:r>
              <a:rPr lang="es-ES" sz="3200" dirty="0" smtClean="0">
                <a:solidFill>
                  <a:srgbClr val="1F497D"/>
                </a:solidFill>
              </a:rPr>
              <a:t> </a:t>
            </a:r>
            <a:r>
              <a:rPr lang="es-ES" sz="3200" dirty="0" err="1" smtClean="0">
                <a:solidFill>
                  <a:srgbClr val="1F497D"/>
                </a:solidFill>
              </a:rPr>
              <a:t>the</a:t>
            </a:r>
            <a:r>
              <a:rPr lang="es-ES" sz="3200" dirty="0" smtClean="0">
                <a:solidFill>
                  <a:srgbClr val="1F497D"/>
                </a:solidFill>
              </a:rPr>
              <a:t> </a:t>
            </a:r>
            <a:r>
              <a:rPr lang="es-ES" sz="3200" dirty="0" err="1" smtClean="0">
                <a:solidFill>
                  <a:srgbClr val="1F497D"/>
                </a:solidFill>
              </a:rPr>
              <a:t>whole</a:t>
            </a:r>
            <a:r>
              <a:rPr lang="es-ES" sz="3200" dirty="0" smtClean="0">
                <a:solidFill>
                  <a:srgbClr val="1F497D"/>
                </a:solidFill>
              </a:rPr>
              <a:t> </a:t>
            </a:r>
            <a:r>
              <a:rPr lang="es-ES" sz="3200" dirty="0" err="1" smtClean="0">
                <a:solidFill>
                  <a:srgbClr val="1F497D"/>
                </a:solidFill>
              </a:rPr>
              <a:t>region</a:t>
            </a:r>
            <a:endParaRPr lang="es-ES" sz="3200" dirty="0">
              <a:solidFill>
                <a:srgbClr val="1F497D"/>
              </a:solidFill>
            </a:endParaRPr>
          </a:p>
        </p:txBody>
      </p:sp>
      <p:sp>
        <p:nvSpPr>
          <p:cNvPr id="4" name="Marcador de contenido 2"/>
          <p:cNvSpPr txBox="1">
            <a:spLocks/>
          </p:cNvSpPr>
          <p:nvPr/>
        </p:nvSpPr>
        <p:spPr>
          <a:xfrm>
            <a:off x="457200" y="1506010"/>
            <a:ext cx="8229600" cy="486833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dirty="0" smtClean="0"/>
              <a:t>Structural heterogeneity: productivity, competitiveness, wages, territorial (between and within countries)</a:t>
            </a:r>
          </a:p>
          <a:p>
            <a:r>
              <a:rPr lang="en-GB" sz="2600" dirty="0" smtClean="0"/>
              <a:t>Slow incorporation of technical progress: low effort in STI =&gt; few new knowledge-intensive dynamic activities</a:t>
            </a:r>
          </a:p>
          <a:p>
            <a:r>
              <a:rPr lang="en-GB" sz="2600" dirty="0"/>
              <a:t>N</a:t>
            </a:r>
            <a:r>
              <a:rPr lang="en-GB" sz="2600" dirty="0" smtClean="0"/>
              <a:t>on-competitive and vulnerable international insertion </a:t>
            </a:r>
          </a:p>
          <a:p>
            <a:r>
              <a:rPr lang="en-GB" sz="2600" dirty="0" smtClean="0"/>
              <a:t>Scheme conducts to economic concentration (income and territorial), regional disparities and social inequality</a:t>
            </a:r>
          </a:p>
          <a:p>
            <a:pPr marL="0" indent="0" algn="ctr">
              <a:buNone/>
            </a:pPr>
            <a:endParaRPr lang="en-GB" sz="2600" b="1" dirty="0" smtClean="0">
              <a:solidFill>
                <a:schemeClr val="bg1">
                  <a:lumMod val="65000"/>
                </a:schemeClr>
              </a:solidFill>
            </a:endParaRPr>
          </a:p>
          <a:p>
            <a:pPr marL="0" indent="0" algn="ctr">
              <a:buNone/>
            </a:pPr>
            <a:r>
              <a:rPr lang="en-GB" sz="2600" b="1" dirty="0" smtClean="0">
                <a:solidFill>
                  <a:schemeClr val="bg1">
                    <a:lumMod val="65000"/>
                  </a:schemeClr>
                </a:solidFill>
              </a:rPr>
              <a:t>Structural problems persist and new challenges arise, such as the impact of </a:t>
            </a:r>
            <a:r>
              <a:rPr lang="en-GB" sz="2600" b="1" dirty="0" err="1" smtClean="0">
                <a:solidFill>
                  <a:schemeClr val="bg1">
                    <a:lumMod val="65000"/>
                  </a:schemeClr>
                </a:solidFill>
              </a:rPr>
              <a:t>robotisation</a:t>
            </a:r>
            <a:r>
              <a:rPr lang="en-GB" sz="2600" b="1" dirty="0" smtClean="0">
                <a:solidFill>
                  <a:schemeClr val="bg1">
                    <a:lumMod val="65000"/>
                  </a:schemeClr>
                </a:solidFill>
              </a:rPr>
              <a:t> on employment</a:t>
            </a:r>
            <a:endParaRPr lang="en-GB" sz="2600" b="1" dirty="0">
              <a:solidFill>
                <a:schemeClr val="bg1">
                  <a:lumMod val="65000"/>
                </a:schemeClr>
              </a:solidFill>
            </a:endParaRPr>
          </a:p>
        </p:txBody>
      </p:sp>
    </p:spTree>
    <p:extLst>
      <p:ext uri="{BB962C8B-B14F-4D97-AF65-F5344CB8AC3E}">
        <p14:creationId xmlns:p14="http://schemas.microsoft.com/office/powerpoint/2010/main" val="27834838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stretch>
            <a:fillRect/>
          </a:stretch>
        </p:blipFill>
        <p:spPr>
          <a:xfrm>
            <a:off x="1388534" y="1493705"/>
            <a:ext cx="6773334" cy="4990935"/>
          </a:xfrm>
          <a:prstGeom prst="rect">
            <a:avLst/>
          </a:prstGeom>
        </p:spPr>
      </p:pic>
      <p:sp>
        <p:nvSpPr>
          <p:cNvPr id="2" name="CuadroTexto 1"/>
          <p:cNvSpPr txBox="1"/>
          <p:nvPr/>
        </p:nvSpPr>
        <p:spPr>
          <a:xfrm>
            <a:off x="304801" y="717434"/>
            <a:ext cx="8652932" cy="461665"/>
          </a:xfrm>
          <a:prstGeom prst="rect">
            <a:avLst/>
          </a:prstGeom>
          <a:noFill/>
        </p:spPr>
        <p:txBody>
          <a:bodyPr wrap="square" rtlCol="0">
            <a:spAutoFit/>
          </a:bodyPr>
          <a:lstStyle/>
          <a:p>
            <a:pPr algn="ctr"/>
            <a:r>
              <a:rPr lang="es-ES" sz="2400" dirty="0" err="1" smtClean="0">
                <a:solidFill>
                  <a:schemeClr val="tx2"/>
                </a:solidFill>
              </a:rPr>
              <a:t>Productivity</a:t>
            </a:r>
            <a:r>
              <a:rPr lang="es-ES" sz="2400" dirty="0" smtClean="0">
                <a:solidFill>
                  <a:schemeClr val="tx2"/>
                </a:solidFill>
              </a:rPr>
              <a:t> </a:t>
            </a:r>
            <a:r>
              <a:rPr lang="es-ES" sz="2400" dirty="0" err="1" smtClean="0">
                <a:solidFill>
                  <a:schemeClr val="tx2"/>
                </a:solidFill>
              </a:rPr>
              <a:t>is</a:t>
            </a:r>
            <a:r>
              <a:rPr lang="es-ES" sz="2400" dirty="0" smtClean="0">
                <a:solidFill>
                  <a:schemeClr val="tx2"/>
                </a:solidFill>
              </a:rPr>
              <a:t> </a:t>
            </a:r>
            <a:r>
              <a:rPr lang="es-ES" sz="2400" dirty="0" err="1" smtClean="0">
                <a:solidFill>
                  <a:schemeClr val="tx2"/>
                </a:solidFill>
              </a:rPr>
              <a:t>lagging</a:t>
            </a:r>
            <a:r>
              <a:rPr lang="es-ES" sz="2400" dirty="0" smtClean="0">
                <a:solidFill>
                  <a:schemeClr val="tx2"/>
                </a:solidFill>
              </a:rPr>
              <a:t> </a:t>
            </a:r>
            <a:r>
              <a:rPr lang="es-ES" sz="2400" dirty="0" err="1" smtClean="0">
                <a:solidFill>
                  <a:schemeClr val="tx2"/>
                </a:solidFill>
              </a:rPr>
              <a:t>within</a:t>
            </a:r>
            <a:r>
              <a:rPr lang="es-ES" sz="2400" dirty="0" smtClean="0">
                <a:solidFill>
                  <a:schemeClr val="tx2"/>
                </a:solidFill>
              </a:rPr>
              <a:t> </a:t>
            </a:r>
            <a:r>
              <a:rPr lang="es-ES" sz="2400" dirty="0" err="1" smtClean="0">
                <a:solidFill>
                  <a:schemeClr val="tx2"/>
                </a:solidFill>
              </a:rPr>
              <a:t>the</a:t>
            </a:r>
            <a:r>
              <a:rPr lang="es-ES" sz="2400" dirty="0" smtClean="0">
                <a:solidFill>
                  <a:schemeClr val="tx2"/>
                </a:solidFill>
              </a:rPr>
              <a:t> </a:t>
            </a:r>
            <a:r>
              <a:rPr lang="es-ES" sz="2400" dirty="0" err="1" smtClean="0">
                <a:solidFill>
                  <a:schemeClr val="tx2"/>
                </a:solidFill>
              </a:rPr>
              <a:t>region</a:t>
            </a:r>
            <a:r>
              <a:rPr lang="es-ES" sz="2400" dirty="0" smtClean="0">
                <a:solidFill>
                  <a:schemeClr val="tx2"/>
                </a:solidFill>
              </a:rPr>
              <a:t> and </a:t>
            </a:r>
            <a:r>
              <a:rPr lang="es-ES" sz="2400" dirty="0" err="1" smtClean="0">
                <a:solidFill>
                  <a:schemeClr val="tx2"/>
                </a:solidFill>
              </a:rPr>
              <a:t>with</a:t>
            </a:r>
            <a:r>
              <a:rPr lang="es-ES" sz="2400" dirty="0" smtClean="0">
                <a:solidFill>
                  <a:schemeClr val="tx2"/>
                </a:solidFill>
              </a:rPr>
              <a:t> </a:t>
            </a:r>
            <a:r>
              <a:rPr lang="es-ES" sz="2400" dirty="0" err="1" smtClean="0">
                <a:solidFill>
                  <a:schemeClr val="tx2"/>
                </a:solidFill>
              </a:rPr>
              <a:t>respect</a:t>
            </a:r>
            <a:r>
              <a:rPr lang="es-ES" sz="2400" dirty="0" smtClean="0">
                <a:solidFill>
                  <a:schemeClr val="tx2"/>
                </a:solidFill>
              </a:rPr>
              <a:t> </a:t>
            </a:r>
            <a:r>
              <a:rPr lang="es-ES" sz="2400" dirty="0" err="1" smtClean="0">
                <a:solidFill>
                  <a:schemeClr val="tx2"/>
                </a:solidFill>
              </a:rPr>
              <a:t>to</a:t>
            </a:r>
            <a:r>
              <a:rPr lang="es-ES" sz="2400" dirty="0" smtClean="0">
                <a:solidFill>
                  <a:schemeClr val="tx2"/>
                </a:solidFill>
              </a:rPr>
              <a:t> </a:t>
            </a:r>
            <a:r>
              <a:rPr lang="es-ES" sz="2400" dirty="0" err="1" smtClean="0">
                <a:solidFill>
                  <a:schemeClr val="tx2"/>
                </a:solidFill>
              </a:rPr>
              <a:t>world</a:t>
            </a:r>
            <a:endParaRPr lang="es-ES" sz="2400" dirty="0"/>
          </a:p>
        </p:txBody>
      </p:sp>
    </p:spTree>
    <p:extLst>
      <p:ext uri="{BB962C8B-B14F-4D97-AF65-F5344CB8AC3E}">
        <p14:creationId xmlns:p14="http://schemas.microsoft.com/office/powerpoint/2010/main" val="2611559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a:stretch>
            <a:fillRect/>
          </a:stretch>
        </p:blipFill>
        <p:spPr>
          <a:xfrm>
            <a:off x="135468" y="1608666"/>
            <a:ext cx="4572000" cy="4047067"/>
          </a:xfrm>
          <a:prstGeom prst="rect">
            <a:avLst/>
          </a:prstGeom>
        </p:spPr>
      </p:pic>
      <p:pic>
        <p:nvPicPr>
          <p:cNvPr id="5" name="Imagen 4"/>
          <p:cNvPicPr>
            <a:picLocks noChangeAspect="1"/>
          </p:cNvPicPr>
          <p:nvPr/>
        </p:nvPicPr>
        <p:blipFill>
          <a:blip r:embed="rId5"/>
          <a:stretch>
            <a:fillRect/>
          </a:stretch>
        </p:blipFill>
        <p:spPr>
          <a:xfrm>
            <a:off x="4707467" y="1608666"/>
            <a:ext cx="4250265" cy="4030133"/>
          </a:xfrm>
          <a:prstGeom prst="rect">
            <a:avLst/>
          </a:prstGeom>
        </p:spPr>
      </p:pic>
      <p:sp>
        <p:nvSpPr>
          <p:cNvPr id="2" name="CuadroTexto 1"/>
          <p:cNvSpPr txBox="1"/>
          <p:nvPr/>
        </p:nvSpPr>
        <p:spPr>
          <a:xfrm>
            <a:off x="457200" y="795867"/>
            <a:ext cx="8500532" cy="584776"/>
          </a:xfrm>
          <a:prstGeom prst="rect">
            <a:avLst/>
          </a:prstGeom>
          <a:noFill/>
        </p:spPr>
        <p:txBody>
          <a:bodyPr wrap="square" rtlCol="0">
            <a:spAutoFit/>
          </a:bodyPr>
          <a:lstStyle/>
          <a:p>
            <a:pPr algn="ctr"/>
            <a:r>
              <a:rPr lang="es-ES" sz="3200" dirty="0" err="1" smtClean="0">
                <a:solidFill>
                  <a:srgbClr val="1F497D"/>
                </a:solidFill>
              </a:rPr>
              <a:t>Insufficient</a:t>
            </a:r>
            <a:r>
              <a:rPr lang="es-ES" sz="3200" dirty="0" smtClean="0">
                <a:solidFill>
                  <a:srgbClr val="1F497D"/>
                </a:solidFill>
              </a:rPr>
              <a:t> </a:t>
            </a:r>
            <a:r>
              <a:rPr lang="es-ES" sz="3200" dirty="0" err="1" smtClean="0">
                <a:solidFill>
                  <a:srgbClr val="1F497D"/>
                </a:solidFill>
              </a:rPr>
              <a:t>technological</a:t>
            </a:r>
            <a:r>
              <a:rPr lang="es-ES" sz="3200" dirty="0" smtClean="0">
                <a:solidFill>
                  <a:srgbClr val="1F497D"/>
                </a:solidFill>
              </a:rPr>
              <a:t> </a:t>
            </a:r>
            <a:r>
              <a:rPr lang="es-ES" sz="3200" dirty="0" err="1" smtClean="0">
                <a:solidFill>
                  <a:srgbClr val="1F497D"/>
                </a:solidFill>
              </a:rPr>
              <a:t>effort</a:t>
            </a:r>
            <a:endParaRPr lang="es-ES" sz="3200" dirty="0">
              <a:solidFill>
                <a:srgbClr val="1F497D"/>
              </a:solidFill>
            </a:endParaRPr>
          </a:p>
        </p:txBody>
      </p:sp>
    </p:spTree>
    <p:extLst>
      <p:ext uri="{BB962C8B-B14F-4D97-AF65-F5344CB8AC3E}">
        <p14:creationId xmlns:p14="http://schemas.microsoft.com/office/powerpoint/2010/main" val="3427954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a:stretch>
            <a:fillRect/>
          </a:stretch>
        </p:blipFill>
        <p:spPr>
          <a:xfrm>
            <a:off x="415250" y="762001"/>
            <a:ext cx="8305417" cy="5975350"/>
          </a:xfrm>
          <a:prstGeom prst="rect">
            <a:avLst/>
          </a:prstGeom>
        </p:spPr>
      </p:pic>
    </p:spTree>
    <p:extLst>
      <p:ext uri="{BB962C8B-B14F-4D97-AF65-F5344CB8AC3E}">
        <p14:creationId xmlns:p14="http://schemas.microsoft.com/office/powerpoint/2010/main" val="1769634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descr="Regione_ER_GVC_Slide_4-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a:xfrm>
            <a:off x="186267" y="274638"/>
            <a:ext cx="8805333"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smtClean="0"/>
              <a:t/>
            </a:r>
            <a:br>
              <a:rPr lang="en-US" sz="2800" smtClean="0"/>
            </a:br>
            <a:r>
              <a:rPr lang="en-US" sz="2800" smtClean="0">
                <a:solidFill>
                  <a:schemeClr val="tx2"/>
                </a:solidFill>
              </a:rPr>
              <a:t>2. Industrial development requires thinking and acting for the long term </a:t>
            </a:r>
            <a:br>
              <a:rPr lang="en-US" sz="2800" smtClean="0">
                <a:solidFill>
                  <a:schemeClr val="tx2"/>
                </a:solidFill>
              </a:rPr>
            </a:br>
            <a:r>
              <a:rPr lang="en-US" sz="2000" smtClean="0"/>
              <a:t>(regardless of the model or style of development that follows LAC)</a:t>
            </a:r>
            <a:r>
              <a:rPr lang="en-US" sz="2800" smtClean="0"/>
              <a:t> </a:t>
            </a:r>
            <a:br>
              <a:rPr lang="en-US" sz="2800" smtClean="0"/>
            </a:br>
            <a:endParaRPr lang="en-US" sz="2800" dirty="0"/>
          </a:p>
        </p:txBody>
      </p:sp>
      <p:sp>
        <p:nvSpPr>
          <p:cNvPr id="4" name="Marcador de contenido 2"/>
          <p:cNvSpPr txBox="1">
            <a:spLocks/>
          </p:cNvSpPr>
          <p:nvPr/>
        </p:nvSpPr>
        <p:spPr>
          <a:xfrm>
            <a:off x="457200" y="2201333"/>
            <a:ext cx="8229600" cy="43391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Sustainable and inclusive development requires long-term strategic design (industrial policy)</a:t>
            </a:r>
          </a:p>
          <a:p>
            <a:r>
              <a:rPr lang="en-GB" sz="2400" dirty="0" smtClean="0"/>
              <a:t>Complex int´l scenario and 2030 Agenda for SD =&gt; great opportunity to explore alternatives to the path and style of </a:t>
            </a:r>
            <a:r>
              <a:rPr lang="en-GB" sz="2400" dirty="0" err="1" smtClean="0"/>
              <a:t>dev</a:t>
            </a:r>
            <a:r>
              <a:rPr lang="en-GB" sz="2400" dirty="0" err="1"/>
              <a:t>´</a:t>
            </a:r>
            <a:r>
              <a:rPr lang="en-GB" sz="2400" dirty="0" err="1" smtClean="0"/>
              <a:t>ment</a:t>
            </a:r>
            <a:r>
              <a:rPr lang="en-GB" sz="2400" dirty="0" smtClean="0"/>
              <a:t> and engines of growth followed by the region =&gt;</a:t>
            </a:r>
          </a:p>
          <a:p>
            <a:r>
              <a:rPr lang="en-GB" sz="2400" dirty="0" smtClean="0"/>
              <a:t>Structural transformations, crucial to a) raise investment; b) systematically and permanently raise productivity; (c) revitalize regional integration &amp; cooperation.</a:t>
            </a:r>
          </a:p>
          <a:p>
            <a:pPr marL="0" indent="0" algn="ctr">
              <a:buNone/>
            </a:pPr>
            <a:endParaRPr lang="en-GB" sz="2400" dirty="0" smtClean="0">
              <a:solidFill>
                <a:srgbClr val="C0504D"/>
              </a:solidFill>
            </a:endParaRPr>
          </a:p>
          <a:p>
            <a:pPr marL="0" indent="0" algn="ctr">
              <a:buNone/>
            </a:pPr>
            <a:r>
              <a:rPr lang="en-GB" sz="2400" b="1" dirty="0" smtClean="0">
                <a:solidFill>
                  <a:srgbClr val="A6A6A6"/>
                </a:solidFill>
              </a:rPr>
              <a:t>Strategic thinking and political will are crucial </a:t>
            </a:r>
            <a:endParaRPr lang="en-GB" sz="2400" b="1" dirty="0">
              <a:solidFill>
                <a:srgbClr val="A6A6A6"/>
              </a:solidFill>
            </a:endParaRPr>
          </a:p>
        </p:txBody>
      </p:sp>
    </p:spTree>
    <p:extLst>
      <p:ext uri="{BB962C8B-B14F-4D97-AF65-F5344CB8AC3E}">
        <p14:creationId xmlns:p14="http://schemas.microsoft.com/office/powerpoint/2010/main" val="3299567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33605</TotalTime>
  <Words>1013</Words>
  <Application>Microsoft Macintosh PowerPoint</Application>
  <PresentationFormat>Presentación en pantalla (4:3)</PresentationFormat>
  <Paragraphs>152</Paragraphs>
  <Slides>18</Slides>
  <Notes>5</Notes>
  <HiddenSlides>4</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Vera Rueda</dc:creator>
  <cp:lastModifiedBy>jorge máttar</cp:lastModifiedBy>
  <cp:revision>448</cp:revision>
  <cp:lastPrinted>2017-09-28T16:12:45Z</cp:lastPrinted>
  <dcterms:created xsi:type="dcterms:W3CDTF">2014-11-24T23:54:30Z</dcterms:created>
  <dcterms:modified xsi:type="dcterms:W3CDTF">2017-10-20T07:56:59Z</dcterms:modified>
</cp:coreProperties>
</file>