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3"/>
  </p:notesMasterIdLst>
  <p:handoutMasterIdLst>
    <p:handoutMasterId r:id="rId34"/>
  </p:handoutMasterIdLst>
  <p:sldIdLst>
    <p:sldId id="258" r:id="rId2"/>
    <p:sldId id="287" r:id="rId3"/>
    <p:sldId id="289" r:id="rId4"/>
    <p:sldId id="263" r:id="rId5"/>
    <p:sldId id="264" r:id="rId6"/>
    <p:sldId id="290" r:id="rId7"/>
    <p:sldId id="293" r:id="rId8"/>
    <p:sldId id="294" r:id="rId9"/>
    <p:sldId id="295" r:id="rId10"/>
    <p:sldId id="296" r:id="rId11"/>
    <p:sldId id="301" r:id="rId12"/>
    <p:sldId id="300" r:id="rId13"/>
    <p:sldId id="299" r:id="rId14"/>
    <p:sldId id="291" r:id="rId15"/>
    <p:sldId id="266" r:id="rId16"/>
    <p:sldId id="316" r:id="rId17"/>
    <p:sldId id="269" r:id="rId18"/>
    <p:sldId id="270" r:id="rId19"/>
    <p:sldId id="302" r:id="rId20"/>
    <p:sldId id="271" r:id="rId21"/>
    <p:sldId id="303" r:id="rId22"/>
    <p:sldId id="272" r:id="rId23"/>
    <p:sldId id="273" r:id="rId24"/>
    <p:sldId id="304" r:id="rId25"/>
    <p:sldId id="306" r:id="rId26"/>
    <p:sldId id="307" r:id="rId27"/>
    <p:sldId id="313" r:id="rId28"/>
    <p:sldId id="308" r:id="rId29"/>
    <p:sldId id="309" r:id="rId30"/>
    <p:sldId id="310" r:id="rId31"/>
    <p:sldId id="314" r:id="rId32"/>
  </p:sldIdLst>
  <p:sldSz cx="9144000" cy="6858000" type="screen4x3"/>
  <p:notesSz cx="6800850" cy="9872663"/>
  <p:defaultTextStyle>
    <a:defPPr>
      <a:defRPr lang="en-US"/>
    </a:defPPr>
    <a:lvl1pPr algn="l" rtl="0" eaLnBrk="0" fontAlgn="base" hangingPunct="0">
      <a:spcBef>
        <a:spcPct val="0"/>
      </a:spcBef>
      <a:spcAft>
        <a:spcPct val="0"/>
      </a:spcAft>
      <a:defRPr kern="1200">
        <a:solidFill>
          <a:schemeClr val="tx1"/>
        </a:solidFill>
        <a:latin typeface="Baskerville Old Face" pitchFamily="18" charset="0"/>
        <a:ea typeface="+mn-ea"/>
        <a:cs typeface="+mn-cs"/>
      </a:defRPr>
    </a:lvl1pPr>
    <a:lvl2pPr marL="457200" algn="l" rtl="0" eaLnBrk="0" fontAlgn="base" hangingPunct="0">
      <a:spcBef>
        <a:spcPct val="0"/>
      </a:spcBef>
      <a:spcAft>
        <a:spcPct val="0"/>
      </a:spcAft>
      <a:defRPr kern="1200">
        <a:solidFill>
          <a:schemeClr val="tx1"/>
        </a:solidFill>
        <a:latin typeface="Baskerville Old Face" pitchFamily="18" charset="0"/>
        <a:ea typeface="+mn-ea"/>
        <a:cs typeface="+mn-cs"/>
      </a:defRPr>
    </a:lvl2pPr>
    <a:lvl3pPr marL="914400" algn="l" rtl="0" eaLnBrk="0" fontAlgn="base" hangingPunct="0">
      <a:spcBef>
        <a:spcPct val="0"/>
      </a:spcBef>
      <a:spcAft>
        <a:spcPct val="0"/>
      </a:spcAft>
      <a:defRPr kern="1200">
        <a:solidFill>
          <a:schemeClr val="tx1"/>
        </a:solidFill>
        <a:latin typeface="Baskerville Old Face" pitchFamily="18" charset="0"/>
        <a:ea typeface="+mn-ea"/>
        <a:cs typeface="+mn-cs"/>
      </a:defRPr>
    </a:lvl3pPr>
    <a:lvl4pPr marL="1371600" algn="l" rtl="0" eaLnBrk="0" fontAlgn="base" hangingPunct="0">
      <a:spcBef>
        <a:spcPct val="0"/>
      </a:spcBef>
      <a:spcAft>
        <a:spcPct val="0"/>
      </a:spcAft>
      <a:defRPr kern="1200">
        <a:solidFill>
          <a:schemeClr val="tx1"/>
        </a:solidFill>
        <a:latin typeface="Baskerville Old Face" pitchFamily="18" charset="0"/>
        <a:ea typeface="+mn-ea"/>
        <a:cs typeface="+mn-cs"/>
      </a:defRPr>
    </a:lvl4pPr>
    <a:lvl5pPr marL="1828800" algn="l" rtl="0" eaLnBrk="0" fontAlgn="base" hangingPunct="0">
      <a:spcBef>
        <a:spcPct val="0"/>
      </a:spcBef>
      <a:spcAft>
        <a:spcPct val="0"/>
      </a:spcAft>
      <a:defRPr kern="1200">
        <a:solidFill>
          <a:schemeClr val="tx1"/>
        </a:solidFill>
        <a:latin typeface="Baskerville Old Face" pitchFamily="18" charset="0"/>
        <a:ea typeface="+mn-ea"/>
        <a:cs typeface="+mn-cs"/>
      </a:defRPr>
    </a:lvl5pPr>
    <a:lvl6pPr marL="2286000" algn="l" defTabSz="914400" rtl="0" eaLnBrk="1" latinLnBrk="0" hangingPunct="1">
      <a:defRPr kern="1200">
        <a:solidFill>
          <a:schemeClr val="tx1"/>
        </a:solidFill>
        <a:latin typeface="Baskerville Old Face" pitchFamily="18" charset="0"/>
        <a:ea typeface="+mn-ea"/>
        <a:cs typeface="+mn-cs"/>
      </a:defRPr>
    </a:lvl6pPr>
    <a:lvl7pPr marL="2743200" algn="l" defTabSz="914400" rtl="0" eaLnBrk="1" latinLnBrk="0" hangingPunct="1">
      <a:defRPr kern="1200">
        <a:solidFill>
          <a:schemeClr val="tx1"/>
        </a:solidFill>
        <a:latin typeface="Baskerville Old Face" pitchFamily="18" charset="0"/>
        <a:ea typeface="+mn-ea"/>
        <a:cs typeface="+mn-cs"/>
      </a:defRPr>
    </a:lvl7pPr>
    <a:lvl8pPr marL="3200400" algn="l" defTabSz="914400" rtl="0" eaLnBrk="1" latinLnBrk="0" hangingPunct="1">
      <a:defRPr kern="1200">
        <a:solidFill>
          <a:schemeClr val="tx1"/>
        </a:solidFill>
        <a:latin typeface="Baskerville Old Face" pitchFamily="18" charset="0"/>
        <a:ea typeface="+mn-ea"/>
        <a:cs typeface="+mn-cs"/>
      </a:defRPr>
    </a:lvl8pPr>
    <a:lvl9pPr marL="3657600" algn="l" defTabSz="914400" rtl="0" eaLnBrk="1" latinLnBrk="0" hangingPunct="1">
      <a:defRPr kern="1200">
        <a:solidFill>
          <a:schemeClr val="tx1"/>
        </a:solidFill>
        <a:latin typeface="Baskerville Old Fac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AEAEA"/>
    <a:srgbClr val="000099"/>
    <a:srgbClr val="79A6FF"/>
    <a:srgbClr val="6699FF"/>
    <a:srgbClr val="FFFFFF"/>
    <a:srgbClr val="003BB0"/>
    <a:srgbClr val="AFB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75266" autoAdjust="0"/>
  </p:normalViewPr>
  <p:slideViewPr>
    <p:cSldViewPr>
      <p:cViewPr>
        <p:scale>
          <a:sx n="75" d="100"/>
          <a:sy n="75" d="100"/>
        </p:scale>
        <p:origin x="-1148" y="9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3206" y="-7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sergiopaba:Desktop:New%20Industry:World%20Bank%20-%20Manufacturing%20employment%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it-IT"/>
              <a:t>Figure 2 - Employment in industry (% of total employment)</a:t>
            </a:r>
          </a:p>
        </c:rich>
      </c:tx>
      <c:layout/>
      <c:overlay val="0"/>
    </c:title>
    <c:autoTitleDeleted val="0"/>
    <c:plotArea>
      <c:layout/>
      <c:lineChart>
        <c:grouping val="standard"/>
        <c:varyColors val="0"/>
        <c:ser>
          <c:idx val="0"/>
          <c:order val="0"/>
          <c:tx>
            <c:strRef>
              <c:f>Data!$E$5</c:f>
              <c:strCache>
                <c:ptCount val="1"/>
                <c:pt idx="0">
                  <c:v>Germany</c:v>
                </c:pt>
              </c:strCache>
            </c:strRef>
          </c:tx>
          <c:spPr>
            <a:ln>
              <a:solidFill>
                <a:srgbClr val="FF0000"/>
              </a:solidFill>
              <a:prstDash val="sysDash"/>
            </a:ln>
          </c:spPr>
          <c:marker>
            <c:symbol val="none"/>
          </c:marker>
          <c:cat>
            <c:strRef>
              <c:f>Data!$F$4:$Y$4</c:f>
              <c:strCach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strCache>
            </c:strRef>
          </c:cat>
          <c:val>
            <c:numRef>
              <c:f>Data!$F$5:$Y$5</c:f>
              <c:numCache>
                <c:formatCode>0.0</c:formatCode>
                <c:ptCount val="20"/>
                <c:pt idx="0">
                  <c:v>36</c:v>
                </c:pt>
                <c:pt idx="1">
                  <c:v>35.299999237060497</c:v>
                </c:pt>
                <c:pt idx="2">
                  <c:v>34.700000762939503</c:v>
                </c:pt>
                <c:pt idx="3">
                  <c:v>34.400001525878899</c:v>
                </c:pt>
                <c:pt idx="4">
                  <c:v>34</c:v>
                </c:pt>
                <c:pt idx="5">
                  <c:v>33.599998474121101</c:v>
                </c:pt>
                <c:pt idx="6">
                  <c:v>32.900001525878899</c:v>
                </c:pt>
                <c:pt idx="7">
                  <c:v>32.5</c:v>
                </c:pt>
                <c:pt idx="8">
                  <c:v>31.5</c:v>
                </c:pt>
                <c:pt idx="9">
                  <c:v>31.399999618530291</c:v>
                </c:pt>
                <c:pt idx="10">
                  <c:v>30</c:v>
                </c:pt>
                <c:pt idx="11">
                  <c:v>29.799999237060501</c:v>
                </c:pt>
                <c:pt idx="12">
                  <c:v>30</c:v>
                </c:pt>
                <c:pt idx="13">
                  <c:v>29.5</c:v>
                </c:pt>
                <c:pt idx="14">
                  <c:v>29</c:v>
                </c:pt>
                <c:pt idx="15">
                  <c:v>28.5</c:v>
                </c:pt>
                <c:pt idx="16">
                  <c:v>28.399999618530291</c:v>
                </c:pt>
                <c:pt idx="17">
                  <c:v>28.399999618530291</c:v>
                </c:pt>
                <c:pt idx="18">
                  <c:v>28</c:v>
                </c:pt>
                <c:pt idx="19">
                  <c:v>28.299999237060501</c:v>
                </c:pt>
              </c:numCache>
            </c:numRef>
          </c:val>
          <c:smooth val="0"/>
        </c:ser>
        <c:ser>
          <c:idx val="2"/>
          <c:order val="1"/>
          <c:tx>
            <c:strRef>
              <c:f>Data!$E$7</c:f>
              <c:strCache>
                <c:ptCount val="1"/>
                <c:pt idx="0">
                  <c:v>European Union</c:v>
                </c:pt>
              </c:strCache>
            </c:strRef>
          </c:tx>
          <c:spPr>
            <a:ln>
              <a:solidFill>
                <a:srgbClr val="0000FF"/>
              </a:solidFill>
            </a:ln>
          </c:spPr>
          <c:marker>
            <c:symbol val="none"/>
          </c:marker>
          <c:cat>
            <c:strRef>
              <c:f>Data!$F$4:$Y$4</c:f>
              <c:strCach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strCache>
            </c:strRef>
          </c:cat>
          <c:val>
            <c:numRef>
              <c:f>Data!$F$7:$Y$7</c:f>
              <c:numCache>
                <c:formatCode>0.0</c:formatCode>
                <c:ptCount val="20"/>
                <c:pt idx="0">
                  <c:v>31.052310750595129</c:v>
                </c:pt>
                <c:pt idx="1">
                  <c:v>30.617563236191529</c:v>
                </c:pt>
                <c:pt idx="2">
                  <c:v>30.207198135440869</c:v>
                </c:pt>
                <c:pt idx="3">
                  <c:v>30.257224748319921</c:v>
                </c:pt>
                <c:pt idx="4">
                  <c:v>30.011149370667521</c:v>
                </c:pt>
                <c:pt idx="5">
                  <c:v>29.655273947175939</c:v>
                </c:pt>
                <c:pt idx="6">
                  <c:v>29.41245205735818</c:v>
                </c:pt>
                <c:pt idx="7">
                  <c:v>29.006495304010201</c:v>
                </c:pt>
                <c:pt idx="8">
                  <c:v>28.41933632706165</c:v>
                </c:pt>
                <c:pt idx="9">
                  <c:v>28.166611715059709</c:v>
                </c:pt>
                <c:pt idx="10">
                  <c:v>27.789604606062461</c:v>
                </c:pt>
                <c:pt idx="11">
                  <c:v>27.704532612379619</c:v>
                </c:pt>
                <c:pt idx="12">
                  <c:v>27.809029928947691</c:v>
                </c:pt>
                <c:pt idx="13">
                  <c:v>27.52609420104972</c:v>
                </c:pt>
                <c:pt idx="14">
                  <c:v>26.131295552045319</c:v>
                </c:pt>
                <c:pt idx="15">
                  <c:v>25.39557108251547</c:v>
                </c:pt>
                <c:pt idx="16">
                  <c:v>25.221873742669921</c:v>
                </c:pt>
                <c:pt idx="17">
                  <c:v>24.82557500153327</c:v>
                </c:pt>
                <c:pt idx="18">
                  <c:v>24.434345173103839</c:v>
                </c:pt>
                <c:pt idx="19">
                  <c:v>24.322202851137089</c:v>
                </c:pt>
              </c:numCache>
            </c:numRef>
          </c:val>
          <c:smooth val="0"/>
        </c:ser>
        <c:ser>
          <c:idx val="5"/>
          <c:order val="2"/>
          <c:tx>
            <c:strRef>
              <c:f>Data!$E$10</c:f>
              <c:strCache>
                <c:ptCount val="1"/>
                <c:pt idx="0">
                  <c:v>Italy</c:v>
                </c:pt>
              </c:strCache>
            </c:strRef>
          </c:tx>
          <c:spPr>
            <a:ln>
              <a:solidFill>
                <a:srgbClr val="008000"/>
              </a:solidFill>
              <a:prstDash val="sysDash"/>
            </a:ln>
          </c:spPr>
          <c:marker>
            <c:symbol val="none"/>
          </c:marker>
          <c:cat>
            <c:strRef>
              <c:f>Data!$F$4:$Y$4</c:f>
              <c:strCach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strCache>
            </c:strRef>
          </c:cat>
          <c:val>
            <c:numRef>
              <c:f>Data!$F$10:$Y$10</c:f>
              <c:numCache>
                <c:formatCode>0.0</c:formatCode>
                <c:ptCount val="20"/>
                <c:pt idx="0">
                  <c:v>33.700000762939503</c:v>
                </c:pt>
                <c:pt idx="1">
                  <c:v>33.299999237060497</c:v>
                </c:pt>
                <c:pt idx="2">
                  <c:v>32.599998474121101</c:v>
                </c:pt>
                <c:pt idx="3">
                  <c:v>32.700000762939503</c:v>
                </c:pt>
                <c:pt idx="4">
                  <c:v>32.599998474121101</c:v>
                </c:pt>
                <c:pt idx="5">
                  <c:v>32</c:v>
                </c:pt>
                <c:pt idx="6">
                  <c:v>31.899999618530291</c:v>
                </c:pt>
                <c:pt idx="7">
                  <c:v>31.799999237060501</c:v>
                </c:pt>
                <c:pt idx="8">
                  <c:v>32</c:v>
                </c:pt>
                <c:pt idx="9">
                  <c:v>31.100000381469702</c:v>
                </c:pt>
                <c:pt idx="10">
                  <c:v>30.899999618530291</c:v>
                </c:pt>
                <c:pt idx="11">
                  <c:v>30.200000762939499</c:v>
                </c:pt>
                <c:pt idx="12">
                  <c:v>30.299999237060501</c:v>
                </c:pt>
                <c:pt idx="13">
                  <c:v>30</c:v>
                </c:pt>
                <c:pt idx="14">
                  <c:v>29.399999618530291</c:v>
                </c:pt>
                <c:pt idx="15">
                  <c:v>28.799999237060501</c:v>
                </c:pt>
                <c:pt idx="16">
                  <c:v>28.5</c:v>
                </c:pt>
                <c:pt idx="17">
                  <c:v>27.799999237060501</c:v>
                </c:pt>
                <c:pt idx="18">
                  <c:v>27.200000762939499</c:v>
                </c:pt>
                <c:pt idx="19">
                  <c:v>27.100000381469702</c:v>
                </c:pt>
              </c:numCache>
            </c:numRef>
          </c:val>
          <c:smooth val="0"/>
        </c:ser>
        <c:dLbls>
          <c:showLegendKey val="0"/>
          <c:showVal val="0"/>
          <c:showCatName val="0"/>
          <c:showSerName val="0"/>
          <c:showPercent val="0"/>
          <c:showBubbleSize val="0"/>
        </c:dLbls>
        <c:marker val="1"/>
        <c:smooth val="0"/>
        <c:axId val="191858176"/>
        <c:axId val="166004416"/>
      </c:lineChart>
      <c:catAx>
        <c:axId val="191858176"/>
        <c:scaling>
          <c:orientation val="minMax"/>
        </c:scaling>
        <c:delete val="0"/>
        <c:axPos val="b"/>
        <c:title>
          <c:tx>
            <c:rich>
              <a:bodyPr/>
              <a:lstStyle/>
              <a:p>
                <a:pPr>
                  <a:defRPr/>
                </a:pPr>
                <a:r>
                  <a:rPr lang="it-IT"/>
                  <a:t>Source:</a:t>
                </a:r>
                <a:r>
                  <a:rPr lang="it-IT" baseline="0"/>
                  <a:t> World Bank</a:t>
                </a:r>
              </a:p>
            </c:rich>
          </c:tx>
          <c:layout>
            <c:manualLayout>
              <c:xMode val="edge"/>
              <c:yMode val="edge"/>
              <c:x val="0.43580496882334102"/>
              <c:y val="0.89084040342414805"/>
            </c:manualLayout>
          </c:layout>
          <c:overlay val="0"/>
        </c:title>
        <c:numFmt formatCode="General" sourceLinked="1"/>
        <c:majorTickMark val="out"/>
        <c:minorTickMark val="none"/>
        <c:tickLblPos val="nextTo"/>
        <c:crossAx val="166004416"/>
        <c:crosses val="autoZero"/>
        <c:auto val="1"/>
        <c:lblAlgn val="ctr"/>
        <c:lblOffset val="100"/>
        <c:noMultiLvlLbl val="0"/>
      </c:catAx>
      <c:valAx>
        <c:axId val="166004416"/>
        <c:scaling>
          <c:orientation val="minMax"/>
          <c:min val="20"/>
        </c:scaling>
        <c:delete val="0"/>
        <c:axPos val="l"/>
        <c:majorGridlines>
          <c:spPr>
            <a:ln>
              <a:noFill/>
            </a:ln>
          </c:spPr>
        </c:majorGridlines>
        <c:numFmt formatCode="0.0" sourceLinked="1"/>
        <c:majorTickMark val="out"/>
        <c:minorTickMark val="none"/>
        <c:tickLblPos val="nextTo"/>
        <c:crossAx val="191858176"/>
        <c:crosses val="autoZero"/>
        <c:crossBetween val="between"/>
      </c:valAx>
    </c:plotArea>
    <c:legend>
      <c:legendPos val="b"/>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7825" cy="494733"/>
          </a:xfrm>
          <a:prstGeom prst="rect">
            <a:avLst/>
          </a:prstGeom>
        </p:spPr>
        <p:txBody>
          <a:bodyPr vert="horz" wrap="square" lIns="90672" tIns="45336" rIns="90672" bIns="45336" numCol="1" anchor="t" anchorCtr="0" compatLnSpc="1">
            <a:prstTxWarp prst="textNoShape">
              <a:avLst/>
            </a:prstTxWarp>
          </a:bodyPr>
          <a:lstStyle>
            <a:lvl1pPr>
              <a:defRPr sz="1200"/>
            </a:lvl1pPr>
          </a:lstStyle>
          <a:p>
            <a:pPr>
              <a:defRPr/>
            </a:pPr>
            <a:endParaRPr lang="it-IT" altLang="it-IT"/>
          </a:p>
        </p:txBody>
      </p:sp>
      <p:sp>
        <p:nvSpPr>
          <p:cNvPr id="3" name="Segnaposto data 2"/>
          <p:cNvSpPr>
            <a:spLocks noGrp="1"/>
          </p:cNvSpPr>
          <p:nvPr>
            <p:ph type="dt" sz="quarter" idx="1"/>
          </p:nvPr>
        </p:nvSpPr>
        <p:spPr>
          <a:xfrm>
            <a:off x="3853026" y="1"/>
            <a:ext cx="2946244" cy="494733"/>
          </a:xfrm>
          <a:prstGeom prst="rect">
            <a:avLst/>
          </a:prstGeom>
        </p:spPr>
        <p:txBody>
          <a:bodyPr vert="horz" wrap="square" lIns="90672" tIns="45336" rIns="90672" bIns="45336" numCol="1" anchor="t" anchorCtr="0" compatLnSpc="1">
            <a:prstTxWarp prst="textNoShape">
              <a:avLst/>
            </a:prstTxWarp>
          </a:bodyPr>
          <a:lstStyle>
            <a:lvl1pPr algn="r">
              <a:defRPr sz="1200"/>
            </a:lvl1pPr>
          </a:lstStyle>
          <a:p>
            <a:pPr>
              <a:defRPr/>
            </a:pPr>
            <a:fld id="{9124500B-7CE6-404F-99FC-BFAD18B1B6F9}" type="datetimeFigureOut">
              <a:rPr lang="it-IT" altLang="it-IT"/>
              <a:pPr>
                <a:defRPr/>
              </a:pPr>
              <a:t>20/10/2017</a:t>
            </a:fld>
            <a:endParaRPr lang="it-IT" altLang="it-IT"/>
          </a:p>
        </p:txBody>
      </p:sp>
      <p:sp>
        <p:nvSpPr>
          <p:cNvPr id="4" name="Segnaposto piè di pagina 3"/>
          <p:cNvSpPr>
            <a:spLocks noGrp="1"/>
          </p:cNvSpPr>
          <p:nvPr>
            <p:ph type="ftr" sz="quarter" idx="2"/>
          </p:nvPr>
        </p:nvSpPr>
        <p:spPr>
          <a:xfrm>
            <a:off x="0" y="9377931"/>
            <a:ext cx="2947825" cy="494732"/>
          </a:xfrm>
          <a:prstGeom prst="rect">
            <a:avLst/>
          </a:prstGeom>
        </p:spPr>
        <p:txBody>
          <a:bodyPr vert="horz" wrap="square" lIns="90672" tIns="45336" rIns="90672" bIns="45336" numCol="1" anchor="b" anchorCtr="0" compatLnSpc="1">
            <a:prstTxWarp prst="textNoShape">
              <a:avLst/>
            </a:prstTxWarp>
          </a:bodyPr>
          <a:lstStyle>
            <a:lvl1pPr>
              <a:defRPr sz="1200"/>
            </a:lvl1pPr>
          </a:lstStyle>
          <a:p>
            <a:pPr>
              <a:defRPr/>
            </a:pPr>
            <a:endParaRPr lang="it-IT" altLang="it-IT"/>
          </a:p>
        </p:txBody>
      </p:sp>
      <p:sp>
        <p:nvSpPr>
          <p:cNvPr id="5" name="Segnaposto numero diapositiva 4"/>
          <p:cNvSpPr>
            <a:spLocks noGrp="1"/>
          </p:cNvSpPr>
          <p:nvPr>
            <p:ph type="sldNum" sz="quarter" idx="3"/>
          </p:nvPr>
        </p:nvSpPr>
        <p:spPr>
          <a:xfrm>
            <a:off x="3853026" y="9377931"/>
            <a:ext cx="2946244" cy="494732"/>
          </a:xfrm>
          <a:prstGeom prst="rect">
            <a:avLst/>
          </a:prstGeom>
        </p:spPr>
        <p:txBody>
          <a:bodyPr vert="horz" wrap="square" lIns="90672" tIns="45336" rIns="90672" bIns="45336" numCol="1" anchor="b" anchorCtr="0" compatLnSpc="1">
            <a:prstTxWarp prst="textNoShape">
              <a:avLst/>
            </a:prstTxWarp>
          </a:bodyPr>
          <a:lstStyle>
            <a:lvl1pPr algn="r">
              <a:defRPr sz="1200"/>
            </a:lvl1pPr>
          </a:lstStyle>
          <a:p>
            <a:pPr>
              <a:defRPr/>
            </a:pPr>
            <a:fld id="{0199BB20-0241-430B-988E-EFC1C2449FA8}" type="slidenum">
              <a:rPr lang="it-IT" altLang="it-IT"/>
              <a:pPr>
                <a:defRPr/>
              </a:pPr>
              <a:t>‹N›</a:t>
            </a:fld>
            <a:endParaRPr lang="it-IT" altLang="it-IT"/>
          </a:p>
        </p:txBody>
      </p:sp>
    </p:spTree>
    <p:extLst>
      <p:ext uri="{BB962C8B-B14F-4D97-AF65-F5344CB8AC3E}">
        <p14:creationId xmlns:p14="http://schemas.microsoft.com/office/powerpoint/2010/main" val="3038203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2498" name="Rectangle 2"/>
          <p:cNvSpPr>
            <a:spLocks noGrp="1" noChangeArrowheads="1"/>
          </p:cNvSpPr>
          <p:nvPr>
            <p:ph type="hdr" sz="quarter"/>
          </p:nvPr>
        </p:nvSpPr>
        <p:spPr bwMode="auto">
          <a:xfrm>
            <a:off x="0" y="0"/>
            <a:ext cx="2947825" cy="49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72" tIns="45336" rIns="90672" bIns="45336" numCol="1" anchor="t" anchorCtr="0" compatLnSpc="1">
            <a:prstTxWarp prst="textNoShape">
              <a:avLst/>
            </a:prstTxWarp>
          </a:bodyPr>
          <a:lstStyle>
            <a:lvl1pPr eaLnBrk="1" hangingPunct="1">
              <a:defRPr sz="1200">
                <a:latin typeface="Arial" pitchFamily="34" charset="0"/>
              </a:defRPr>
            </a:lvl1pPr>
          </a:lstStyle>
          <a:p>
            <a:pPr>
              <a:defRPr/>
            </a:pPr>
            <a:endParaRPr lang="it-IT" altLang="it-IT"/>
          </a:p>
        </p:txBody>
      </p:sp>
      <p:sp>
        <p:nvSpPr>
          <p:cNvPr id="1002499" name="Rectangle 3"/>
          <p:cNvSpPr>
            <a:spLocks noGrp="1" noChangeArrowheads="1"/>
          </p:cNvSpPr>
          <p:nvPr>
            <p:ph type="dt" idx="1"/>
          </p:nvPr>
        </p:nvSpPr>
        <p:spPr bwMode="auto">
          <a:xfrm>
            <a:off x="3853026" y="0"/>
            <a:ext cx="2946244" cy="49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72" tIns="45336" rIns="90672" bIns="45336" numCol="1" anchor="t" anchorCtr="0" compatLnSpc="1">
            <a:prstTxWarp prst="textNoShape">
              <a:avLst/>
            </a:prstTxWarp>
          </a:bodyPr>
          <a:lstStyle>
            <a:lvl1pPr algn="r" eaLnBrk="1" hangingPunct="1">
              <a:defRPr sz="1200">
                <a:latin typeface="Arial" pitchFamily="34" charset="0"/>
              </a:defRPr>
            </a:lvl1pPr>
          </a:lstStyle>
          <a:p>
            <a:pPr>
              <a:defRPr/>
            </a:pPr>
            <a:endParaRPr lang="it-IT" altLang="it-IT"/>
          </a:p>
        </p:txBody>
      </p:sp>
      <p:sp>
        <p:nvSpPr>
          <p:cNvPr id="3076" name="Rectangle 4"/>
          <p:cNvSpPr>
            <a:spLocks noGrp="1" noRot="1" noChangeAspect="1" noChangeArrowheads="1" noTextEdit="1"/>
          </p:cNvSpPr>
          <p:nvPr>
            <p:ph type="sldImg" idx="2"/>
          </p:nvPr>
        </p:nvSpPr>
        <p:spPr bwMode="auto">
          <a:xfrm>
            <a:off x="931863" y="739775"/>
            <a:ext cx="4938712"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02501" name="Rectangle 5"/>
          <p:cNvSpPr>
            <a:spLocks noGrp="1" noChangeArrowheads="1"/>
          </p:cNvSpPr>
          <p:nvPr>
            <p:ph type="body" sz="quarter" idx="3"/>
          </p:nvPr>
        </p:nvSpPr>
        <p:spPr bwMode="auto">
          <a:xfrm>
            <a:off x="680875" y="4689751"/>
            <a:ext cx="5440680" cy="444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72" tIns="45336" rIns="90672" bIns="45336"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1002502" name="Rectangle 6"/>
          <p:cNvSpPr>
            <a:spLocks noGrp="1" noChangeArrowheads="1"/>
          </p:cNvSpPr>
          <p:nvPr>
            <p:ph type="ftr" sz="quarter" idx="4"/>
          </p:nvPr>
        </p:nvSpPr>
        <p:spPr bwMode="auto">
          <a:xfrm>
            <a:off x="0" y="9377931"/>
            <a:ext cx="2947825" cy="49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72" tIns="45336" rIns="90672" bIns="45336" numCol="1" anchor="b" anchorCtr="0" compatLnSpc="1">
            <a:prstTxWarp prst="textNoShape">
              <a:avLst/>
            </a:prstTxWarp>
          </a:bodyPr>
          <a:lstStyle>
            <a:lvl1pPr eaLnBrk="1" hangingPunct="1">
              <a:defRPr sz="1200">
                <a:latin typeface="Arial" pitchFamily="34" charset="0"/>
              </a:defRPr>
            </a:lvl1pPr>
          </a:lstStyle>
          <a:p>
            <a:pPr>
              <a:defRPr/>
            </a:pPr>
            <a:endParaRPr lang="it-IT" altLang="it-IT"/>
          </a:p>
        </p:txBody>
      </p:sp>
      <p:sp>
        <p:nvSpPr>
          <p:cNvPr id="1002503" name="Rectangle 7"/>
          <p:cNvSpPr>
            <a:spLocks noGrp="1" noChangeArrowheads="1"/>
          </p:cNvSpPr>
          <p:nvPr>
            <p:ph type="sldNum" sz="quarter" idx="5"/>
          </p:nvPr>
        </p:nvSpPr>
        <p:spPr bwMode="auto">
          <a:xfrm>
            <a:off x="3853026" y="9377931"/>
            <a:ext cx="2946244" cy="49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72" tIns="45336" rIns="90672" bIns="45336" numCol="1" anchor="b" anchorCtr="0" compatLnSpc="1">
            <a:prstTxWarp prst="textNoShape">
              <a:avLst/>
            </a:prstTxWarp>
          </a:bodyPr>
          <a:lstStyle>
            <a:lvl1pPr algn="r" eaLnBrk="1" hangingPunct="1">
              <a:defRPr sz="1200">
                <a:latin typeface="Arial" pitchFamily="34" charset="0"/>
              </a:defRPr>
            </a:lvl1pPr>
          </a:lstStyle>
          <a:p>
            <a:pPr>
              <a:defRPr/>
            </a:pPr>
            <a:fld id="{E1EDD94E-E615-49D7-AE09-F7EC58E50A8B}" type="slidenum">
              <a:rPr lang="it-IT" altLang="it-IT"/>
              <a:pPr>
                <a:defRPr/>
              </a:pPr>
              <a:t>‹N›</a:t>
            </a:fld>
            <a:endParaRPr lang="it-IT" altLang="it-IT"/>
          </a:p>
        </p:txBody>
      </p:sp>
    </p:spTree>
    <p:extLst>
      <p:ext uri="{BB962C8B-B14F-4D97-AF65-F5344CB8AC3E}">
        <p14:creationId xmlns:p14="http://schemas.microsoft.com/office/powerpoint/2010/main" val="30251742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1987" name="Segnaposto note 2"/>
          <p:cNvSpPr>
            <a:spLocks noGrp="1"/>
          </p:cNvSpPr>
          <p:nvPr>
            <p:ph type="body" idx="1"/>
          </p:nvPr>
        </p:nvSpPr>
        <p:spPr>
          <a:noFill/>
        </p:spPr>
        <p:txBody>
          <a:bodyPr/>
          <a:lstStyle/>
          <a:p>
            <a:r>
              <a:rPr lang="it-IT" altLang="it-IT" dirty="0" err="1" smtClean="0">
                <a:latin typeface="Arial" pitchFamily="34" charset="0"/>
              </a:rPr>
              <a:t>Collegues</a:t>
            </a:r>
            <a:r>
              <a:rPr lang="it-IT" altLang="it-IT" baseline="0" dirty="0" smtClean="0">
                <a:latin typeface="Arial" pitchFamily="34" charset="0"/>
              </a:rPr>
              <a:t>, friends, </a:t>
            </a:r>
            <a:r>
              <a:rPr lang="it-IT" altLang="it-IT" baseline="0" dirty="0" err="1" smtClean="0">
                <a:latin typeface="Arial" pitchFamily="34" charset="0"/>
              </a:rPr>
              <a:t>all</a:t>
            </a:r>
            <a:r>
              <a:rPr lang="it-IT" altLang="it-IT" baseline="0" dirty="0" smtClean="0">
                <a:latin typeface="Arial" pitchFamily="34" charset="0"/>
              </a:rPr>
              <a:t> of </a:t>
            </a:r>
            <a:r>
              <a:rPr lang="it-IT" altLang="it-IT" baseline="0" dirty="0" err="1" smtClean="0">
                <a:latin typeface="Arial" pitchFamily="34" charset="0"/>
              </a:rPr>
              <a:t>you</a:t>
            </a:r>
            <a:r>
              <a:rPr lang="it-IT" altLang="it-IT" baseline="0" dirty="0" smtClean="0">
                <a:latin typeface="Arial" pitchFamily="34" charset="0"/>
              </a:rPr>
              <a:t>. </a:t>
            </a:r>
            <a:r>
              <a:rPr lang="it-IT" altLang="it-IT" baseline="0" dirty="0" err="1" smtClean="0">
                <a:latin typeface="Arial" pitchFamily="34" charset="0"/>
              </a:rPr>
              <a:t>Thank</a:t>
            </a:r>
            <a:r>
              <a:rPr lang="it-IT" altLang="it-IT" baseline="0" dirty="0" smtClean="0">
                <a:latin typeface="Arial" pitchFamily="34" charset="0"/>
              </a:rPr>
              <a:t> </a:t>
            </a:r>
            <a:r>
              <a:rPr lang="it-IT" altLang="it-IT" baseline="0" dirty="0" err="1" smtClean="0">
                <a:latin typeface="Arial" pitchFamily="34" charset="0"/>
              </a:rPr>
              <a:t>you</a:t>
            </a:r>
            <a:r>
              <a:rPr lang="it-IT" altLang="it-IT" baseline="0" dirty="0" smtClean="0">
                <a:latin typeface="Arial" pitchFamily="34" charset="0"/>
              </a:rPr>
              <a:t> for </a:t>
            </a:r>
            <a:r>
              <a:rPr lang="it-IT" altLang="it-IT" baseline="0" dirty="0" err="1" smtClean="0">
                <a:latin typeface="Arial" pitchFamily="34" charset="0"/>
              </a:rPr>
              <a:t>inviting</a:t>
            </a:r>
            <a:r>
              <a:rPr lang="it-IT" altLang="it-IT" baseline="0" dirty="0" smtClean="0">
                <a:latin typeface="Arial" pitchFamily="34" charset="0"/>
              </a:rPr>
              <a:t> me to </a:t>
            </a:r>
            <a:r>
              <a:rPr lang="it-IT" altLang="it-IT" baseline="0" dirty="0" err="1" smtClean="0">
                <a:latin typeface="Arial" pitchFamily="34" charset="0"/>
              </a:rPr>
              <a:t>this</a:t>
            </a:r>
            <a:r>
              <a:rPr lang="it-IT" altLang="it-IT" baseline="0" dirty="0" smtClean="0">
                <a:latin typeface="Arial" pitchFamily="34" charset="0"/>
              </a:rPr>
              <a:t> conference.</a:t>
            </a:r>
          </a:p>
          <a:p>
            <a:r>
              <a:rPr lang="it-IT" altLang="it-IT" baseline="0" dirty="0" err="1" smtClean="0">
                <a:latin typeface="Arial" pitchFamily="34" charset="0"/>
              </a:rPr>
              <a:t>We</a:t>
            </a:r>
            <a:r>
              <a:rPr lang="it-IT" altLang="it-IT" baseline="0" dirty="0" smtClean="0">
                <a:latin typeface="Arial" pitchFamily="34" charset="0"/>
              </a:rPr>
              <a:t> </a:t>
            </a:r>
            <a:r>
              <a:rPr lang="it-IT" altLang="it-IT" baseline="0" dirty="0" err="1" smtClean="0">
                <a:latin typeface="Arial" pitchFamily="34" charset="0"/>
              </a:rPr>
              <a:t>had</a:t>
            </a:r>
            <a:r>
              <a:rPr lang="it-IT" altLang="it-IT" baseline="0" dirty="0" smtClean="0">
                <a:latin typeface="Arial" pitchFamily="34" charset="0"/>
              </a:rPr>
              <a:t> a long </a:t>
            </a:r>
            <a:r>
              <a:rPr lang="it-IT" altLang="it-IT" baseline="0" dirty="0" err="1" smtClean="0">
                <a:latin typeface="Arial" pitchFamily="34" charset="0"/>
              </a:rPr>
              <a:t>day</a:t>
            </a:r>
            <a:r>
              <a:rPr lang="it-IT" altLang="it-IT" baseline="0" dirty="0" smtClean="0">
                <a:latin typeface="Arial" pitchFamily="34" charset="0"/>
              </a:rPr>
              <a:t>. And </a:t>
            </a:r>
            <a:r>
              <a:rPr lang="it-IT" altLang="it-IT" baseline="0" dirty="0" err="1" smtClean="0">
                <a:latin typeface="Arial" pitchFamily="34" charset="0"/>
              </a:rPr>
              <a:t>at</a:t>
            </a:r>
            <a:r>
              <a:rPr lang="it-IT" altLang="it-IT" baseline="0" dirty="0" smtClean="0">
                <a:latin typeface="Arial" pitchFamily="34" charset="0"/>
              </a:rPr>
              <a:t> </a:t>
            </a:r>
            <a:r>
              <a:rPr lang="it-IT" altLang="it-IT" baseline="0" dirty="0" err="1" smtClean="0">
                <a:latin typeface="Arial" pitchFamily="34" charset="0"/>
              </a:rPr>
              <a:t>this</a:t>
            </a:r>
            <a:r>
              <a:rPr lang="it-IT" altLang="it-IT" baseline="0" dirty="0" smtClean="0">
                <a:latin typeface="Arial" pitchFamily="34" charset="0"/>
              </a:rPr>
              <a:t> time, </a:t>
            </a:r>
            <a:r>
              <a:rPr lang="it-IT" altLang="it-IT" baseline="0" dirty="0" err="1" smtClean="0">
                <a:latin typeface="Arial" pitchFamily="34" charset="0"/>
              </a:rPr>
              <a:t>if</a:t>
            </a:r>
            <a:r>
              <a:rPr lang="it-IT" altLang="it-IT" baseline="0" dirty="0" smtClean="0">
                <a:latin typeface="Arial" pitchFamily="34" charset="0"/>
              </a:rPr>
              <a:t> </a:t>
            </a:r>
            <a:r>
              <a:rPr lang="it-IT" altLang="it-IT" baseline="0" dirty="0" err="1" smtClean="0">
                <a:latin typeface="Arial" pitchFamily="34" charset="0"/>
              </a:rPr>
              <a:t>you</a:t>
            </a:r>
            <a:r>
              <a:rPr lang="it-IT" altLang="it-IT" baseline="0" dirty="0" smtClean="0">
                <a:latin typeface="Arial" pitchFamily="34" charset="0"/>
              </a:rPr>
              <a:t> </a:t>
            </a:r>
            <a:r>
              <a:rPr lang="it-IT" altLang="it-IT" baseline="0" dirty="0" err="1" smtClean="0">
                <a:latin typeface="Arial" pitchFamily="34" charset="0"/>
              </a:rPr>
              <a:t>don’t</a:t>
            </a:r>
            <a:r>
              <a:rPr lang="it-IT" altLang="it-IT" baseline="0" dirty="0" smtClean="0">
                <a:latin typeface="Arial" pitchFamily="34" charset="0"/>
              </a:rPr>
              <a:t> </a:t>
            </a:r>
            <a:r>
              <a:rPr lang="it-IT" altLang="it-IT" baseline="0" dirty="0" err="1" smtClean="0">
                <a:latin typeface="Arial" pitchFamily="34" charset="0"/>
              </a:rPr>
              <a:t>mind</a:t>
            </a:r>
            <a:r>
              <a:rPr lang="it-IT" altLang="it-IT" baseline="0" dirty="0" smtClean="0">
                <a:latin typeface="Arial" pitchFamily="34" charset="0"/>
              </a:rPr>
              <a:t>, I </a:t>
            </a:r>
            <a:r>
              <a:rPr lang="it-IT" altLang="it-IT" baseline="0" dirty="0" err="1" smtClean="0">
                <a:latin typeface="Arial" pitchFamily="34" charset="0"/>
              </a:rPr>
              <a:t>prefer</a:t>
            </a:r>
            <a:r>
              <a:rPr lang="it-IT" altLang="it-IT" baseline="0" dirty="0" smtClean="0">
                <a:latin typeface="Arial" pitchFamily="34" charset="0"/>
              </a:rPr>
              <a:t> to </a:t>
            </a:r>
            <a:r>
              <a:rPr lang="it-IT" altLang="it-IT" baseline="0" dirty="0" err="1" smtClean="0">
                <a:latin typeface="Arial" pitchFamily="34" charset="0"/>
              </a:rPr>
              <a:t>switch</a:t>
            </a:r>
            <a:r>
              <a:rPr lang="it-IT" altLang="it-IT" baseline="0" dirty="0" smtClean="0">
                <a:latin typeface="Arial" pitchFamily="34" charset="0"/>
              </a:rPr>
              <a:t> to </a:t>
            </a:r>
            <a:r>
              <a:rPr lang="it-IT" altLang="it-IT" baseline="0" dirty="0" err="1" smtClean="0">
                <a:latin typeface="Arial" pitchFamily="34" charset="0"/>
              </a:rPr>
              <a:t>Italian</a:t>
            </a:r>
            <a:r>
              <a:rPr lang="it-IT" altLang="it-IT" baseline="0" dirty="0" smtClean="0">
                <a:latin typeface="Arial" pitchFamily="34" charset="0"/>
              </a:rPr>
              <a:t> and to </a:t>
            </a:r>
            <a:r>
              <a:rPr lang="it-IT" altLang="it-IT" baseline="0" dirty="0" err="1" smtClean="0">
                <a:latin typeface="Arial" pitchFamily="34" charset="0"/>
              </a:rPr>
              <a:t>give</a:t>
            </a:r>
            <a:r>
              <a:rPr lang="it-IT" altLang="it-IT" baseline="0" dirty="0" smtClean="0">
                <a:latin typeface="Arial" pitchFamily="34" charset="0"/>
              </a:rPr>
              <a:t> </a:t>
            </a:r>
            <a:r>
              <a:rPr lang="it-IT" altLang="it-IT" baseline="0" dirty="0" err="1" smtClean="0">
                <a:latin typeface="Arial" pitchFamily="34" charset="0"/>
              </a:rPr>
              <a:t>my</a:t>
            </a:r>
            <a:r>
              <a:rPr lang="it-IT" altLang="it-IT" baseline="0" dirty="0" smtClean="0">
                <a:latin typeface="Arial" pitchFamily="34" charset="0"/>
              </a:rPr>
              <a:t> </a:t>
            </a:r>
            <a:r>
              <a:rPr lang="it-IT" altLang="it-IT" baseline="0" dirty="0" err="1" smtClean="0">
                <a:latin typeface="Arial" pitchFamily="34" charset="0"/>
              </a:rPr>
              <a:t>presentation</a:t>
            </a:r>
            <a:r>
              <a:rPr lang="it-IT" altLang="it-IT" baseline="0" dirty="0" smtClean="0">
                <a:latin typeface="Arial" pitchFamily="34" charset="0"/>
              </a:rPr>
              <a:t> in  </a:t>
            </a:r>
            <a:r>
              <a:rPr lang="it-IT" altLang="it-IT" baseline="0" dirty="0" err="1" smtClean="0">
                <a:latin typeface="Arial" pitchFamily="34" charset="0"/>
              </a:rPr>
              <a:t>Italian</a:t>
            </a:r>
            <a:r>
              <a:rPr lang="it-IT" altLang="it-IT" baseline="0" dirty="0" smtClean="0">
                <a:latin typeface="Arial" pitchFamily="34" charset="0"/>
              </a:rPr>
              <a:t>.</a:t>
            </a:r>
          </a:p>
          <a:p>
            <a:endParaRPr lang="it-IT" altLang="it-IT" baseline="0" dirty="0" smtClean="0">
              <a:latin typeface="Arial" pitchFamily="34" charset="0"/>
            </a:endParaRPr>
          </a:p>
          <a:p>
            <a:r>
              <a:rPr lang="it-IT" altLang="it-IT" baseline="0" dirty="0" smtClean="0">
                <a:latin typeface="Arial" pitchFamily="34" charset="0"/>
              </a:rPr>
              <a:t>Io mi soffermerò su un punto in qualche senso marginale, ma non irrilevante, indicando una direzione di ricerca,  ma rendendone esplicite le premesse.</a:t>
            </a:r>
          </a:p>
          <a:p>
            <a:r>
              <a:rPr lang="it-IT" altLang="it-IT" baseline="0" dirty="0" smtClean="0">
                <a:latin typeface="Arial" pitchFamily="34" charset="0"/>
              </a:rPr>
              <a:t>Al punto in qualche modo questo convegno ha già dato risposta.</a:t>
            </a:r>
          </a:p>
          <a:p>
            <a:endParaRPr lang="it-IT" altLang="it-IT" baseline="0" dirty="0" smtClean="0">
              <a:latin typeface="Arial" pitchFamily="34" charset="0"/>
            </a:endParaRPr>
          </a:p>
          <a:p>
            <a:r>
              <a:rPr lang="it-IT" altLang="it-IT" baseline="0" dirty="0" smtClean="0">
                <a:latin typeface="Arial" pitchFamily="34" charset="0"/>
              </a:rPr>
              <a:t>Si apre un mondo di straordinarie opportunità. E, per un verso il posizionamento dell’Emilia nel commercio mondiale la presenza di alcuni player mondiali, e per altro verso le competenze e le stesso e potenzialità del sistema formativo e anche la capacità di tenere insieme diverse istituzioni mettono l’Emilia in una posizione straordinaria. </a:t>
            </a:r>
          </a:p>
          <a:p>
            <a:endParaRPr lang="it-IT" altLang="it-IT" baseline="0" dirty="0" smtClean="0">
              <a:latin typeface="Arial" pitchFamily="34" charset="0"/>
            </a:endParaRPr>
          </a:p>
          <a:p>
            <a:r>
              <a:rPr lang="it-IT" altLang="it-IT" baseline="0" dirty="0" smtClean="0">
                <a:latin typeface="Arial" pitchFamily="34" charset="0"/>
              </a:rPr>
              <a:t>Solutions, </a:t>
            </a:r>
            <a:r>
              <a:rPr lang="it-IT" altLang="it-IT" baseline="0" dirty="0" err="1" smtClean="0">
                <a:latin typeface="Arial" pitchFamily="34" charset="0"/>
              </a:rPr>
              <a:t>identity</a:t>
            </a:r>
            <a:r>
              <a:rPr lang="it-IT" altLang="it-IT" baseline="0" dirty="0" smtClean="0">
                <a:latin typeface="Arial" pitchFamily="34" charset="0"/>
              </a:rPr>
              <a:t>, </a:t>
            </a:r>
            <a:r>
              <a:rPr lang="it-IT" altLang="it-IT" baseline="0" dirty="0" err="1" smtClean="0">
                <a:latin typeface="Arial" pitchFamily="34" charset="0"/>
              </a:rPr>
              <a:t>togheter</a:t>
            </a:r>
            <a:r>
              <a:rPr lang="it-IT" altLang="it-IT" baseline="0" dirty="0" smtClean="0">
                <a:latin typeface="Arial" pitchFamily="34" charset="0"/>
              </a:rPr>
              <a:t> (ci ha ricordato oggi </a:t>
            </a:r>
            <a:r>
              <a:rPr lang="it-IT" altLang="it-IT" baseline="0" dirty="0" err="1" smtClean="0">
                <a:latin typeface="Arial" pitchFamily="34" charset="0"/>
              </a:rPr>
              <a:t>Annalisi</a:t>
            </a:r>
            <a:r>
              <a:rPr lang="it-IT" altLang="it-IT" baseline="0" dirty="0" smtClean="0">
                <a:latin typeface="Arial" pitchFamily="34" charset="0"/>
              </a:rPr>
              <a:t> Primi, evocando discussioni e riflessioni assai antiche.  </a:t>
            </a:r>
          </a:p>
          <a:p>
            <a:r>
              <a:rPr lang="it-IT" altLang="it-IT" baseline="0" dirty="0" smtClean="0">
                <a:latin typeface="Arial" pitchFamily="34" charset="0"/>
              </a:rPr>
              <a:t>E’ davvero così?</a:t>
            </a:r>
            <a:endParaRPr lang="it-IT" altLang="it-IT" dirty="0" smtClean="0">
              <a:latin typeface="Arial" pitchFamily="34" charset="0"/>
            </a:endParaRPr>
          </a:p>
        </p:txBody>
      </p:sp>
      <p:sp>
        <p:nvSpPr>
          <p:cNvPr id="41988" name="Segnaposto numero diapositiva 3"/>
          <p:cNvSpPr>
            <a:spLocks noGrp="1"/>
          </p:cNvSpPr>
          <p:nvPr>
            <p:ph type="sldNum" sz="quarter" idx="5"/>
          </p:nvPr>
        </p:nvSpPr>
        <p:spPr>
          <a:noFill/>
        </p:spPr>
        <p:txBody>
          <a:bodyPr/>
          <a:lstStyle>
            <a:lvl1pPr>
              <a:defRPr>
                <a:solidFill>
                  <a:schemeClr val="tx1"/>
                </a:solidFill>
                <a:latin typeface="Baskerville Old Face" pitchFamily="18" charset="0"/>
              </a:defRPr>
            </a:lvl1pPr>
            <a:lvl2pPr marL="736709" indent="-283350">
              <a:defRPr>
                <a:solidFill>
                  <a:schemeClr val="tx1"/>
                </a:solidFill>
                <a:latin typeface="Baskerville Old Face" pitchFamily="18" charset="0"/>
              </a:defRPr>
            </a:lvl2pPr>
            <a:lvl3pPr marL="1133399" indent="-226680">
              <a:defRPr>
                <a:solidFill>
                  <a:schemeClr val="tx1"/>
                </a:solidFill>
                <a:latin typeface="Baskerville Old Face" pitchFamily="18" charset="0"/>
              </a:defRPr>
            </a:lvl3pPr>
            <a:lvl4pPr marL="1586758" indent="-226680">
              <a:defRPr>
                <a:solidFill>
                  <a:schemeClr val="tx1"/>
                </a:solidFill>
                <a:latin typeface="Baskerville Old Face" pitchFamily="18" charset="0"/>
              </a:defRPr>
            </a:lvl4pPr>
            <a:lvl5pPr marL="2040118" indent="-226680">
              <a:defRPr>
                <a:solidFill>
                  <a:schemeClr val="tx1"/>
                </a:solidFill>
                <a:latin typeface="Baskerville Old Face" pitchFamily="18" charset="0"/>
              </a:defRPr>
            </a:lvl5pPr>
            <a:lvl6pPr marL="2493477" indent="-226680" eaLnBrk="0" fontAlgn="base" hangingPunct="0">
              <a:spcBef>
                <a:spcPct val="0"/>
              </a:spcBef>
              <a:spcAft>
                <a:spcPct val="0"/>
              </a:spcAft>
              <a:defRPr>
                <a:solidFill>
                  <a:schemeClr val="tx1"/>
                </a:solidFill>
                <a:latin typeface="Baskerville Old Face" pitchFamily="18" charset="0"/>
              </a:defRPr>
            </a:lvl6pPr>
            <a:lvl7pPr marL="2946837" indent="-226680" eaLnBrk="0" fontAlgn="base" hangingPunct="0">
              <a:spcBef>
                <a:spcPct val="0"/>
              </a:spcBef>
              <a:spcAft>
                <a:spcPct val="0"/>
              </a:spcAft>
              <a:defRPr>
                <a:solidFill>
                  <a:schemeClr val="tx1"/>
                </a:solidFill>
                <a:latin typeface="Baskerville Old Face" pitchFamily="18" charset="0"/>
              </a:defRPr>
            </a:lvl7pPr>
            <a:lvl8pPr marL="3400196" indent="-226680" eaLnBrk="0" fontAlgn="base" hangingPunct="0">
              <a:spcBef>
                <a:spcPct val="0"/>
              </a:spcBef>
              <a:spcAft>
                <a:spcPct val="0"/>
              </a:spcAft>
              <a:defRPr>
                <a:solidFill>
                  <a:schemeClr val="tx1"/>
                </a:solidFill>
                <a:latin typeface="Baskerville Old Face" pitchFamily="18" charset="0"/>
              </a:defRPr>
            </a:lvl8pPr>
            <a:lvl9pPr marL="3853556" indent="-226680" eaLnBrk="0" fontAlgn="base" hangingPunct="0">
              <a:spcBef>
                <a:spcPct val="0"/>
              </a:spcBef>
              <a:spcAft>
                <a:spcPct val="0"/>
              </a:spcAft>
              <a:defRPr>
                <a:solidFill>
                  <a:schemeClr val="tx1"/>
                </a:solidFill>
                <a:latin typeface="Baskerville Old Face" pitchFamily="18" charset="0"/>
              </a:defRPr>
            </a:lvl9pPr>
          </a:lstStyle>
          <a:p>
            <a:fld id="{D5E831AA-40F8-44AA-AAD8-A8E53A7DA512}" type="slidenum">
              <a:rPr lang="it-IT" altLang="it-IT" smtClean="0">
                <a:latin typeface="Arial" pitchFamily="34" charset="0"/>
              </a:rPr>
              <a:pPr/>
              <a:t>1</a:t>
            </a:fld>
            <a:endParaRPr lang="it-IT" altLang="it-IT"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Here </a:t>
            </a:r>
            <a:r>
              <a:rPr lang="it-IT" dirty="0" err="1" smtClean="0"/>
              <a:t>is</a:t>
            </a:r>
            <a:r>
              <a:rPr lang="it-IT" dirty="0" smtClean="0"/>
              <a:t> a slide </a:t>
            </a:r>
            <a:r>
              <a:rPr lang="it-IT" dirty="0" err="1" smtClean="0"/>
              <a:t>recalling</a:t>
            </a:r>
            <a:r>
              <a:rPr lang="it-IT" baseline="0" dirty="0" smtClean="0"/>
              <a:t> </a:t>
            </a:r>
            <a:r>
              <a:rPr lang="it-IT" dirty="0" smtClean="0"/>
              <a:t>the </a:t>
            </a:r>
            <a:r>
              <a:rPr lang="it-IT" dirty="0" err="1" smtClean="0"/>
              <a:t>most</a:t>
            </a:r>
            <a:r>
              <a:rPr lang="it-IT" dirty="0" smtClean="0"/>
              <a:t> </a:t>
            </a:r>
            <a:r>
              <a:rPr lang="it-IT" dirty="0" err="1" smtClean="0"/>
              <a:t>well</a:t>
            </a:r>
            <a:r>
              <a:rPr lang="it-IT" baseline="0" dirty="0" smtClean="0"/>
              <a:t> </a:t>
            </a:r>
            <a:r>
              <a:rPr lang="it-IT" baseline="0" dirty="0" err="1" smtClean="0"/>
              <a:t>known</a:t>
            </a:r>
            <a:r>
              <a:rPr lang="it-IT" dirty="0" smtClean="0"/>
              <a:t> </a:t>
            </a:r>
            <a:r>
              <a:rPr lang="it-IT" dirty="0" err="1" smtClean="0"/>
              <a:t>compensation</a:t>
            </a:r>
            <a:r>
              <a:rPr lang="it-IT" dirty="0" smtClean="0"/>
              <a:t> </a:t>
            </a:r>
            <a:r>
              <a:rPr lang="it-IT" dirty="0" err="1" smtClean="0"/>
              <a:t>effect</a:t>
            </a:r>
            <a:r>
              <a:rPr lang="it-IT" dirty="0" smtClean="0"/>
              <a:t>  and </a:t>
            </a:r>
            <a:r>
              <a:rPr lang="it-IT" dirty="0" err="1" smtClean="0"/>
              <a:t>showing</a:t>
            </a:r>
            <a:r>
              <a:rPr lang="it-IT" dirty="0" smtClean="0"/>
              <a:t> the way in </a:t>
            </a:r>
            <a:r>
              <a:rPr lang="it-IT" dirty="0" err="1" smtClean="0"/>
              <a:t>which</a:t>
            </a:r>
            <a:r>
              <a:rPr lang="it-IT" baseline="0" dirty="0" smtClean="0"/>
              <a:t> </a:t>
            </a:r>
            <a:r>
              <a:rPr lang="it-IT" baseline="0" dirty="0" err="1" smtClean="0"/>
              <a:t>they</a:t>
            </a:r>
            <a:r>
              <a:rPr lang="it-IT" baseline="0" dirty="0" smtClean="0"/>
              <a:t> </a:t>
            </a:r>
            <a:r>
              <a:rPr lang="it-IT" baseline="0" dirty="0" err="1" smtClean="0"/>
              <a:t>might</a:t>
            </a:r>
            <a:r>
              <a:rPr lang="it-IT" baseline="0" dirty="0" smtClean="0"/>
              <a:t> </a:t>
            </a:r>
            <a:r>
              <a:rPr lang="it-IT" baseline="0" dirty="0" err="1" smtClean="0"/>
              <a:t>influence</a:t>
            </a:r>
            <a:r>
              <a:rPr lang="it-IT" baseline="0" dirty="0" smtClean="0"/>
              <a:t> </a:t>
            </a:r>
            <a:r>
              <a:rPr lang="it-IT" baseline="0" dirty="0" err="1" smtClean="0"/>
              <a:t>economic</a:t>
            </a:r>
            <a:r>
              <a:rPr lang="it-IT" baseline="0" dirty="0" smtClean="0"/>
              <a:t> </a:t>
            </a:r>
            <a:r>
              <a:rPr lang="it-IT" baseline="0" dirty="0" err="1" smtClean="0"/>
              <a:t>activity</a:t>
            </a:r>
            <a:r>
              <a:rPr lang="it-IT" baseline="0" dirty="0" smtClean="0"/>
              <a:t> an </a:t>
            </a:r>
            <a:r>
              <a:rPr lang="it-IT" baseline="0" dirty="0" err="1" smtClean="0"/>
              <a:t>employment</a:t>
            </a:r>
            <a:r>
              <a:rPr lang="it-IT" baseline="0" dirty="0" smtClean="0"/>
              <a:t>.</a:t>
            </a:r>
          </a:p>
          <a:p>
            <a:r>
              <a:rPr lang="it-IT" baseline="0" dirty="0" smtClean="0"/>
              <a:t>The </a:t>
            </a:r>
            <a:r>
              <a:rPr lang="it-IT" baseline="0" dirty="0" err="1" smtClean="0"/>
              <a:t>intensity</a:t>
            </a:r>
            <a:r>
              <a:rPr lang="it-IT" baseline="0" dirty="0" smtClean="0"/>
              <a:t> of </a:t>
            </a:r>
            <a:r>
              <a:rPr lang="it-IT" baseline="0" dirty="0" err="1" smtClean="0"/>
              <a:t>these</a:t>
            </a:r>
            <a:r>
              <a:rPr lang="it-IT" baseline="0" dirty="0" smtClean="0"/>
              <a:t> </a:t>
            </a:r>
            <a:r>
              <a:rPr lang="it-IT" baseline="0" dirty="0" err="1" smtClean="0"/>
              <a:t>forces</a:t>
            </a:r>
            <a:r>
              <a:rPr lang="it-IT" baseline="0" dirty="0" smtClean="0"/>
              <a:t> </a:t>
            </a:r>
            <a:r>
              <a:rPr lang="it-IT" baseline="0" dirty="0" err="1" smtClean="0"/>
              <a:t>determine</a:t>
            </a:r>
            <a:r>
              <a:rPr lang="it-IT" baseline="0" dirty="0" smtClean="0"/>
              <a:t> the </a:t>
            </a:r>
            <a:r>
              <a:rPr lang="it-IT" baseline="0" dirty="0" err="1" smtClean="0"/>
              <a:t>outcome</a:t>
            </a:r>
            <a:r>
              <a:rPr lang="it-IT" baseline="0" dirty="0" smtClean="0"/>
              <a:t> of </a:t>
            </a:r>
            <a:r>
              <a:rPr lang="it-IT" baseline="0" dirty="0" err="1" smtClean="0"/>
              <a:t>technical</a:t>
            </a:r>
            <a:r>
              <a:rPr lang="it-IT" baseline="0" dirty="0" smtClean="0"/>
              <a:t> progress.  </a:t>
            </a:r>
            <a:r>
              <a:rPr lang="it-IT" baseline="0" dirty="0" err="1" smtClean="0"/>
              <a:t>There</a:t>
            </a:r>
            <a:r>
              <a:rPr lang="it-IT" baseline="0" dirty="0" smtClean="0"/>
              <a:t> in no </a:t>
            </a:r>
            <a:r>
              <a:rPr lang="it-IT" baseline="0" dirty="0" err="1" smtClean="0"/>
              <a:t>certain</a:t>
            </a:r>
            <a:r>
              <a:rPr lang="it-IT" baseline="0" dirty="0" smtClean="0"/>
              <a:t> </a:t>
            </a:r>
            <a:r>
              <a:rPr lang="it-IT" baseline="0" dirty="0" err="1" smtClean="0"/>
              <a:t>result</a:t>
            </a:r>
            <a:r>
              <a:rPr lang="it-IT" baseline="0" dirty="0" smtClean="0"/>
              <a:t>. </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10</a:t>
            </a:fld>
            <a:endParaRPr lang="it-IT" altLang="it-IT"/>
          </a:p>
        </p:txBody>
      </p:sp>
    </p:spTree>
    <p:extLst>
      <p:ext uri="{BB962C8B-B14F-4D97-AF65-F5344CB8AC3E}">
        <p14:creationId xmlns:p14="http://schemas.microsoft.com/office/powerpoint/2010/main" val="159034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Quite</a:t>
            </a:r>
            <a:r>
              <a:rPr lang="it-IT" baseline="0" dirty="0" smtClean="0"/>
              <a:t> a </a:t>
            </a:r>
            <a:r>
              <a:rPr lang="it-IT" dirty="0" smtClean="0"/>
              <a:t> </a:t>
            </a:r>
            <a:r>
              <a:rPr lang="it-IT" dirty="0" err="1" smtClean="0"/>
              <a:t>lot</a:t>
            </a:r>
            <a:r>
              <a:rPr lang="it-IT" dirty="0" smtClean="0"/>
              <a:t> of MIT </a:t>
            </a:r>
            <a:r>
              <a:rPr lang="it-IT" dirty="0" err="1" smtClean="0"/>
              <a:t>around</a:t>
            </a:r>
            <a:r>
              <a:rPr lang="it-IT" baseline="0" dirty="0" smtClean="0"/>
              <a:t> (</a:t>
            </a:r>
            <a:r>
              <a:rPr lang="it-IT" baseline="0" dirty="0" err="1" smtClean="0"/>
              <a:t>meaning</a:t>
            </a:r>
            <a:r>
              <a:rPr lang="it-IT" baseline="0" dirty="0" smtClean="0"/>
              <a:t> </a:t>
            </a:r>
            <a:r>
              <a:rPr lang="it-IT" baseline="0" dirty="0" err="1" smtClean="0"/>
              <a:t>people</a:t>
            </a:r>
            <a:r>
              <a:rPr lang="it-IT" baseline="0" dirty="0" smtClean="0"/>
              <a:t> </a:t>
            </a:r>
            <a:r>
              <a:rPr lang="it-IT" baseline="0" dirty="0" err="1" smtClean="0"/>
              <a:t>symphatetic</a:t>
            </a:r>
            <a:r>
              <a:rPr lang="it-IT" baseline="0" dirty="0" smtClean="0"/>
              <a:t> with </a:t>
            </a:r>
            <a:r>
              <a:rPr lang="it-IT" baseline="0" dirty="0" err="1" smtClean="0"/>
              <a:t>technology</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11</a:t>
            </a:fld>
            <a:endParaRPr lang="it-IT" altLang="it-IT"/>
          </a:p>
        </p:txBody>
      </p:sp>
    </p:spTree>
    <p:extLst>
      <p:ext uri="{BB962C8B-B14F-4D97-AF65-F5344CB8AC3E}">
        <p14:creationId xmlns:p14="http://schemas.microsoft.com/office/powerpoint/2010/main" val="186132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Arial" charset="0"/>
              <a:ea typeface="+mn-ea"/>
              <a:cs typeface="+mn-cs"/>
            </a:endParaRPr>
          </a:p>
          <a:p>
            <a:r>
              <a:rPr lang="it-IT" sz="1200" kern="1200" dirty="0" err="1" smtClean="0">
                <a:solidFill>
                  <a:schemeClr val="tx1"/>
                </a:solidFill>
                <a:effectLst/>
                <a:latin typeface="Arial" charset="0"/>
                <a:ea typeface="+mn-ea"/>
                <a:cs typeface="+mn-cs"/>
              </a:rPr>
              <a:t>These</a:t>
            </a:r>
            <a:r>
              <a:rPr lang="it-IT" sz="1200" kern="1200" baseline="0" dirty="0" smtClean="0">
                <a:solidFill>
                  <a:schemeClr val="tx1"/>
                </a:solidFill>
                <a:effectLst/>
                <a:latin typeface="Arial" charset="0"/>
                <a:ea typeface="+mn-ea"/>
                <a:cs typeface="+mn-cs"/>
              </a:rPr>
              <a:t> </a:t>
            </a:r>
            <a:r>
              <a:rPr lang="it-IT" sz="1200" kern="1200" baseline="0" dirty="0" err="1" smtClean="0">
                <a:solidFill>
                  <a:schemeClr val="tx1"/>
                </a:solidFill>
                <a:effectLst/>
                <a:latin typeface="Arial" charset="0"/>
                <a:ea typeface="+mn-ea"/>
                <a:cs typeface="+mn-cs"/>
              </a:rPr>
              <a:t>factors</a:t>
            </a:r>
            <a:r>
              <a:rPr lang="it-IT" sz="1200" kern="1200" baseline="0" dirty="0" smtClean="0">
                <a:solidFill>
                  <a:schemeClr val="tx1"/>
                </a:solidFill>
                <a:effectLst/>
                <a:latin typeface="Arial" charset="0"/>
                <a:ea typeface="+mn-ea"/>
                <a:cs typeface="+mn-cs"/>
              </a:rPr>
              <a:t> </a:t>
            </a:r>
            <a:r>
              <a:rPr lang="it-IT" sz="1200" kern="1200" baseline="0" dirty="0" err="1" smtClean="0">
                <a:solidFill>
                  <a:schemeClr val="tx1"/>
                </a:solidFill>
                <a:effectLst/>
                <a:latin typeface="Arial" charset="0"/>
                <a:ea typeface="+mn-ea"/>
                <a:cs typeface="+mn-cs"/>
              </a:rPr>
              <a:t>explain</a:t>
            </a:r>
            <a:r>
              <a:rPr lang="it-IT" sz="1200" kern="1200" baseline="0" dirty="0" smtClean="0">
                <a:solidFill>
                  <a:schemeClr val="tx1"/>
                </a:solidFill>
                <a:effectLst/>
                <a:latin typeface="Arial" charset="0"/>
                <a:ea typeface="+mn-ea"/>
                <a:cs typeface="+mn-cs"/>
              </a:rPr>
              <a:t> a </a:t>
            </a:r>
            <a:r>
              <a:rPr lang="it-IT" sz="1200" kern="1200" baseline="0" dirty="0" err="1" smtClean="0">
                <a:solidFill>
                  <a:schemeClr val="tx1"/>
                </a:solidFill>
                <a:effectLst/>
                <a:latin typeface="Arial" charset="0"/>
                <a:ea typeface="+mn-ea"/>
                <a:cs typeface="+mn-cs"/>
              </a:rPr>
              <a:t>variety</a:t>
            </a:r>
            <a:r>
              <a:rPr lang="it-IT" sz="1200" kern="1200" baseline="0" dirty="0" smtClean="0">
                <a:solidFill>
                  <a:schemeClr val="tx1"/>
                </a:solidFill>
                <a:effectLst/>
                <a:latin typeface="Arial" charset="0"/>
                <a:ea typeface="+mn-ea"/>
                <a:cs typeface="+mn-cs"/>
              </a:rPr>
              <a:t> of </a:t>
            </a:r>
            <a:r>
              <a:rPr lang="it-IT" sz="1200" kern="1200" baseline="0" dirty="0" err="1" smtClean="0">
                <a:solidFill>
                  <a:schemeClr val="tx1"/>
                </a:solidFill>
                <a:effectLst/>
                <a:latin typeface="Arial" charset="0"/>
                <a:ea typeface="+mn-ea"/>
                <a:cs typeface="+mn-cs"/>
              </a:rPr>
              <a:t>phenomena</a:t>
            </a:r>
            <a:r>
              <a:rPr lang="it-IT" sz="1200" kern="1200" baseline="0" dirty="0" smtClean="0">
                <a:solidFill>
                  <a:schemeClr val="tx1"/>
                </a:solidFill>
                <a:effectLst/>
                <a:latin typeface="Arial" charset="0"/>
                <a:ea typeface="+mn-ea"/>
                <a:cs typeface="+mn-cs"/>
              </a:rPr>
              <a:t> </a:t>
            </a:r>
            <a:r>
              <a:rPr lang="it-IT" sz="1200" kern="1200" baseline="0" dirty="0" err="1" smtClean="0">
                <a:solidFill>
                  <a:schemeClr val="tx1"/>
                </a:solidFill>
                <a:effectLst/>
                <a:latin typeface="Arial" charset="0"/>
                <a:ea typeface="+mn-ea"/>
                <a:cs typeface="+mn-cs"/>
              </a:rPr>
              <a:t>we</a:t>
            </a:r>
            <a:r>
              <a:rPr lang="it-IT" sz="1200" kern="1200" baseline="0" dirty="0" smtClean="0">
                <a:solidFill>
                  <a:schemeClr val="tx1"/>
                </a:solidFill>
                <a:effectLst/>
                <a:latin typeface="Arial" charset="0"/>
                <a:ea typeface="+mn-ea"/>
                <a:cs typeface="+mn-cs"/>
              </a:rPr>
              <a:t> </a:t>
            </a:r>
            <a:r>
              <a:rPr lang="it-IT" sz="1200" kern="1200" baseline="0" dirty="0" err="1" smtClean="0">
                <a:solidFill>
                  <a:schemeClr val="tx1"/>
                </a:solidFill>
                <a:effectLst/>
                <a:latin typeface="Arial" charset="0"/>
                <a:ea typeface="+mn-ea"/>
                <a:cs typeface="+mn-cs"/>
              </a:rPr>
              <a:t>read</a:t>
            </a:r>
            <a:r>
              <a:rPr lang="it-IT" sz="1200" kern="1200" baseline="0" dirty="0" smtClean="0">
                <a:solidFill>
                  <a:schemeClr val="tx1"/>
                </a:solidFill>
                <a:effectLst/>
                <a:latin typeface="Arial" charset="0"/>
                <a:ea typeface="+mn-ea"/>
                <a:cs typeface="+mn-cs"/>
              </a:rPr>
              <a:t> in the </a:t>
            </a:r>
            <a:r>
              <a:rPr lang="it-IT" sz="1200" kern="1200" baseline="0" dirty="0" err="1" smtClean="0">
                <a:solidFill>
                  <a:schemeClr val="tx1"/>
                </a:solidFill>
                <a:effectLst/>
                <a:latin typeface="Arial" charset="0"/>
                <a:ea typeface="+mn-ea"/>
                <a:cs typeface="+mn-cs"/>
              </a:rPr>
              <a:t>newspaper</a:t>
            </a:r>
            <a:r>
              <a:rPr lang="it-IT" sz="1200" kern="1200" baseline="0" dirty="0" smtClean="0">
                <a:solidFill>
                  <a:schemeClr val="tx1"/>
                </a:solidFill>
                <a:effectLst/>
                <a:latin typeface="Arial" charset="0"/>
                <a:ea typeface="+mn-ea"/>
                <a:cs typeface="+mn-cs"/>
              </a:rPr>
              <a:t> </a:t>
            </a:r>
            <a:r>
              <a:rPr lang="it-IT" sz="1200" kern="1200" baseline="0" dirty="0" err="1" smtClean="0">
                <a:solidFill>
                  <a:schemeClr val="tx1"/>
                </a:solidFill>
                <a:effectLst/>
                <a:latin typeface="Arial" charset="0"/>
                <a:ea typeface="+mn-ea"/>
                <a:cs typeface="+mn-cs"/>
              </a:rPr>
              <a:t>everyday</a:t>
            </a:r>
            <a:r>
              <a:rPr lang="it-IT" sz="1200" kern="1200" dirty="0" smtClean="0">
                <a:solidFill>
                  <a:schemeClr val="tx1"/>
                </a:solidFill>
                <a:effectLst/>
                <a:latin typeface="Arial" charset="0"/>
                <a:ea typeface="+mn-ea"/>
                <a:cs typeface="+mn-cs"/>
              </a:rPr>
              <a:t>, a </a:t>
            </a:r>
            <a:r>
              <a:rPr lang="it-IT" sz="1200" kern="1200" dirty="0" err="1" smtClean="0">
                <a:solidFill>
                  <a:schemeClr val="tx1"/>
                </a:solidFill>
                <a:effectLst/>
                <a:latin typeface="Arial" charset="0"/>
                <a:ea typeface="+mn-ea"/>
                <a:cs typeface="+mn-cs"/>
              </a:rPr>
              <a:t>lot</a:t>
            </a:r>
            <a:r>
              <a:rPr lang="it-IT" sz="1200" kern="1200" dirty="0" smtClean="0">
                <a:solidFill>
                  <a:schemeClr val="tx1"/>
                </a:solidFill>
                <a:effectLst/>
                <a:latin typeface="Arial" charset="0"/>
                <a:ea typeface="+mn-ea"/>
                <a:cs typeface="+mn-cs"/>
              </a:rPr>
              <a:t> of </a:t>
            </a:r>
            <a:r>
              <a:rPr lang="it-IT" sz="1200" kern="1200" dirty="0" err="1" smtClean="0">
                <a:solidFill>
                  <a:schemeClr val="tx1"/>
                </a:solidFill>
                <a:effectLst/>
                <a:latin typeface="Arial" charset="0"/>
                <a:ea typeface="+mn-ea"/>
                <a:cs typeface="+mn-cs"/>
              </a:rPr>
              <a:t>learnng</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machines</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which</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substite</a:t>
            </a:r>
            <a:r>
              <a:rPr lang="it-IT" sz="1200" kern="1200" dirty="0" smtClean="0">
                <a:solidFill>
                  <a:schemeClr val="tx1"/>
                </a:solidFill>
                <a:effectLst/>
                <a:latin typeface="Arial" charset="0"/>
                <a:ea typeface="+mn-ea"/>
                <a:cs typeface="+mn-cs"/>
              </a:rPr>
              <a:t> human  </a:t>
            </a:r>
            <a:r>
              <a:rPr lang="it-IT" sz="1200" kern="1200" dirty="0" err="1" smtClean="0">
                <a:solidFill>
                  <a:schemeClr val="tx1"/>
                </a:solidFill>
                <a:effectLst/>
                <a:latin typeface="Arial" charset="0"/>
                <a:ea typeface="+mn-ea"/>
                <a:cs typeface="+mn-cs"/>
              </a:rPr>
              <a:t>beings</a:t>
            </a:r>
            <a:r>
              <a:rPr lang="it-IT" sz="1200" kern="1200" dirty="0" smtClean="0">
                <a:solidFill>
                  <a:schemeClr val="tx1"/>
                </a:solidFill>
                <a:effectLst/>
                <a:latin typeface="Arial" charset="0"/>
                <a:ea typeface="+mn-ea"/>
                <a:cs typeface="+mn-cs"/>
              </a:rPr>
              <a:t> in a </a:t>
            </a:r>
            <a:r>
              <a:rPr lang="it-IT" sz="1200" kern="1200" dirty="0" err="1" smtClean="0">
                <a:solidFill>
                  <a:schemeClr val="tx1"/>
                </a:solidFill>
                <a:effectLst/>
                <a:latin typeface="Arial" charset="0"/>
                <a:ea typeface="+mn-ea"/>
                <a:cs typeface="+mn-cs"/>
              </a:rPr>
              <a:t>variety</a:t>
            </a:r>
            <a:r>
              <a:rPr lang="it-IT" sz="1200" kern="1200" dirty="0" smtClean="0">
                <a:solidFill>
                  <a:schemeClr val="tx1"/>
                </a:solidFill>
                <a:effectLst/>
                <a:latin typeface="Arial" charset="0"/>
                <a:ea typeface="+mn-ea"/>
                <a:cs typeface="+mn-cs"/>
              </a:rPr>
              <a:t> of </a:t>
            </a:r>
            <a:r>
              <a:rPr lang="it-IT" sz="1200" kern="1200" dirty="0" err="1" smtClean="0">
                <a:solidFill>
                  <a:schemeClr val="tx1"/>
                </a:solidFill>
                <a:effectLst/>
                <a:latin typeface="Arial" charset="0"/>
                <a:ea typeface="+mn-ea"/>
                <a:cs typeface="+mn-cs"/>
              </a:rPr>
              <a:t>difficult</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tasks</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drones</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cars</a:t>
            </a:r>
            <a:r>
              <a:rPr lang="it-IT" sz="1200" kern="1200" baseline="0" dirty="0" smtClean="0">
                <a:solidFill>
                  <a:schemeClr val="tx1"/>
                </a:solidFill>
                <a:effectLst/>
                <a:latin typeface="Arial" charset="0"/>
                <a:ea typeface="+mn-ea"/>
                <a:cs typeface="+mn-cs"/>
              </a:rPr>
              <a:t> and </a:t>
            </a:r>
            <a:r>
              <a:rPr lang="it-IT" sz="1200" kern="1200" baseline="0" dirty="0" err="1" smtClean="0">
                <a:solidFill>
                  <a:schemeClr val="tx1"/>
                </a:solidFill>
                <a:effectLst/>
                <a:latin typeface="Arial" charset="0"/>
                <a:ea typeface="+mn-ea"/>
                <a:cs typeface="+mn-cs"/>
              </a:rPr>
              <a:t>truks</a:t>
            </a:r>
            <a:r>
              <a:rPr lang="it-IT" sz="1200" kern="1200" baseline="0" dirty="0" smtClean="0">
                <a:solidFill>
                  <a:schemeClr val="tx1"/>
                </a:solidFill>
                <a:effectLst/>
                <a:latin typeface="Arial" charset="0"/>
                <a:ea typeface="+mn-ea"/>
                <a:cs typeface="+mn-cs"/>
              </a:rPr>
              <a:t> with no drivers, Adriana in </a:t>
            </a:r>
            <a:r>
              <a:rPr lang="it-IT" sz="1200" kern="1200" baseline="0" dirty="0" err="1" smtClean="0">
                <a:solidFill>
                  <a:schemeClr val="tx1"/>
                </a:solidFill>
                <a:effectLst/>
                <a:latin typeface="Arial" charset="0"/>
                <a:ea typeface="+mn-ea"/>
                <a:cs typeface="+mn-cs"/>
              </a:rPr>
              <a:t>substitution</a:t>
            </a:r>
            <a:r>
              <a:rPr lang="it-IT" sz="1200" kern="1200" baseline="0" dirty="0" smtClean="0">
                <a:solidFill>
                  <a:schemeClr val="tx1"/>
                </a:solidFill>
                <a:effectLst/>
                <a:latin typeface="Arial" charset="0"/>
                <a:ea typeface="+mn-ea"/>
                <a:cs typeface="+mn-cs"/>
              </a:rPr>
              <a:t> of </a:t>
            </a:r>
            <a:r>
              <a:rPr lang="it-IT" sz="1200" kern="1200" baseline="0" dirty="0" err="1" smtClean="0">
                <a:solidFill>
                  <a:schemeClr val="tx1"/>
                </a:solidFill>
                <a:effectLst/>
                <a:latin typeface="Arial" charset="0"/>
                <a:ea typeface="+mn-ea"/>
                <a:cs typeface="+mn-cs"/>
              </a:rPr>
              <a:t>translators</a:t>
            </a:r>
            <a:r>
              <a:rPr lang="it-IT" sz="1200" kern="1200" dirty="0" smtClean="0">
                <a:solidFill>
                  <a:schemeClr val="tx1"/>
                </a:solidFill>
                <a:effectLst/>
                <a:latin typeface="Arial" charset="0"/>
                <a:ea typeface="+mn-ea"/>
                <a:cs typeface="+mn-cs"/>
              </a:rPr>
              <a:t>, Amelia in </a:t>
            </a:r>
            <a:r>
              <a:rPr lang="it-IT" sz="1200" kern="1200" dirty="0" err="1" smtClean="0">
                <a:solidFill>
                  <a:schemeClr val="tx1"/>
                </a:solidFill>
                <a:effectLst/>
                <a:latin typeface="Arial" charset="0"/>
                <a:ea typeface="+mn-ea"/>
                <a:cs typeface="+mn-cs"/>
              </a:rPr>
              <a:t>substitution</a:t>
            </a:r>
            <a:r>
              <a:rPr lang="it-IT" sz="1200" kern="1200" dirty="0" smtClean="0">
                <a:solidFill>
                  <a:schemeClr val="tx1"/>
                </a:solidFill>
                <a:effectLst/>
                <a:latin typeface="Arial" charset="0"/>
                <a:ea typeface="+mn-ea"/>
                <a:cs typeface="+mn-cs"/>
              </a:rPr>
              <a:t> of call-center, David in </a:t>
            </a:r>
            <a:r>
              <a:rPr lang="it-IT" sz="1200" kern="1200" dirty="0" err="1" smtClean="0">
                <a:solidFill>
                  <a:schemeClr val="tx1"/>
                </a:solidFill>
                <a:effectLst/>
                <a:latin typeface="Arial" charset="0"/>
                <a:ea typeface="+mn-ea"/>
                <a:cs typeface="+mn-cs"/>
              </a:rPr>
              <a:t>substitution</a:t>
            </a:r>
            <a:r>
              <a:rPr lang="it-IT" sz="1200" kern="1200" dirty="0" smtClean="0">
                <a:solidFill>
                  <a:schemeClr val="tx1"/>
                </a:solidFill>
                <a:effectLst/>
                <a:latin typeface="Arial" charset="0"/>
                <a:ea typeface="+mn-ea"/>
                <a:cs typeface="+mn-cs"/>
              </a:rPr>
              <a:t> of </a:t>
            </a:r>
            <a:r>
              <a:rPr lang="it-IT" sz="1200" kern="1200" dirty="0" err="1" smtClean="0">
                <a:solidFill>
                  <a:schemeClr val="tx1"/>
                </a:solidFill>
                <a:effectLst/>
                <a:latin typeface="Arial" charset="0"/>
                <a:ea typeface="+mn-ea"/>
                <a:cs typeface="+mn-cs"/>
              </a:rPr>
              <a:t>painters</a:t>
            </a:r>
            <a:r>
              <a:rPr lang="it-IT" sz="1200" kern="1200" dirty="0" smtClean="0">
                <a:solidFill>
                  <a:schemeClr val="tx1"/>
                </a:solidFill>
                <a:effectLst/>
                <a:latin typeface="Arial" charset="0"/>
                <a:ea typeface="+mn-ea"/>
                <a:cs typeface="+mn-cs"/>
              </a:rPr>
              <a:t>,</a:t>
            </a:r>
            <a:r>
              <a:rPr lang="it-IT" sz="1200" kern="1200" baseline="0" dirty="0" smtClean="0">
                <a:solidFill>
                  <a:schemeClr val="tx1"/>
                </a:solidFill>
                <a:effectLst/>
                <a:latin typeface="Arial" charset="0"/>
                <a:ea typeface="+mn-ea"/>
                <a:cs typeface="+mn-cs"/>
              </a:rPr>
              <a:t> </a:t>
            </a:r>
            <a:r>
              <a:rPr lang="it-IT" sz="1200" kern="1200" baseline="0" dirty="0" err="1" smtClean="0">
                <a:solidFill>
                  <a:schemeClr val="tx1"/>
                </a:solidFill>
                <a:effectLst/>
                <a:latin typeface="Arial" charset="0"/>
                <a:ea typeface="+mn-ea"/>
                <a:cs typeface="+mn-cs"/>
              </a:rPr>
              <a:t>learning</a:t>
            </a:r>
            <a:r>
              <a:rPr lang="it-IT" sz="1200" kern="1200" baseline="0" dirty="0" smtClean="0">
                <a:solidFill>
                  <a:schemeClr val="tx1"/>
                </a:solidFill>
                <a:effectLst/>
                <a:latin typeface="Arial" charset="0"/>
                <a:ea typeface="+mn-ea"/>
                <a:cs typeface="+mn-cs"/>
              </a:rPr>
              <a:t> machine </a:t>
            </a:r>
            <a:r>
              <a:rPr lang="it-IT" sz="1200" kern="1200" baseline="0" dirty="0" err="1" smtClean="0">
                <a:solidFill>
                  <a:schemeClr val="tx1"/>
                </a:solidFill>
                <a:effectLst/>
                <a:latin typeface="Arial" charset="0"/>
                <a:ea typeface="+mn-ea"/>
                <a:cs typeface="+mn-cs"/>
              </a:rPr>
              <a:t>which</a:t>
            </a:r>
            <a:r>
              <a:rPr lang="it-IT" sz="1200" kern="1200" baseline="0" dirty="0" smtClean="0">
                <a:solidFill>
                  <a:schemeClr val="tx1"/>
                </a:solidFill>
                <a:effectLst/>
                <a:latin typeface="Arial" charset="0"/>
                <a:ea typeface="+mn-ea"/>
                <a:cs typeface="+mn-cs"/>
              </a:rPr>
              <a:t> are </a:t>
            </a:r>
            <a:r>
              <a:rPr lang="it-IT" sz="1200" kern="1200" baseline="0" dirty="0" err="1" smtClean="0">
                <a:solidFill>
                  <a:schemeClr val="tx1"/>
                </a:solidFill>
                <a:effectLst/>
                <a:latin typeface="Arial" charset="0"/>
                <a:ea typeface="+mn-ea"/>
                <a:cs typeface="+mn-cs"/>
              </a:rPr>
              <a:t>able</a:t>
            </a:r>
            <a:r>
              <a:rPr lang="it-IT" sz="1200" kern="1200" baseline="0" dirty="0" smtClean="0">
                <a:solidFill>
                  <a:schemeClr val="tx1"/>
                </a:solidFill>
                <a:effectLst/>
                <a:latin typeface="Arial" charset="0"/>
                <a:ea typeface="+mn-ea"/>
                <a:cs typeface="+mn-cs"/>
              </a:rPr>
              <a:t> to </a:t>
            </a:r>
            <a:r>
              <a:rPr lang="it-IT" sz="1200" kern="1200" baseline="0" dirty="0" err="1" smtClean="0">
                <a:solidFill>
                  <a:schemeClr val="tx1"/>
                </a:solidFill>
                <a:effectLst/>
                <a:latin typeface="Arial" charset="0"/>
                <a:ea typeface="+mn-ea"/>
                <a:cs typeface="+mn-cs"/>
              </a:rPr>
              <a:t>recognize</a:t>
            </a:r>
            <a:r>
              <a:rPr lang="it-IT" sz="1200" kern="1200" baseline="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alzahimer</a:t>
            </a:r>
            <a:r>
              <a:rPr lang="it-IT" sz="1200" kern="1200" dirty="0" smtClean="0">
                <a:solidFill>
                  <a:schemeClr val="tx1"/>
                </a:solidFill>
                <a:effectLst/>
                <a:latin typeface="Arial" charset="0"/>
                <a:ea typeface="+mn-ea"/>
                <a:cs typeface="+mn-cs"/>
              </a:rPr>
              <a:t> with a </a:t>
            </a:r>
            <a:r>
              <a:rPr lang="it-IT" sz="1200" kern="1200" dirty="0" err="1" smtClean="0">
                <a:solidFill>
                  <a:schemeClr val="tx1"/>
                </a:solidFill>
                <a:effectLst/>
                <a:latin typeface="Arial" charset="0"/>
                <a:ea typeface="+mn-ea"/>
                <a:cs typeface="+mn-cs"/>
              </a:rPr>
              <a:t>probability</a:t>
            </a:r>
            <a:r>
              <a:rPr lang="it-IT" sz="1200" kern="1200" dirty="0" smtClean="0">
                <a:solidFill>
                  <a:schemeClr val="tx1"/>
                </a:solidFill>
                <a:effectLst/>
                <a:latin typeface="Arial" charset="0"/>
                <a:ea typeface="+mn-ea"/>
                <a:cs typeface="+mn-cs"/>
              </a:rPr>
              <a:t> of 95%, or the </a:t>
            </a:r>
            <a:r>
              <a:rPr lang="it-IT" sz="1200" kern="1200" dirty="0" err="1" smtClean="0">
                <a:solidFill>
                  <a:schemeClr val="tx1"/>
                </a:solidFill>
                <a:effectLst/>
                <a:latin typeface="Arial" charset="0"/>
                <a:ea typeface="+mn-ea"/>
                <a:cs typeface="+mn-cs"/>
              </a:rPr>
              <a:t>machines</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which</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make</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dental</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surgery</a:t>
            </a:r>
            <a:r>
              <a:rPr lang="it-IT" sz="1200" kern="1200" dirty="0" smtClean="0">
                <a:solidFill>
                  <a:schemeClr val="tx1"/>
                </a:solidFill>
                <a:effectLst/>
                <a:latin typeface="Arial" charset="0"/>
                <a:ea typeface="+mn-ea"/>
                <a:cs typeface="+mn-cs"/>
              </a:rPr>
              <a:t> with a </a:t>
            </a:r>
            <a:r>
              <a:rPr lang="it-IT" sz="1200" kern="1200" dirty="0" err="1" smtClean="0">
                <a:solidFill>
                  <a:schemeClr val="tx1"/>
                </a:solidFill>
                <a:effectLst/>
                <a:latin typeface="Arial" charset="0"/>
                <a:ea typeface="+mn-ea"/>
                <a:cs typeface="+mn-cs"/>
              </a:rPr>
              <a:t>margin</a:t>
            </a:r>
            <a:r>
              <a:rPr lang="it-IT" sz="1200" kern="1200" dirty="0" smtClean="0">
                <a:solidFill>
                  <a:schemeClr val="tx1"/>
                </a:solidFill>
                <a:effectLst/>
                <a:latin typeface="Arial" charset="0"/>
                <a:ea typeface="+mn-ea"/>
                <a:cs typeface="+mn-cs"/>
              </a:rPr>
              <a:t> of </a:t>
            </a:r>
            <a:r>
              <a:rPr lang="it-IT" sz="1200" kern="1200" dirty="0" err="1" smtClean="0">
                <a:solidFill>
                  <a:schemeClr val="tx1"/>
                </a:solidFill>
                <a:effectLst/>
                <a:latin typeface="Arial" charset="0"/>
                <a:ea typeface="+mn-ea"/>
                <a:cs typeface="+mn-cs"/>
              </a:rPr>
              <a:t>error</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that</a:t>
            </a:r>
            <a:r>
              <a:rPr lang="it-IT" sz="1200" kern="1200" dirty="0" smtClean="0">
                <a:solidFill>
                  <a:schemeClr val="tx1"/>
                </a:solidFill>
                <a:effectLst/>
                <a:latin typeface="Arial" charset="0"/>
                <a:ea typeface="+mn-ea"/>
                <a:cs typeface="+mn-cs"/>
              </a:rPr>
              <a:t> no </a:t>
            </a:r>
            <a:r>
              <a:rPr lang="it-IT" sz="1200" kern="1200" dirty="0" err="1" smtClean="0">
                <a:solidFill>
                  <a:schemeClr val="tx1"/>
                </a:solidFill>
                <a:effectLst/>
                <a:latin typeface="Arial" charset="0"/>
                <a:ea typeface="+mn-ea"/>
                <a:cs typeface="+mn-cs"/>
              </a:rPr>
              <a:t>dentist</a:t>
            </a:r>
            <a:r>
              <a:rPr lang="it-IT" sz="1200" kern="1200" dirty="0" smtClean="0">
                <a:solidFill>
                  <a:schemeClr val="tx1"/>
                </a:solidFill>
                <a:effectLst/>
                <a:latin typeface="Arial" charset="0"/>
                <a:ea typeface="+mn-ea"/>
                <a:cs typeface="+mn-cs"/>
              </a:rPr>
              <a:t> can</a:t>
            </a:r>
            <a:r>
              <a:rPr lang="it-IT" sz="1200" kern="1200" baseline="0" dirty="0" smtClean="0">
                <a:solidFill>
                  <a:schemeClr val="tx1"/>
                </a:solidFill>
                <a:effectLst/>
                <a:latin typeface="Arial" charset="0"/>
                <a:ea typeface="+mn-ea"/>
                <a:cs typeface="+mn-cs"/>
              </a:rPr>
              <a:t> </a:t>
            </a:r>
            <a:r>
              <a:rPr lang="it-IT" sz="1200" kern="1200" baseline="0" dirty="0" err="1" smtClean="0">
                <a:solidFill>
                  <a:schemeClr val="tx1"/>
                </a:solidFill>
                <a:effectLst/>
                <a:latin typeface="Arial" charset="0"/>
                <a:ea typeface="+mn-ea"/>
                <a:cs typeface="+mn-cs"/>
              </a:rPr>
              <a:t>garantee</a:t>
            </a:r>
            <a:r>
              <a:rPr lang="it-IT" sz="1200" kern="1200" baseline="0" dirty="0" smtClean="0">
                <a:solidFill>
                  <a:schemeClr val="tx1"/>
                </a:solidFill>
                <a:effectLst/>
                <a:latin typeface="Arial" charset="0"/>
                <a:ea typeface="+mn-ea"/>
                <a:cs typeface="+mn-cs"/>
              </a:rPr>
              <a:t>, an so on.</a:t>
            </a:r>
          </a:p>
          <a:p>
            <a:endParaRPr lang="it-IT" sz="1200" kern="1200" baseline="0" dirty="0" smtClean="0">
              <a:solidFill>
                <a:schemeClr val="tx1"/>
              </a:solidFill>
              <a:effectLst/>
              <a:latin typeface="Arial" charset="0"/>
              <a:ea typeface="+mn-ea"/>
              <a:cs typeface="+mn-cs"/>
            </a:endParaRPr>
          </a:p>
          <a:p>
            <a:r>
              <a:rPr lang="it-IT" sz="1200" kern="1200" baseline="0" dirty="0" smtClean="0">
                <a:solidFill>
                  <a:schemeClr val="tx1"/>
                </a:solidFill>
                <a:effectLst/>
                <a:latin typeface="Arial" charset="0"/>
                <a:ea typeface="+mn-ea"/>
                <a:cs typeface="+mn-cs"/>
              </a:rPr>
              <a:t> </a:t>
            </a:r>
            <a:endParaRPr lang="it-IT" sz="1200" kern="1200" dirty="0" smtClean="0">
              <a:solidFill>
                <a:schemeClr val="tx1"/>
              </a:solidFill>
              <a:effectLst/>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12</a:t>
            </a:fld>
            <a:endParaRPr lang="it-IT" altLang="it-IT"/>
          </a:p>
        </p:txBody>
      </p:sp>
    </p:spTree>
    <p:extLst>
      <p:ext uri="{BB962C8B-B14F-4D97-AF65-F5344CB8AC3E}">
        <p14:creationId xmlns:p14="http://schemas.microsoft.com/office/powerpoint/2010/main" val="3873932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3011" name="Segnaposto note 2"/>
          <p:cNvSpPr>
            <a:spLocks noGrp="1"/>
          </p:cNvSpPr>
          <p:nvPr>
            <p:ph type="body" idx="1"/>
          </p:nvPr>
        </p:nvSpPr>
        <p:spPr>
          <a:noFill/>
        </p:spPr>
        <p:txBody>
          <a:bodyPr/>
          <a:lstStyle/>
          <a:p>
            <a:r>
              <a:rPr lang="it-IT" altLang="it-IT" dirty="0" smtClean="0">
                <a:latin typeface="Arial" pitchFamily="34" charset="0"/>
              </a:rPr>
              <a:t>In</a:t>
            </a:r>
            <a:r>
              <a:rPr lang="it-IT" altLang="it-IT" baseline="0" dirty="0" smtClean="0">
                <a:latin typeface="Arial" pitchFamily="34" charset="0"/>
              </a:rPr>
              <a:t> </a:t>
            </a:r>
            <a:r>
              <a:rPr lang="it-IT" altLang="it-IT" baseline="0" dirty="0" err="1" smtClean="0">
                <a:latin typeface="Arial" pitchFamily="34" charset="0"/>
              </a:rPr>
              <a:t>this</a:t>
            </a:r>
            <a:r>
              <a:rPr lang="it-IT" altLang="it-IT" baseline="0" dirty="0" smtClean="0">
                <a:latin typeface="Arial" pitchFamily="34" charset="0"/>
              </a:rPr>
              <a:t> line of </a:t>
            </a:r>
            <a:r>
              <a:rPr lang="it-IT" altLang="it-IT" baseline="0" dirty="0" err="1" smtClean="0">
                <a:latin typeface="Arial" pitchFamily="34" charset="0"/>
              </a:rPr>
              <a:t>reasoning</a:t>
            </a:r>
            <a:r>
              <a:rPr lang="it-IT" altLang="it-IT" baseline="0" dirty="0" smtClean="0">
                <a:latin typeface="Arial" pitchFamily="34" charset="0"/>
              </a:rPr>
              <a:t> the opinion of Nobel laureate Michael </a:t>
            </a:r>
            <a:r>
              <a:rPr lang="it-IT" altLang="it-IT" baseline="0" dirty="0" err="1" smtClean="0">
                <a:latin typeface="Arial" pitchFamily="34" charset="0"/>
              </a:rPr>
              <a:t>Spence</a:t>
            </a:r>
            <a:r>
              <a:rPr lang="it-IT" altLang="it-IT" baseline="0" dirty="0" smtClean="0">
                <a:latin typeface="Arial" pitchFamily="34" charset="0"/>
              </a:rPr>
              <a:t> </a:t>
            </a:r>
            <a:r>
              <a:rPr lang="it-IT" altLang="it-IT" baseline="0" dirty="0" err="1" smtClean="0">
                <a:latin typeface="Arial" pitchFamily="34" charset="0"/>
              </a:rPr>
              <a:t>deserves</a:t>
            </a:r>
            <a:r>
              <a:rPr lang="it-IT" altLang="it-IT" baseline="0" dirty="0" smtClean="0">
                <a:latin typeface="Arial" pitchFamily="34" charset="0"/>
              </a:rPr>
              <a:t> special </a:t>
            </a:r>
            <a:r>
              <a:rPr lang="it-IT" altLang="it-IT" baseline="0" dirty="0" err="1" smtClean="0">
                <a:latin typeface="Arial" pitchFamily="34" charset="0"/>
              </a:rPr>
              <a:t>attention</a:t>
            </a:r>
            <a:r>
              <a:rPr lang="it-IT" altLang="it-IT" baseline="0" dirty="0" smtClean="0">
                <a:latin typeface="Arial" pitchFamily="34" charset="0"/>
              </a:rPr>
              <a:t>.</a:t>
            </a:r>
            <a:endParaRPr lang="it-IT" altLang="it-IT" dirty="0" smtClean="0">
              <a:latin typeface="Arial" pitchFamily="34" charset="0"/>
            </a:endParaRPr>
          </a:p>
        </p:txBody>
      </p:sp>
      <p:sp>
        <p:nvSpPr>
          <p:cNvPr id="43012" name="Segnaposto numero diapositiva 3"/>
          <p:cNvSpPr>
            <a:spLocks noGrp="1"/>
          </p:cNvSpPr>
          <p:nvPr>
            <p:ph type="sldNum" sz="quarter" idx="5"/>
          </p:nvPr>
        </p:nvSpPr>
        <p:spPr>
          <a:noFill/>
        </p:spPr>
        <p:txBody>
          <a:bodyPr/>
          <a:lstStyle>
            <a:lvl1pPr>
              <a:defRPr>
                <a:solidFill>
                  <a:schemeClr val="tx1"/>
                </a:solidFill>
                <a:latin typeface="Baskerville Old Face" pitchFamily="18" charset="0"/>
              </a:defRPr>
            </a:lvl1pPr>
            <a:lvl2pPr marL="736709" indent="-283350">
              <a:defRPr>
                <a:solidFill>
                  <a:schemeClr val="tx1"/>
                </a:solidFill>
                <a:latin typeface="Baskerville Old Face" pitchFamily="18" charset="0"/>
              </a:defRPr>
            </a:lvl2pPr>
            <a:lvl3pPr marL="1133399" indent="-226680">
              <a:defRPr>
                <a:solidFill>
                  <a:schemeClr val="tx1"/>
                </a:solidFill>
                <a:latin typeface="Baskerville Old Face" pitchFamily="18" charset="0"/>
              </a:defRPr>
            </a:lvl3pPr>
            <a:lvl4pPr marL="1586758" indent="-226680">
              <a:defRPr>
                <a:solidFill>
                  <a:schemeClr val="tx1"/>
                </a:solidFill>
                <a:latin typeface="Baskerville Old Face" pitchFamily="18" charset="0"/>
              </a:defRPr>
            </a:lvl4pPr>
            <a:lvl5pPr marL="2040118" indent="-226680">
              <a:defRPr>
                <a:solidFill>
                  <a:schemeClr val="tx1"/>
                </a:solidFill>
                <a:latin typeface="Baskerville Old Face" pitchFamily="18" charset="0"/>
              </a:defRPr>
            </a:lvl5pPr>
            <a:lvl6pPr marL="2493477" indent="-226680" eaLnBrk="0" fontAlgn="base" hangingPunct="0">
              <a:spcBef>
                <a:spcPct val="0"/>
              </a:spcBef>
              <a:spcAft>
                <a:spcPct val="0"/>
              </a:spcAft>
              <a:defRPr>
                <a:solidFill>
                  <a:schemeClr val="tx1"/>
                </a:solidFill>
                <a:latin typeface="Baskerville Old Face" pitchFamily="18" charset="0"/>
              </a:defRPr>
            </a:lvl6pPr>
            <a:lvl7pPr marL="2946837" indent="-226680" eaLnBrk="0" fontAlgn="base" hangingPunct="0">
              <a:spcBef>
                <a:spcPct val="0"/>
              </a:spcBef>
              <a:spcAft>
                <a:spcPct val="0"/>
              </a:spcAft>
              <a:defRPr>
                <a:solidFill>
                  <a:schemeClr val="tx1"/>
                </a:solidFill>
                <a:latin typeface="Baskerville Old Face" pitchFamily="18" charset="0"/>
              </a:defRPr>
            </a:lvl7pPr>
            <a:lvl8pPr marL="3400196" indent="-226680" eaLnBrk="0" fontAlgn="base" hangingPunct="0">
              <a:spcBef>
                <a:spcPct val="0"/>
              </a:spcBef>
              <a:spcAft>
                <a:spcPct val="0"/>
              </a:spcAft>
              <a:defRPr>
                <a:solidFill>
                  <a:schemeClr val="tx1"/>
                </a:solidFill>
                <a:latin typeface="Baskerville Old Face" pitchFamily="18" charset="0"/>
              </a:defRPr>
            </a:lvl8pPr>
            <a:lvl9pPr marL="3853556" indent="-226680" eaLnBrk="0" fontAlgn="base" hangingPunct="0">
              <a:spcBef>
                <a:spcPct val="0"/>
              </a:spcBef>
              <a:spcAft>
                <a:spcPct val="0"/>
              </a:spcAft>
              <a:defRPr>
                <a:solidFill>
                  <a:schemeClr val="tx1"/>
                </a:solidFill>
                <a:latin typeface="Baskerville Old Face" pitchFamily="18" charset="0"/>
              </a:defRPr>
            </a:lvl9pPr>
          </a:lstStyle>
          <a:p>
            <a:fld id="{8C993A30-7D0A-4676-9BE3-59F8F44CD698}" type="slidenum">
              <a:rPr lang="it-IT" altLang="it-IT" smtClean="0">
                <a:latin typeface="Arial" pitchFamily="34" charset="0"/>
              </a:rPr>
              <a:pPr/>
              <a:t>13</a:t>
            </a:fld>
            <a:endParaRPr lang="it-IT" altLang="it-IT"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14</a:t>
            </a:fld>
            <a:endParaRPr lang="it-IT" altLang="it-IT"/>
          </a:p>
        </p:txBody>
      </p:sp>
    </p:spTree>
    <p:extLst>
      <p:ext uri="{BB962C8B-B14F-4D97-AF65-F5344CB8AC3E}">
        <p14:creationId xmlns:p14="http://schemas.microsoft.com/office/powerpoint/2010/main" val="3358163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15</a:t>
            </a:fld>
            <a:endParaRPr lang="it-IT" altLang="it-IT"/>
          </a:p>
        </p:txBody>
      </p:sp>
    </p:spTree>
    <p:extLst>
      <p:ext uri="{BB962C8B-B14F-4D97-AF65-F5344CB8AC3E}">
        <p14:creationId xmlns:p14="http://schemas.microsoft.com/office/powerpoint/2010/main" val="54348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Within</a:t>
            </a:r>
            <a:r>
              <a:rPr lang="it-IT" baseline="0" dirty="0" smtClean="0"/>
              <a:t> </a:t>
            </a:r>
            <a:r>
              <a:rPr lang="it-IT" baseline="0" dirty="0" err="1" smtClean="0"/>
              <a:t>this</a:t>
            </a:r>
            <a:r>
              <a:rPr lang="it-IT" baseline="0" dirty="0" smtClean="0"/>
              <a:t> </a:t>
            </a:r>
            <a:r>
              <a:rPr lang="it-IT" baseline="0" dirty="0" err="1" smtClean="0"/>
              <a:t>overall</a:t>
            </a:r>
            <a:r>
              <a:rPr lang="it-IT" baseline="0" dirty="0" smtClean="0"/>
              <a:t> </a:t>
            </a:r>
            <a:r>
              <a:rPr lang="it-IT" baseline="0" dirty="0" err="1" smtClean="0"/>
              <a:t>picture</a:t>
            </a:r>
            <a:r>
              <a:rPr lang="it-IT" baseline="0" dirty="0" smtClean="0"/>
              <a:t> </a:t>
            </a:r>
            <a:r>
              <a:rPr lang="it-IT" baseline="0" dirty="0" err="1" smtClean="0"/>
              <a:t>emerges</a:t>
            </a:r>
            <a:r>
              <a:rPr lang="it-IT" baseline="0" dirty="0" smtClean="0"/>
              <a:t> </a:t>
            </a:r>
            <a:r>
              <a:rPr lang="it-IT" baseline="0" dirty="0" err="1" smtClean="0"/>
              <a:t>what</a:t>
            </a:r>
            <a:r>
              <a:rPr lang="it-IT" baseline="0" dirty="0" smtClean="0"/>
              <a:t> </a:t>
            </a:r>
            <a:r>
              <a:rPr lang="it-IT" baseline="0" dirty="0" err="1" smtClean="0"/>
              <a:t>has</a:t>
            </a:r>
            <a:r>
              <a:rPr lang="it-IT" baseline="0" dirty="0" smtClean="0"/>
              <a:t> </a:t>
            </a:r>
            <a:r>
              <a:rPr lang="it-IT" baseline="0" dirty="0" err="1" smtClean="0"/>
              <a:t>been</a:t>
            </a:r>
            <a:r>
              <a:rPr lang="it-IT" baseline="0" dirty="0" smtClean="0"/>
              <a:t> </a:t>
            </a:r>
            <a:r>
              <a:rPr lang="it-IT" baseline="0" dirty="0" err="1" smtClean="0"/>
              <a:t>termed</a:t>
            </a:r>
            <a:r>
              <a:rPr lang="it-IT" baseline="0" dirty="0" smtClean="0"/>
              <a:t> Automation </a:t>
            </a:r>
            <a:r>
              <a:rPr lang="it-IT" baseline="0" dirty="0" err="1" smtClean="0"/>
              <a:t>anxiety</a:t>
            </a:r>
            <a:r>
              <a:rPr lang="it-IT" baseline="0" dirty="0" smtClean="0"/>
              <a:t>.</a:t>
            </a:r>
          </a:p>
          <a:p>
            <a:endParaRPr lang="it-IT" baseline="0" dirty="0" smtClean="0"/>
          </a:p>
          <a:p>
            <a:r>
              <a:rPr lang="it-IT" baseline="0" dirty="0" smtClean="0"/>
              <a:t>The </a:t>
            </a:r>
            <a:r>
              <a:rPr lang="it-IT" baseline="0" dirty="0" err="1" smtClean="0"/>
              <a:t>most</a:t>
            </a:r>
            <a:r>
              <a:rPr lang="it-IT" baseline="0" dirty="0" smtClean="0"/>
              <a:t> </a:t>
            </a:r>
            <a:r>
              <a:rPr lang="it-IT" baseline="0" dirty="0" err="1" smtClean="0"/>
              <a:t>famous</a:t>
            </a:r>
            <a:r>
              <a:rPr lang="it-IT" baseline="0" dirty="0" smtClean="0"/>
              <a:t> </a:t>
            </a:r>
            <a:r>
              <a:rPr lang="it-IT" baseline="0" dirty="0" err="1" smtClean="0"/>
              <a:t>paper</a:t>
            </a:r>
            <a:r>
              <a:rPr lang="it-IT" baseline="0" dirty="0" smtClean="0"/>
              <a:t> in the mood of </a:t>
            </a:r>
            <a:r>
              <a:rPr lang="it-IT" baseline="0" dirty="0" err="1" smtClean="0"/>
              <a:t>automation</a:t>
            </a:r>
            <a:r>
              <a:rPr lang="it-IT" baseline="0" dirty="0" smtClean="0"/>
              <a:t> </a:t>
            </a:r>
            <a:r>
              <a:rPr lang="it-IT" baseline="0" dirty="0" err="1" smtClean="0"/>
              <a:t>anxiety</a:t>
            </a:r>
            <a:r>
              <a:rPr lang="it-IT" baseline="0" dirty="0" smtClean="0"/>
              <a:t> </a:t>
            </a:r>
            <a:r>
              <a:rPr lang="it-IT" baseline="0" dirty="0" err="1" smtClean="0"/>
              <a:t>is</a:t>
            </a:r>
            <a:r>
              <a:rPr lang="it-IT" baseline="0" dirty="0" smtClean="0"/>
              <a:t> the </a:t>
            </a:r>
            <a:r>
              <a:rPr lang="it-IT" baseline="0" dirty="0" err="1" smtClean="0"/>
              <a:t>one</a:t>
            </a:r>
            <a:r>
              <a:rPr lang="it-IT" baseline="0" dirty="0" smtClean="0"/>
              <a:t> by </a:t>
            </a:r>
            <a:r>
              <a:rPr lang="it-IT" baseline="0" dirty="0" err="1" smtClean="0"/>
              <a:t>Frey</a:t>
            </a:r>
            <a:r>
              <a:rPr lang="it-IT" baseline="0" dirty="0" smtClean="0"/>
              <a:t> and Osborne (Oxford </a:t>
            </a:r>
            <a:r>
              <a:rPr lang="it-IT" baseline="0" dirty="0" err="1" smtClean="0"/>
              <a:t>University</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17</a:t>
            </a:fld>
            <a:endParaRPr lang="it-IT" altLang="it-IT"/>
          </a:p>
        </p:txBody>
      </p:sp>
    </p:spTree>
    <p:extLst>
      <p:ext uri="{BB962C8B-B14F-4D97-AF65-F5344CB8AC3E}">
        <p14:creationId xmlns:p14="http://schemas.microsoft.com/office/powerpoint/2010/main" val="104819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The </a:t>
            </a:r>
            <a:r>
              <a:rPr lang="it-IT" dirty="0" err="1" smtClean="0"/>
              <a:t>result</a:t>
            </a:r>
            <a:r>
              <a:rPr lang="it-IT" dirty="0" smtClean="0"/>
              <a:t> of </a:t>
            </a:r>
            <a:r>
              <a:rPr lang="it-IT" dirty="0" err="1" smtClean="0"/>
              <a:t>their</a:t>
            </a:r>
            <a:r>
              <a:rPr lang="it-IT" dirty="0" smtClean="0"/>
              <a:t> work </a:t>
            </a:r>
            <a:r>
              <a:rPr lang="it-IT" dirty="0" err="1" smtClean="0"/>
              <a:t>is</a:t>
            </a:r>
            <a:r>
              <a:rPr lang="it-IT" dirty="0" smtClean="0"/>
              <a:t> </a:t>
            </a:r>
            <a:r>
              <a:rPr lang="it-IT" dirty="0" err="1" smtClean="0"/>
              <a:t>this</a:t>
            </a:r>
            <a:r>
              <a:rPr lang="it-IT" dirty="0" smtClean="0"/>
              <a:t> </a:t>
            </a:r>
            <a:r>
              <a:rPr lang="it-IT" dirty="0" err="1" smtClean="0"/>
              <a:t>spectacular</a:t>
            </a:r>
            <a:r>
              <a:rPr lang="it-IT" baseline="0" dirty="0" smtClean="0"/>
              <a:t> </a:t>
            </a:r>
            <a:r>
              <a:rPr lang="it-IT" baseline="0" dirty="0" err="1" smtClean="0"/>
              <a:t>graph</a:t>
            </a:r>
            <a:r>
              <a:rPr lang="it-IT" baseline="0" dirty="0" smtClean="0"/>
              <a:t>: </a:t>
            </a:r>
            <a:r>
              <a:rPr lang="it-IT" baseline="0" dirty="0" err="1" smtClean="0"/>
              <a:t>almost</a:t>
            </a:r>
            <a:r>
              <a:rPr lang="it-IT" baseline="0" dirty="0" smtClean="0"/>
              <a:t> </a:t>
            </a:r>
            <a:r>
              <a:rPr lang="it-IT" baseline="0" dirty="0" err="1" smtClean="0"/>
              <a:t>half</a:t>
            </a:r>
            <a:r>
              <a:rPr lang="it-IT" baseline="0" dirty="0" smtClean="0"/>
              <a:t> of </a:t>
            </a:r>
            <a:r>
              <a:rPr lang="it-IT" baseline="0" dirty="0" err="1" smtClean="0"/>
              <a:t>total</a:t>
            </a:r>
            <a:r>
              <a:rPr lang="it-IT" baseline="0" dirty="0" smtClean="0"/>
              <a:t> </a:t>
            </a:r>
            <a:r>
              <a:rPr lang="it-IT" baseline="0" dirty="0" err="1" smtClean="0"/>
              <a:t>occupation</a:t>
            </a:r>
            <a:r>
              <a:rPr lang="it-IT" baseline="0" dirty="0" smtClean="0"/>
              <a:t> </a:t>
            </a:r>
            <a:r>
              <a:rPr lang="it-IT" baseline="0" dirty="0" err="1" smtClean="0"/>
              <a:t>is</a:t>
            </a:r>
            <a:r>
              <a:rPr lang="it-IT" baseline="0" dirty="0" smtClean="0"/>
              <a:t> </a:t>
            </a:r>
            <a:r>
              <a:rPr lang="it-IT" baseline="0" dirty="0" err="1" smtClean="0"/>
              <a:t>likely</a:t>
            </a:r>
            <a:r>
              <a:rPr lang="it-IT" baseline="0" dirty="0" smtClean="0"/>
              <a:t> to be </a:t>
            </a:r>
            <a:r>
              <a:rPr lang="it-IT" baseline="0" dirty="0" err="1" smtClean="0"/>
              <a:t>sustituted</a:t>
            </a:r>
            <a:r>
              <a:rPr lang="it-IT" baseline="0" dirty="0" smtClean="0"/>
              <a:t> by </a:t>
            </a:r>
            <a:r>
              <a:rPr lang="it-IT" baseline="0" dirty="0" err="1" smtClean="0"/>
              <a:t>digital</a:t>
            </a:r>
            <a:r>
              <a:rPr lang="it-IT" baseline="0" dirty="0" smtClean="0"/>
              <a:t> </a:t>
            </a:r>
            <a:r>
              <a:rPr lang="it-IT" baseline="0" dirty="0" err="1" smtClean="0"/>
              <a:t>technologies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18</a:t>
            </a:fld>
            <a:endParaRPr lang="it-IT" altLang="it-IT"/>
          </a:p>
        </p:txBody>
      </p:sp>
    </p:spTree>
    <p:extLst>
      <p:ext uri="{BB962C8B-B14F-4D97-AF65-F5344CB8AC3E}">
        <p14:creationId xmlns:p14="http://schemas.microsoft.com/office/powerpoint/2010/main" val="320200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19</a:t>
            </a:fld>
            <a:endParaRPr lang="it-IT" altLang="it-IT"/>
          </a:p>
        </p:txBody>
      </p:sp>
    </p:spTree>
    <p:extLst>
      <p:ext uri="{BB962C8B-B14F-4D97-AF65-F5344CB8AC3E}">
        <p14:creationId xmlns:p14="http://schemas.microsoft.com/office/powerpoint/2010/main" val="1444538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This</a:t>
            </a:r>
            <a:r>
              <a:rPr lang="it-IT" dirty="0" smtClean="0"/>
              <a:t> </a:t>
            </a:r>
            <a:r>
              <a:rPr lang="it-IT" dirty="0" err="1" smtClean="0"/>
              <a:t>analysis</a:t>
            </a:r>
            <a:r>
              <a:rPr lang="it-IT" dirty="0" smtClean="0"/>
              <a:t> </a:t>
            </a:r>
            <a:r>
              <a:rPr lang="it-IT" dirty="0" err="1" smtClean="0"/>
              <a:t>is</a:t>
            </a:r>
            <a:r>
              <a:rPr lang="it-IT" dirty="0" smtClean="0"/>
              <a:t> </a:t>
            </a:r>
            <a:r>
              <a:rPr lang="it-IT" dirty="0" err="1" smtClean="0"/>
              <a:t>based</a:t>
            </a:r>
            <a:r>
              <a:rPr lang="it-IT" dirty="0" smtClean="0"/>
              <a:t> on </a:t>
            </a:r>
            <a:r>
              <a:rPr lang="it-IT" dirty="0" err="1" smtClean="0"/>
              <a:t>tasks</a:t>
            </a:r>
            <a:r>
              <a:rPr lang="it-IT" dirty="0" smtClean="0"/>
              <a:t>, </a:t>
            </a:r>
            <a:r>
              <a:rPr lang="it-IT" dirty="0" err="1" smtClean="0"/>
              <a:t>not</a:t>
            </a:r>
            <a:r>
              <a:rPr lang="it-IT" dirty="0" smtClean="0"/>
              <a:t> on </a:t>
            </a:r>
            <a:r>
              <a:rPr lang="it-IT" dirty="0" err="1" smtClean="0"/>
              <a:t>occupational</a:t>
            </a:r>
            <a:r>
              <a:rPr lang="it-IT" dirty="0" smtClean="0"/>
              <a:t> </a:t>
            </a:r>
            <a:r>
              <a:rPr lang="it-IT" dirty="0" err="1" smtClean="0"/>
              <a:t>categories</a:t>
            </a:r>
            <a:r>
              <a:rPr lang="it-IT" dirty="0" smtClean="0"/>
              <a:t>.</a:t>
            </a:r>
          </a:p>
          <a:p>
            <a:endParaRPr lang="it-IT" dirty="0" smtClean="0"/>
          </a:p>
          <a:p>
            <a:r>
              <a:rPr lang="it-IT" dirty="0" smtClean="0"/>
              <a:t>The </a:t>
            </a:r>
            <a:r>
              <a:rPr lang="it-IT" dirty="0" err="1" smtClean="0"/>
              <a:t>threasold</a:t>
            </a:r>
            <a:r>
              <a:rPr lang="it-IT" dirty="0" smtClean="0"/>
              <a:t> for high </a:t>
            </a:r>
            <a:r>
              <a:rPr lang="it-IT" dirty="0" err="1" smtClean="0"/>
              <a:t>risk</a:t>
            </a:r>
            <a:r>
              <a:rPr lang="it-IT" baseline="0" dirty="0" smtClean="0"/>
              <a:t> of </a:t>
            </a:r>
            <a:r>
              <a:rPr lang="it-IT" baseline="0" dirty="0" err="1" smtClean="0"/>
              <a:t>substitution</a:t>
            </a:r>
            <a:r>
              <a:rPr lang="it-IT" baseline="0" dirty="0" smtClean="0"/>
              <a:t> </a:t>
            </a:r>
            <a:r>
              <a:rPr lang="it-IT" baseline="0" dirty="0" err="1" smtClean="0"/>
              <a:t>is</a:t>
            </a:r>
            <a:r>
              <a:rPr lang="it-IT" baseline="0" dirty="0" smtClean="0"/>
              <a:t> 70%, </a:t>
            </a:r>
            <a:r>
              <a:rPr lang="it-IT" baseline="0" dirty="0" err="1" smtClean="0"/>
              <a:t>like</a:t>
            </a:r>
            <a:r>
              <a:rPr lang="it-IT" baseline="0" dirty="0" smtClean="0"/>
              <a:t> in the </a:t>
            </a:r>
            <a:r>
              <a:rPr lang="it-IT" baseline="0" dirty="0" err="1" smtClean="0"/>
              <a:t>study</a:t>
            </a:r>
            <a:r>
              <a:rPr lang="it-IT" baseline="0" dirty="0" smtClean="0"/>
              <a:t> by the Oxford </a:t>
            </a:r>
            <a:r>
              <a:rPr lang="it-IT" baseline="0" dirty="0" err="1" smtClean="0"/>
              <a:t>scholars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20</a:t>
            </a:fld>
            <a:endParaRPr lang="it-IT" altLang="it-IT"/>
          </a:p>
        </p:txBody>
      </p:sp>
    </p:spTree>
    <p:extLst>
      <p:ext uri="{BB962C8B-B14F-4D97-AF65-F5344CB8AC3E}">
        <p14:creationId xmlns:p14="http://schemas.microsoft.com/office/powerpoint/2010/main" val="161661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Here </a:t>
            </a:r>
            <a:r>
              <a:rPr lang="it-IT" dirty="0" err="1" smtClean="0"/>
              <a:t>is</a:t>
            </a:r>
            <a:r>
              <a:rPr lang="it-IT" dirty="0" smtClean="0"/>
              <a:t> a short list of the </a:t>
            </a:r>
            <a:r>
              <a:rPr lang="it-IT" dirty="0" err="1" smtClean="0"/>
              <a:t>issues</a:t>
            </a:r>
            <a:r>
              <a:rPr lang="it-IT" dirty="0" smtClean="0"/>
              <a:t> I </a:t>
            </a:r>
            <a:r>
              <a:rPr lang="it-IT" dirty="0" err="1" smtClean="0"/>
              <a:t>will</a:t>
            </a:r>
            <a:r>
              <a:rPr lang="it-IT" dirty="0" smtClean="0"/>
              <a:t> cover.</a:t>
            </a:r>
          </a:p>
          <a:p>
            <a:endParaRPr lang="it-IT" dirty="0" smtClean="0"/>
          </a:p>
          <a:p>
            <a:r>
              <a:rPr lang="it-IT" dirty="0" smtClean="0"/>
              <a:t>With</a:t>
            </a:r>
            <a:r>
              <a:rPr lang="it-IT" baseline="0" dirty="0" smtClean="0"/>
              <a:t> some </a:t>
            </a:r>
            <a:r>
              <a:rPr lang="it-IT" baseline="0" dirty="0" err="1" smtClean="0"/>
              <a:t>questions</a:t>
            </a:r>
            <a:r>
              <a:rPr lang="it-IT" baseline="0" dirty="0" smtClean="0"/>
              <a:t> in the back of </a:t>
            </a:r>
            <a:r>
              <a:rPr lang="it-IT" baseline="0" dirty="0" err="1" smtClean="0"/>
              <a:t>my</a:t>
            </a:r>
            <a:r>
              <a:rPr lang="it-IT" baseline="0" dirty="0" smtClean="0"/>
              <a:t> </a:t>
            </a:r>
            <a:r>
              <a:rPr lang="it-IT" baseline="0" dirty="0" err="1" smtClean="0"/>
              <a:t>mind</a:t>
            </a:r>
            <a:r>
              <a:rPr lang="it-IT" baseline="0" dirty="0" smtClean="0"/>
              <a:t>. </a:t>
            </a:r>
          </a:p>
          <a:p>
            <a:r>
              <a:rPr lang="it-IT" baseline="0" dirty="0" err="1" smtClean="0"/>
              <a:t>Questions</a:t>
            </a:r>
            <a:r>
              <a:rPr lang="it-IT" baseline="0" dirty="0" smtClean="0"/>
              <a:t> </a:t>
            </a:r>
            <a:r>
              <a:rPr lang="it-IT" baseline="0" dirty="0" err="1" smtClean="0"/>
              <a:t>like</a:t>
            </a:r>
            <a:r>
              <a:rPr lang="it-IT" baseline="0" dirty="0" smtClean="0"/>
              <a:t>: </a:t>
            </a:r>
            <a:r>
              <a:rPr lang="it-IT" baseline="0" dirty="0" err="1" smtClean="0"/>
              <a:t>was</a:t>
            </a:r>
            <a:r>
              <a:rPr lang="it-IT" baseline="0" dirty="0" smtClean="0"/>
              <a:t> </a:t>
            </a:r>
            <a:r>
              <a:rPr lang="it-IT" baseline="0" dirty="0" err="1" smtClean="0"/>
              <a:t>Ned</a:t>
            </a:r>
            <a:r>
              <a:rPr lang="it-IT" baseline="0" dirty="0" smtClean="0"/>
              <a:t> </a:t>
            </a:r>
            <a:r>
              <a:rPr lang="it-IT" baseline="0" dirty="0" err="1" smtClean="0"/>
              <a:t>Ludd</a:t>
            </a:r>
            <a:r>
              <a:rPr lang="it-IT" baseline="0" dirty="0" smtClean="0"/>
              <a:t> Just an </a:t>
            </a:r>
            <a:r>
              <a:rPr lang="it-IT" baseline="0" dirty="0" err="1" smtClean="0"/>
              <a:t>idiot</a:t>
            </a:r>
            <a:r>
              <a:rPr lang="it-IT" baseline="0" dirty="0" smtClean="0"/>
              <a:t>? An </a:t>
            </a:r>
            <a:r>
              <a:rPr lang="it-IT" baseline="0" dirty="0" err="1" smtClean="0"/>
              <a:t>was</a:t>
            </a:r>
            <a:r>
              <a:rPr lang="it-IT" baseline="0" dirty="0" smtClean="0"/>
              <a:t> </a:t>
            </a:r>
            <a:r>
              <a:rPr lang="it-IT" baseline="0" dirty="0" err="1" smtClean="0"/>
              <a:t>Gandy</a:t>
            </a:r>
            <a:r>
              <a:rPr lang="it-IT" baseline="0" dirty="0" smtClean="0"/>
              <a:t> </a:t>
            </a:r>
            <a:r>
              <a:rPr lang="it-IT" baseline="0" dirty="0" err="1" smtClean="0"/>
              <a:t>definitely</a:t>
            </a:r>
            <a:r>
              <a:rPr lang="it-IT" baseline="0" dirty="0" smtClean="0"/>
              <a:t> </a:t>
            </a:r>
            <a:r>
              <a:rPr lang="it-IT" baseline="0" dirty="0" err="1" smtClean="0"/>
              <a:t>crazy</a:t>
            </a:r>
            <a:r>
              <a:rPr lang="it-IT" baseline="0" dirty="0" smtClean="0"/>
              <a:t>? </a:t>
            </a:r>
            <a:r>
              <a:rPr lang="it-IT" baseline="0" dirty="0" err="1" smtClean="0"/>
              <a:t>Maybe</a:t>
            </a:r>
            <a:r>
              <a:rPr lang="it-IT" baseline="0" dirty="0" smtClean="0"/>
              <a:t> </a:t>
            </a:r>
            <a:r>
              <a:rPr lang="it-IT" baseline="0" dirty="0" err="1" smtClean="0"/>
              <a:t>not</a:t>
            </a:r>
            <a:r>
              <a:rPr lang="it-IT" baseline="0" dirty="0" smtClean="0"/>
              <a:t>.</a:t>
            </a:r>
          </a:p>
          <a:p>
            <a:r>
              <a:rPr lang="it-IT" baseline="0" dirty="0" err="1" smtClean="0"/>
              <a:t>Maybe</a:t>
            </a:r>
            <a:r>
              <a:rPr lang="it-IT" baseline="0" dirty="0" smtClean="0"/>
              <a:t> </a:t>
            </a:r>
            <a:r>
              <a:rPr lang="it-IT" baseline="0" dirty="0" err="1" smtClean="0"/>
              <a:t>they</a:t>
            </a:r>
            <a:r>
              <a:rPr lang="it-IT" baseline="0" dirty="0" smtClean="0"/>
              <a:t> </a:t>
            </a:r>
            <a:r>
              <a:rPr lang="it-IT" baseline="0" dirty="0" err="1" smtClean="0"/>
              <a:t>were</a:t>
            </a:r>
            <a:r>
              <a:rPr lang="it-IT" baseline="0" dirty="0" smtClean="0"/>
              <a:t> </a:t>
            </a:r>
            <a:r>
              <a:rPr lang="it-IT" baseline="0" dirty="0" err="1" smtClean="0"/>
              <a:t>pointing</a:t>
            </a:r>
            <a:r>
              <a:rPr lang="it-IT" baseline="0" dirty="0" smtClean="0"/>
              <a:t> </a:t>
            </a:r>
            <a:r>
              <a:rPr lang="it-IT" baseline="0" dirty="0" err="1" smtClean="0"/>
              <a:t>at</a:t>
            </a:r>
            <a:r>
              <a:rPr lang="it-IT" baseline="0" dirty="0" smtClean="0"/>
              <a:t> a </a:t>
            </a:r>
            <a:r>
              <a:rPr lang="it-IT" baseline="0" dirty="0" err="1" smtClean="0"/>
              <a:t>very</a:t>
            </a:r>
            <a:r>
              <a:rPr lang="it-IT" baseline="0" dirty="0" smtClean="0"/>
              <a:t> </a:t>
            </a:r>
            <a:r>
              <a:rPr lang="it-IT" baseline="0" dirty="0" err="1" smtClean="0"/>
              <a:t>deep</a:t>
            </a:r>
            <a:r>
              <a:rPr lang="it-IT" baseline="0" dirty="0" smtClean="0"/>
              <a:t> </a:t>
            </a:r>
            <a:r>
              <a:rPr lang="it-IT" baseline="0" dirty="0" err="1" smtClean="0"/>
              <a:t>ethical</a:t>
            </a:r>
            <a:r>
              <a:rPr lang="it-IT" baseline="0" dirty="0" smtClean="0"/>
              <a:t> </a:t>
            </a:r>
            <a:r>
              <a:rPr lang="it-IT" baseline="0" dirty="0" err="1" smtClean="0"/>
              <a:t>problems</a:t>
            </a:r>
            <a:r>
              <a:rPr lang="it-IT" baseline="0" dirty="0" smtClean="0"/>
              <a:t> </a:t>
            </a:r>
            <a:r>
              <a:rPr lang="it-IT" baseline="0" dirty="0" err="1" smtClean="0"/>
              <a:t>regarding</a:t>
            </a:r>
            <a:r>
              <a:rPr lang="it-IT" baseline="0" dirty="0" smtClean="0"/>
              <a:t> the </a:t>
            </a:r>
            <a:r>
              <a:rPr lang="it-IT" baseline="0" dirty="0" err="1" smtClean="0"/>
              <a:t>organization</a:t>
            </a:r>
            <a:r>
              <a:rPr lang="it-IT" baseline="0" dirty="0" smtClean="0"/>
              <a:t> of </a:t>
            </a:r>
            <a:r>
              <a:rPr lang="it-IT" baseline="0" dirty="0" err="1" smtClean="0"/>
              <a:t>our</a:t>
            </a:r>
            <a:r>
              <a:rPr lang="it-IT" baseline="0" dirty="0" smtClean="0"/>
              <a:t> societies and the </a:t>
            </a:r>
            <a:r>
              <a:rPr lang="it-IT" baseline="0" dirty="0" err="1" smtClean="0"/>
              <a:t>dignity</a:t>
            </a:r>
            <a:r>
              <a:rPr lang="it-IT" baseline="0" dirty="0" smtClean="0"/>
              <a:t> of work. </a:t>
            </a:r>
          </a:p>
          <a:p>
            <a:endParaRPr lang="it-IT" baseline="0" dirty="0" smtClean="0"/>
          </a:p>
          <a:p>
            <a:r>
              <a:rPr lang="it-IT" baseline="0" dirty="0" smtClean="0"/>
              <a:t>And </a:t>
            </a:r>
            <a:r>
              <a:rPr lang="it-IT" baseline="0" dirty="0" err="1" smtClean="0"/>
              <a:t>keeping</a:t>
            </a:r>
            <a:r>
              <a:rPr lang="it-IT" baseline="0" dirty="0" smtClean="0"/>
              <a:t> in </a:t>
            </a:r>
            <a:r>
              <a:rPr lang="it-IT" baseline="0" dirty="0" err="1" smtClean="0"/>
              <a:t>mind</a:t>
            </a:r>
            <a:r>
              <a:rPr lang="it-IT" baseline="0" dirty="0" smtClean="0"/>
              <a:t> </a:t>
            </a:r>
            <a:r>
              <a:rPr lang="it-IT" baseline="0" dirty="0" err="1" smtClean="0"/>
              <a:t>Rodrik’s</a:t>
            </a:r>
            <a:r>
              <a:rPr lang="it-IT" baseline="0" dirty="0" smtClean="0"/>
              <a:t> </a:t>
            </a:r>
            <a:r>
              <a:rPr lang="it-IT" baseline="0" dirty="0" err="1" smtClean="0"/>
              <a:t>advice</a:t>
            </a:r>
            <a:r>
              <a:rPr lang="it-IT" baseline="0" dirty="0" smtClean="0"/>
              <a:t> (in the slide)</a:t>
            </a:r>
          </a:p>
          <a:p>
            <a:endParaRPr lang="it-IT" baseline="0" dirty="0" smtClean="0"/>
          </a:p>
          <a:p>
            <a:endParaRPr lang="it-IT" baseline="0" dirty="0" smtClean="0"/>
          </a:p>
          <a:p>
            <a:endParaRPr lang="it-IT" baseline="0" dirty="0" smtClean="0"/>
          </a:p>
          <a:p>
            <a:endParaRPr lang="it-IT" baseline="0" dirty="0" smtClean="0"/>
          </a:p>
          <a:p>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a:t>
            </a:fld>
            <a:endParaRPr lang="it-IT" altLang="it-IT"/>
          </a:p>
        </p:txBody>
      </p:sp>
    </p:spTree>
    <p:extLst>
      <p:ext uri="{BB962C8B-B14F-4D97-AF65-F5344CB8AC3E}">
        <p14:creationId xmlns:p14="http://schemas.microsoft.com/office/powerpoint/2010/main" val="1372584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Let</a:t>
            </a:r>
            <a:r>
              <a:rPr lang="it-IT" baseline="0" dirty="0" smtClean="0"/>
              <a:t> me turn to </a:t>
            </a:r>
            <a:r>
              <a:rPr lang="it-IT" baseline="0" dirty="0" err="1" smtClean="0"/>
              <a:t>approaches</a:t>
            </a:r>
            <a:r>
              <a:rPr lang="it-IT" baseline="0" dirty="0" smtClean="0"/>
              <a:t> </a:t>
            </a:r>
            <a:r>
              <a:rPr lang="it-IT" baseline="0" dirty="0" err="1" smtClean="0"/>
              <a:t>which</a:t>
            </a:r>
            <a:r>
              <a:rPr lang="it-IT" baseline="0" dirty="0" smtClean="0"/>
              <a:t> </a:t>
            </a:r>
            <a:r>
              <a:rPr lang="it-IT" baseline="0" dirty="0" err="1" smtClean="0"/>
              <a:t>give</a:t>
            </a:r>
            <a:r>
              <a:rPr lang="it-IT" baseline="0" dirty="0" smtClean="0"/>
              <a:t> work (and </a:t>
            </a:r>
            <a:r>
              <a:rPr lang="it-IT" baseline="0" dirty="0" err="1" smtClean="0"/>
              <a:t>workers</a:t>
            </a:r>
            <a:r>
              <a:rPr lang="it-IT" baseline="0" dirty="0" smtClean="0"/>
              <a:t>) a chance.</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21</a:t>
            </a:fld>
            <a:endParaRPr lang="it-IT" altLang="it-IT"/>
          </a:p>
        </p:txBody>
      </p:sp>
    </p:spTree>
    <p:extLst>
      <p:ext uri="{BB962C8B-B14F-4D97-AF65-F5344CB8AC3E}">
        <p14:creationId xmlns:p14="http://schemas.microsoft.com/office/powerpoint/2010/main" val="2555374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22</a:t>
            </a:fld>
            <a:endParaRPr lang="it-IT" altLang="it-IT"/>
          </a:p>
        </p:txBody>
      </p:sp>
    </p:spTree>
    <p:extLst>
      <p:ext uri="{BB962C8B-B14F-4D97-AF65-F5344CB8AC3E}">
        <p14:creationId xmlns:p14="http://schemas.microsoft.com/office/powerpoint/2010/main" val="2172623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23</a:t>
            </a:fld>
            <a:endParaRPr lang="it-IT" altLang="it-IT"/>
          </a:p>
        </p:txBody>
      </p:sp>
    </p:spTree>
    <p:extLst>
      <p:ext uri="{BB962C8B-B14F-4D97-AF65-F5344CB8AC3E}">
        <p14:creationId xmlns:p14="http://schemas.microsoft.com/office/powerpoint/2010/main" val="1312791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24</a:t>
            </a:fld>
            <a:endParaRPr lang="it-IT" altLang="it-IT"/>
          </a:p>
        </p:txBody>
      </p:sp>
    </p:spTree>
    <p:extLst>
      <p:ext uri="{BB962C8B-B14F-4D97-AF65-F5344CB8AC3E}">
        <p14:creationId xmlns:p14="http://schemas.microsoft.com/office/powerpoint/2010/main" val="7246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25</a:t>
            </a:fld>
            <a:endParaRPr lang="it-IT" altLang="it-IT"/>
          </a:p>
        </p:txBody>
      </p:sp>
    </p:spTree>
    <p:extLst>
      <p:ext uri="{BB962C8B-B14F-4D97-AF65-F5344CB8AC3E}">
        <p14:creationId xmlns:p14="http://schemas.microsoft.com/office/powerpoint/2010/main" val="1202260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Micheal</a:t>
            </a:r>
            <a:r>
              <a:rPr lang="it-IT" baseline="0" dirty="0" smtClean="0"/>
              <a:t> non Karl</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26</a:t>
            </a:fld>
            <a:endParaRPr lang="it-IT" altLang="it-IT"/>
          </a:p>
        </p:txBody>
      </p:sp>
    </p:spTree>
    <p:extLst>
      <p:ext uri="{BB962C8B-B14F-4D97-AF65-F5344CB8AC3E}">
        <p14:creationId xmlns:p14="http://schemas.microsoft.com/office/powerpoint/2010/main" val="3055460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Arial" charset="0"/>
                <a:ea typeface="+mn-ea"/>
                <a:cs typeface="+mn-cs"/>
              </a:rPr>
              <a:t>Un autore italiano, studioso come me dei sistemi di piccola impresa, anche a partire da considerazioni simili a quelle di cui vi ho proposto, scrive un volume che ha il titolo emblematico “Futuro artigiano”, come dire non pensate</a:t>
            </a:r>
            <a:r>
              <a:rPr lang="it-IT" sz="1200" kern="1200" baseline="0" dirty="0" smtClean="0">
                <a:solidFill>
                  <a:schemeClr val="tx1"/>
                </a:solidFill>
                <a:effectLst/>
                <a:latin typeface="Arial" charset="0"/>
                <a:ea typeface="+mn-ea"/>
                <a:cs typeface="+mn-cs"/>
              </a:rPr>
              <a:t> che «</a:t>
            </a:r>
            <a:r>
              <a:rPr lang="it-IT" sz="1200" kern="1200" dirty="0" smtClean="0">
                <a:solidFill>
                  <a:schemeClr val="tx1"/>
                </a:solidFill>
                <a:effectLst/>
                <a:latin typeface="Arial" charset="0"/>
                <a:ea typeface="+mn-ea"/>
                <a:cs typeface="+mn-cs"/>
              </a:rPr>
              <a:t>grande fabbrica senza uomini», sia</a:t>
            </a:r>
            <a:r>
              <a:rPr lang="it-IT" sz="1200" kern="1200" baseline="0" dirty="0" smtClean="0">
                <a:solidFill>
                  <a:schemeClr val="tx1"/>
                </a:solidFill>
                <a:effectLst/>
                <a:latin typeface="Arial" charset="0"/>
                <a:ea typeface="+mn-ea"/>
                <a:cs typeface="+mn-cs"/>
              </a:rPr>
              <a:t> la </a:t>
            </a:r>
            <a:r>
              <a:rPr lang="it-IT" sz="1200" kern="1200" dirty="0" smtClean="0">
                <a:solidFill>
                  <a:schemeClr val="tx1"/>
                </a:solidFill>
                <a:effectLst/>
                <a:latin typeface="Arial" charset="0"/>
                <a:ea typeface="+mn-ea"/>
                <a:cs typeface="+mn-cs"/>
              </a:rPr>
              <a:t> manifattura del futuro.</a:t>
            </a:r>
          </a:p>
          <a:p>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27</a:t>
            </a:fld>
            <a:endParaRPr lang="it-IT" altLang="it-IT"/>
          </a:p>
        </p:txBody>
      </p:sp>
    </p:spTree>
    <p:extLst>
      <p:ext uri="{BB962C8B-B14F-4D97-AF65-F5344CB8AC3E}">
        <p14:creationId xmlns:p14="http://schemas.microsoft.com/office/powerpoint/2010/main" val="1494774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r>
              <a:rPr lang="it-IT" dirty="0" err="1" smtClean="0"/>
              <a:t>If</a:t>
            </a:r>
            <a:r>
              <a:rPr lang="it-IT" dirty="0" smtClean="0"/>
              <a:t> </a:t>
            </a:r>
            <a:r>
              <a:rPr lang="it-IT" dirty="0" err="1" smtClean="0"/>
              <a:t>one</a:t>
            </a:r>
            <a:r>
              <a:rPr lang="it-IT" dirty="0" smtClean="0"/>
              <a:t> </a:t>
            </a:r>
            <a:r>
              <a:rPr lang="it-IT" dirty="0" err="1" smtClean="0"/>
              <a:t>is</a:t>
            </a:r>
            <a:r>
              <a:rPr lang="it-IT" dirty="0" smtClean="0"/>
              <a:t> </a:t>
            </a:r>
            <a:r>
              <a:rPr lang="it-IT" dirty="0" err="1" smtClean="0"/>
              <a:t>against</a:t>
            </a:r>
            <a:r>
              <a:rPr lang="it-IT" dirty="0" smtClean="0"/>
              <a:t> </a:t>
            </a:r>
            <a:r>
              <a:rPr lang="it-IT" dirty="0" err="1" smtClean="0"/>
              <a:t>talibans</a:t>
            </a:r>
            <a:r>
              <a:rPr lang="it-IT" dirty="0" smtClean="0"/>
              <a:t> and </a:t>
            </a:r>
            <a:r>
              <a:rPr lang="it-IT" dirty="0" err="1" smtClean="0"/>
              <a:t>agrees</a:t>
            </a:r>
            <a:r>
              <a:rPr lang="it-IT" dirty="0" smtClean="0"/>
              <a:t> </a:t>
            </a:r>
            <a:r>
              <a:rPr lang="it-IT" dirty="0" err="1" smtClean="0"/>
              <a:t>that</a:t>
            </a:r>
            <a:r>
              <a:rPr lang="it-IT" dirty="0" smtClean="0"/>
              <a:t> in </a:t>
            </a:r>
            <a:r>
              <a:rPr lang="it-IT" dirty="0" err="1" smtClean="0"/>
              <a:t>this</a:t>
            </a:r>
            <a:r>
              <a:rPr lang="it-IT" dirty="0" smtClean="0"/>
              <a:t> area market </a:t>
            </a:r>
            <a:r>
              <a:rPr lang="it-IT" dirty="0" err="1" smtClean="0"/>
              <a:t>failure</a:t>
            </a:r>
            <a:r>
              <a:rPr lang="it-IT" dirty="0" smtClean="0"/>
              <a:t> are </a:t>
            </a:r>
            <a:r>
              <a:rPr lang="it-IT" dirty="0" err="1" smtClean="0"/>
              <a:t>quite</a:t>
            </a:r>
            <a:r>
              <a:rPr lang="it-IT" dirty="0" smtClean="0"/>
              <a:t> </a:t>
            </a:r>
            <a:r>
              <a:rPr lang="it-IT" dirty="0" err="1" smtClean="0"/>
              <a:t>possible</a:t>
            </a:r>
            <a:r>
              <a:rPr lang="it-IT" dirty="0" smtClean="0"/>
              <a:t>,  «</a:t>
            </a:r>
            <a:r>
              <a:rPr lang="it-IT" dirty="0" err="1" smtClean="0"/>
              <a:t>reconnecting</a:t>
            </a:r>
            <a:r>
              <a:rPr lang="it-IT" dirty="0" smtClean="0"/>
              <a:t> </a:t>
            </a:r>
            <a:r>
              <a:rPr lang="it-IT" dirty="0" err="1" smtClean="0"/>
              <a:t>worker</a:t>
            </a:r>
            <a:r>
              <a:rPr lang="it-IT" dirty="0" smtClean="0"/>
              <a:t> to work» </a:t>
            </a:r>
            <a:r>
              <a:rPr lang="it-IT" dirty="0" err="1" smtClean="0"/>
              <a:t>requires</a:t>
            </a:r>
            <a:r>
              <a:rPr lang="it-IT" dirty="0" smtClean="0"/>
              <a:t> </a:t>
            </a:r>
            <a:r>
              <a:rPr lang="it-IT" dirty="0" err="1" smtClean="0"/>
              <a:t>something</a:t>
            </a:r>
            <a:r>
              <a:rPr lang="it-IT" baseline="0" dirty="0" smtClean="0"/>
              <a:t> else. </a:t>
            </a:r>
          </a:p>
          <a:p>
            <a:endParaRPr lang="it-IT" baseline="0" dirty="0" smtClean="0"/>
          </a:p>
          <a:p>
            <a:r>
              <a:rPr lang="it-IT" baseline="0" dirty="0" err="1" smtClean="0"/>
              <a:t>Better</a:t>
            </a:r>
            <a:r>
              <a:rPr lang="it-IT" baseline="0" dirty="0" smtClean="0"/>
              <a:t> do no be </a:t>
            </a:r>
            <a:r>
              <a:rPr lang="it-IT" baseline="0" dirty="0" err="1" smtClean="0"/>
              <a:t>overconfident</a:t>
            </a:r>
            <a:r>
              <a:rPr lang="it-IT" baseline="0" dirty="0" smtClean="0"/>
              <a:t> in the «</a:t>
            </a:r>
            <a:r>
              <a:rPr lang="it-IT" baseline="0" dirty="0" err="1" smtClean="0"/>
              <a:t>natural</a:t>
            </a:r>
            <a:r>
              <a:rPr lang="it-IT" baseline="0" dirty="0" smtClean="0"/>
              <a:t> </a:t>
            </a:r>
            <a:r>
              <a:rPr lang="it-IT" baseline="0" dirty="0" err="1" smtClean="0"/>
              <a:t>evolution</a:t>
            </a:r>
            <a:r>
              <a:rPr lang="it-IT" baseline="0" dirty="0" smtClean="0"/>
              <a:t>» of </a:t>
            </a:r>
            <a:r>
              <a:rPr lang="it-IT" baseline="0" dirty="0" err="1" smtClean="0"/>
              <a:t>technical</a:t>
            </a:r>
            <a:r>
              <a:rPr lang="it-IT" baseline="0" dirty="0" smtClean="0"/>
              <a:t> progress.</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28</a:t>
            </a:fld>
            <a:endParaRPr lang="it-IT" altLang="it-IT"/>
          </a:p>
        </p:txBody>
      </p:sp>
    </p:spTree>
    <p:extLst>
      <p:ext uri="{BB962C8B-B14F-4D97-AF65-F5344CB8AC3E}">
        <p14:creationId xmlns:p14="http://schemas.microsoft.com/office/powerpoint/2010/main" val="3329065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list </a:t>
            </a:r>
            <a:r>
              <a:rPr lang="it-IT" dirty="0" err="1" smtClean="0"/>
              <a:t>four</a:t>
            </a:r>
            <a:r>
              <a:rPr lang="it-IT" dirty="0" smtClean="0"/>
              <a:t>.</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29</a:t>
            </a:fld>
            <a:endParaRPr lang="it-IT" altLang="it-IT"/>
          </a:p>
        </p:txBody>
      </p:sp>
    </p:spTree>
    <p:extLst>
      <p:ext uri="{BB962C8B-B14F-4D97-AF65-F5344CB8AC3E}">
        <p14:creationId xmlns:p14="http://schemas.microsoft.com/office/powerpoint/2010/main" val="2443425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30</a:t>
            </a:fld>
            <a:endParaRPr lang="it-IT" altLang="it-IT"/>
          </a:p>
        </p:txBody>
      </p:sp>
    </p:spTree>
    <p:extLst>
      <p:ext uri="{BB962C8B-B14F-4D97-AF65-F5344CB8AC3E}">
        <p14:creationId xmlns:p14="http://schemas.microsoft.com/office/powerpoint/2010/main" val="362306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ltLang="it-IT"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err="1" smtClean="0">
                <a:latin typeface="Arial" pitchFamily="34" charset="0"/>
              </a:rPr>
              <a:t>Let</a:t>
            </a:r>
            <a:r>
              <a:rPr lang="it-IT" altLang="it-IT" baseline="0" dirty="0" smtClean="0">
                <a:latin typeface="Arial" pitchFamily="34" charset="0"/>
              </a:rPr>
              <a:t> me start with a </a:t>
            </a:r>
            <a:r>
              <a:rPr lang="it-IT" altLang="it-IT" baseline="0" dirty="0" err="1" smtClean="0">
                <a:latin typeface="Arial" pitchFamily="34" charset="0"/>
              </a:rPr>
              <a:t>joke</a:t>
            </a:r>
            <a:r>
              <a:rPr lang="it-IT" altLang="it-IT" baseline="0" dirty="0" smtClean="0">
                <a:latin typeface="Arial" pitchFamily="34" charset="0"/>
              </a:rPr>
              <a:t> </a:t>
            </a:r>
            <a:r>
              <a:rPr lang="it-IT" altLang="it-IT" baseline="0" dirty="0" err="1" smtClean="0">
                <a:latin typeface="Arial" pitchFamily="34" charset="0"/>
              </a:rPr>
              <a:t>well</a:t>
            </a:r>
            <a:r>
              <a:rPr lang="it-IT" altLang="it-IT" baseline="0" dirty="0" smtClean="0">
                <a:latin typeface="Arial" pitchFamily="34" charset="0"/>
              </a:rPr>
              <a:t> </a:t>
            </a:r>
            <a:r>
              <a:rPr lang="it-IT" altLang="it-IT" baseline="0" dirty="0" err="1" smtClean="0">
                <a:latin typeface="Arial" pitchFamily="34" charset="0"/>
              </a:rPr>
              <a:t>known</a:t>
            </a:r>
            <a:r>
              <a:rPr lang="it-IT" altLang="it-IT" baseline="0" dirty="0" smtClean="0">
                <a:latin typeface="Arial" pitchFamily="34" charset="0"/>
              </a:rPr>
              <a:t> </a:t>
            </a:r>
            <a:r>
              <a:rPr lang="it-IT" altLang="it-IT" baseline="0" dirty="0" err="1" smtClean="0">
                <a:latin typeface="Arial" pitchFamily="34" charset="0"/>
              </a:rPr>
              <a:t>among</a:t>
            </a:r>
            <a:r>
              <a:rPr lang="it-IT" altLang="it-IT" baseline="0" dirty="0" smtClean="0">
                <a:latin typeface="Arial" pitchFamily="34" charset="0"/>
              </a:rPr>
              <a:t> </a:t>
            </a:r>
            <a:r>
              <a:rPr lang="it-IT" altLang="it-IT" baseline="0" dirty="0" err="1" smtClean="0">
                <a:latin typeface="Arial" pitchFamily="34" charset="0"/>
              </a:rPr>
              <a:t>practioner</a:t>
            </a:r>
            <a:r>
              <a:rPr lang="it-IT" altLang="it-IT" baseline="0" dirty="0" smtClean="0">
                <a:latin typeface="Arial" pitchFamily="34" charset="0"/>
              </a:rPr>
              <a:t> of </a:t>
            </a:r>
            <a:r>
              <a:rPr lang="it-IT" altLang="it-IT" baseline="0" dirty="0" err="1" smtClean="0">
                <a:latin typeface="Arial" pitchFamily="34" charset="0"/>
              </a:rPr>
              <a:t>this</a:t>
            </a:r>
            <a:r>
              <a:rPr lang="it-IT" altLang="it-IT" baseline="0" dirty="0" smtClean="0">
                <a:latin typeface="Arial" pitchFamily="34" charset="0"/>
              </a:rPr>
              <a:t> </a:t>
            </a:r>
            <a:r>
              <a:rPr lang="it-IT" altLang="it-IT" baseline="0" dirty="0" err="1" smtClean="0">
                <a:latin typeface="Arial" pitchFamily="34" charset="0"/>
              </a:rPr>
              <a:t>field</a:t>
            </a:r>
            <a:r>
              <a:rPr lang="it-IT" altLang="it-IT" baseline="0" dirty="0" smtClean="0">
                <a:latin typeface="Arial"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err="1" smtClean="0">
                <a:latin typeface="Arial" pitchFamily="34" charset="0"/>
              </a:rPr>
              <a:t>It</a:t>
            </a:r>
            <a:r>
              <a:rPr lang="it-IT" altLang="it-IT" baseline="0" dirty="0" smtClean="0">
                <a:latin typeface="Arial" pitchFamily="34" charset="0"/>
              </a:rPr>
              <a:t> </a:t>
            </a:r>
            <a:r>
              <a:rPr lang="it-IT" altLang="it-IT" baseline="0" dirty="0" err="1" smtClean="0">
                <a:latin typeface="Arial" pitchFamily="34" charset="0"/>
              </a:rPr>
              <a:t>goes</a:t>
            </a:r>
            <a:r>
              <a:rPr lang="it-IT" altLang="it-IT" baseline="0" dirty="0" smtClean="0">
                <a:latin typeface="Arial" pitchFamily="34" charset="0"/>
              </a:rPr>
              <a:t> more or </a:t>
            </a:r>
            <a:r>
              <a:rPr lang="it-IT" altLang="it-IT" baseline="0" dirty="0" err="1" smtClean="0">
                <a:latin typeface="Arial" pitchFamily="34" charset="0"/>
              </a:rPr>
              <a:t>less</a:t>
            </a:r>
            <a:r>
              <a:rPr lang="it-IT" altLang="it-IT" baseline="0" dirty="0" smtClean="0">
                <a:latin typeface="Arial" pitchFamily="34" charset="0"/>
              </a:rPr>
              <a:t> </a:t>
            </a:r>
            <a:r>
              <a:rPr lang="it-IT" altLang="it-IT" baseline="0" dirty="0" err="1" smtClean="0">
                <a:latin typeface="Arial" pitchFamily="34" charset="0"/>
              </a:rPr>
              <a:t>as</a:t>
            </a:r>
            <a:r>
              <a:rPr lang="it-IT" altLang="it-IT" baseline="0" dirty="0" smtClean="0">
                <a:latin typeface="Arial" pitchFamily="34" charset="0"/>
              </a:rPr>
              <a:t> </a:t>
            </a:r>
            <a:r>
              <a:rPr lang="it-IT" altLang="it-IT" baseline="0" dirty="0" err="1" smtClean="0">
                <a:latin typeface="Arial" pitchFamily="34" charset="0"/>
              </a:rPr>
              <a:t>follows</a:t>
            </a:r>
            <a:r>
              <a:rPr lang="it-IT" altLang="it-IT" baseline="0" dirty="0" smtClean="0">
                <a:latin typeface="Arial"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itchFamily="34" charset="0"/>
              </a:rPr>
              <a:t>The </a:t>
            </a:r>
            <a:r>
              <a:rPr lang="it-IT" altLang="it-IT" baseline="0" dirty="0" err="1" smtClean="0">
                <a:latin typeface="Arial" pitchFamily="34" charset="0"/>
              </a:rPr>
              <a:t>factory</a:t>
            </a:r>
            <a:r>
              <a:rPr lang="it-IT" altLang="it-IT" baseline="0" dirty="0" smtClean="0">
                <a:latin typeface="Arial" pitchFamily="34" charset="0"/>
              </a:rPr>
              <a:t> of the future </a:t>
            </a:r>
            <a:r>
              <a:rPr lang="it-IT" altLang="it-IT" baseline="0" dirty="0" err="1" smtClean="0">
                <a:latin typeface="Arial" pitchFamily="34" charset="0"/>
              </a:rPr>
              <a:t>will</a:t>
            </a:r>
            <a:r>
              <a:rPr lang="it-IT" altLang="it-IT" baseline="0" dirty="0" smtClean="0">
                <a:latin typeface="Arial" pitchFamily="34" charset="0"/>
              </a:rPr>
              <a:t> be made of </a:t>
            </a:r>
            <a:r>
              <a:rPr lang="it-IT" altLang="it-IT" baseline="0" dirty="0" err="1" smtClean="0">
                <a:latin typeface="Arial" pitchFamily="34" charset="0"/>
              </a:rPr>
              <a:t>machinery</a:t>
            </a:r>
            <a:r>
              <a:rPr lang="it-IT" altLang="it-IT" baseline="0" dirty="0" smtClean="0">
                <a:latin typeface="Arial" pitchFamily="34" charset="0"/>
              </a:rPr>
              <a:t>, </a:t>
            </a:r>
            <a:r>
              <a:rPr lang="it-IT" altLang="it-IT" baseline="0" dirty="0" err="1" smtClean="0">
                <a:latin typeface="Arial" pitchFamily="34" charset="0"/>
              </a:rPr>
              <a:t>one</a:t>
            </a:r>
            <a:r>
              <a:rPr lang="it-IT" altLang="it-IT" baseline="0" dirty="0" smtClean="0">
                <a:latin typeface="Arial" pitchFamily="34" charset="0"/>
              </a:rPr>
              <a:t> man and </a:t>
            </a:r>
            <a:r>
              <a:rPr lang="it-IT" altLang="it-IT" baseline="0" dirty="0" err="1" smtClean="0">
                <a:latin typeface="Arial" pitchFamily="34" charset="0"/>
              </a:rPr>
              <a:t>one</a:t>
            </a:r>
            <a:r>
              <a:rPr lang="it-IT" altLang="it-IT" baseline="0" dirty="0" smtClean="0">
                <a:latin typeface="Arial" pitchFamily="34" charset="0"/>
              </a:rPr>
              <a:t> dog. </a:t>
            </a:r>
            <a:r>
              <a:rPr lang="it-IT" altLang="it-IT" baseline="0" dirty="0" err="1" smtClean="0">
                <a:latin typeface="Arial" pitchFamily="34" charset="0"/>
              </a:rPr>
              <a:t>Machines</a:t>
            </a:r>
            <a:r>
              <a:rPr lang="it-IT" altLang="it-IT" baseline="0" dirty="0" smtClean="0">
                <a:latin typeface="Arial" pitchFamily="34" charset="0"/>
              </a:rPr>
              <a:t> do the job, produce. The man </a:t>
            </a:r>
            <a:r>
              <a:rPr lang="it-IT" altLang="it-IT" baseline="0" dirty="0" err="1" smtClean="0">
                <a:latin typeface="Arial" pitchFamily="34" charset="0"/>
              </a:rPr>
              <a:t>feeds</a:t>
            </a:r>
            <a:r>
              <a:rPr lang="it-IT" altLang="it-IT" baseline="0" dirty="0" smtClean="0">
                <a:latin typeface="Arial" pitchFamily="34" charset="0"/>
              </a:rPr>
              <a:t> the dog. And the dog </a:t>
            </a:r>
            <a:r>
              <a:rPr lang="it-IT" altLang="it-IT" baseline="0" dirty="0" err="1" smtClean="0">
                <a:latin typeface="Arial" pitchFamily="34" charset="0"/>
              </a:rPr>
              <a:t>itakes</a:t>
            </a:r>
            <a:r>
              <a:rPr lang="it-IT" altLang="it-IT" baseline="0" dirty="0" smtClean="0">
                <a:latin typeface="Arial" pitchFamily="34" charset="0"/>
              </a:rPr>
              <a:t> care of the man with a </a:t>
            </a:r>
            <a:r>
              <a:rPr lang="it-IT" altLang="it-IT" baseline="0" dirty="0" err="1" smtClean="0">
                <a:latin typeface="Arial" pitchFamily="34" charset="0"/>
              </a:rPr>
              <a:t>mandatory</a:t>
            </a:r>
            <a:r>
              <a:rPr lang="it-IT" altLang="it-IT" baseline="0" dirty="0" smtClean="0">
                <a:latin typeface="Arial" pitchFamily="34" charset="0"/>
              </a:rPr>
              <a:t> task  «</a:t>
            </a:r>
            <a:r>
              <a:rPr lang="it-IT" altLang="it-IT" baseline="0" dirty="0" err="1" smtClean="0">
                <a:latin typeface="Arial" pitchFamily="34" charset="0"/>
              </a:rPr>
              <a:t>you</a:t>
            </a:r>
            <a:r>
              <a:rPr lang="it-IT" altLang="it-IT" baseline="0" dirty="0" smtClean="0">
                <a:latin typeface="Arial" pitchFamily="34" charset="0"/>
              </a:rPr>
              <a:t> man: </a:t>
            </a:r>
            <a:r>
              <a:rPr lang="it-IT" altLang="it-IT" baseline="0" dirty="0" err="1" smtClean="0">
                <a:latin typeface="Arial" pitchFamily="34" charset="0"/>
              </a:rPr>
              <a:t>don’t</a:t>
            </a:r>
            <a:r>
              <a:rPr lang="it-IT" altLang="it-IT" baseline="0" dirty="0" smtClean="0">
                <a:latin typeface="Arial" pitchFamily="34" charset="0"/>
              </a:rPr>
              <a:t> </a:t>
            </a:r>
            <a:r>
              <a:rPr lang="it-IT" altLang="it-IT" baseline="0" dirty="0" err="1" smtClean="0">
                <a:latin typeface="Arial" pitchFamily="34" charset="0"/>
              </a:rPr>
              <a:t>touch</a:t>
            </a:r>
            <a:r>
              <a:rPr lang="it-IT" altLang="it-IT" baseline="0" dirty="0" smtClean="0">
                <a:latin typeface="Arial" pitchFamily="34" charset="0"/>
              </a:rPr>
              <a:t> the </a:t>
            </a:r>
            <a:r>
              <a:rPr lang="it-IT" altLang="it-IT" baseline="0" dirty="0" err="1" smtClean="0">
                <a:latin typeface="Arial" pitchFamily="34" charset="0"/>
              </a:rPr>
              <a:t>machines</a:t>
            </a:r>
            <a:r>
              <a:rPr lang="it-IT" altLang="it-IT" baseline="0" dirty="0" smtClean="0">
                <a:latin typeface="Arial"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it-IT" baseline="0" dirty="0" smtClean="0">
              <a:latin typeface="Arial" pitchFamily="34" charset="0"/>
            </a:endParaRPr>
          </a:p>
          <a:p>
            <a:r>
              <a:rPr lang="it-IT" sz="1200" kern="1200" dirty="0" smtClean="0">
                <a:solidFill>
                  <a:schemeClr val="tx1"/>
                </a:solidFill>
                <a:effectLst/>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it-IT"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itchFamily="34" charset="0"/>
              </a:rPr>
              <a:t>E fatemelo invece dire seriamente.</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Arial" charset="0"/>
                <a:ea typeface="+mn-ea"/>
                <a:cs typeface="+mn-cs"/>
              </a:rPr>
              <a:t>“L’automazione produrrà una situazione di disoccupazione in confronto alla quale la depressione degli anni Trenta sembrerà una barzelletta. Questa depressione rovinerà molte industrie, forse anche le stesse che sulle prime si saranno avvantaggiate per le nuove potenzialità” (</a:t>
            </a:r>
            <a:r>
              <a:rPr lang="it-IT" sz="1200" kern="1200" dirty="0" err="1" smtClean="0">
                <a:solidFill>
                  <a:schemeClr val="tx1"/>
                </a:solidFill>
                <a:effectLst/>
                <a:latin typeface="Arial" charset="0"/>
                <a:ea typeface="+mn-ea"/>
                <a:cs typeface="+mn-cs"/>
              </a:rPr>
              <a:t>Norbert</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Wiener</a:t>
            </a:r>
            <a:r>
              <a:rPr lang="it-IT" sz="1200" kern="1200" dirty="0" smtClean="0">
                <a:solidFill>
                  <a:schemeClr val="tx1"/>
                </a:solidFill>
                <a:effectLst/>
                <a:latin typeface="Arial" charset="0"/>
                <a:ea typeface="+mn-ea"/>
                <a:cs typeface="+mn-cs"/>
              </a:rPr>
              <a:t>, 1950).</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it-IT"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kern="1200" dirty="0" smtClean="0">
                <a:latin typeface="Arial" charset="0"/>
              </a:rPr>
              <a:t>Scriveva nel 1950 (The use of human</a:t>
            </a:r>
            <a:r>
              <a:rPr lang="it-IT" kern="1200" baseline="0" dirty="0" smtClean="0">
                <a:latin typeface="Arial" charset="0"/>
              </a:rPr>
              <a:t> </a:t>
            </a:r>
            <a:r>
              <a:rPr lang="it-IT" kern="1200" baseline="0" dirty="0" err="1" smtClean="0">
                <a:latin typeface="Arial" charset="0"/>
              </a:rPr>
              <a:t>beings</a:t>
            </a:r>
            <a:r>
              <a:rPr lang="it-IT" kern="1200" baseline="0" dirty="0" smtClean="0">
                <a:latin typeface="Arial" charset="0"/>
              </a:rPr>
              <a:t>) </a:t>
            </a:r>
            <a:r>
              <a:rPr lang="it-IT" kern="1200" dirty="0" smtClean="0">
                <a:latin typeface="Arial" charset="0"/>
              </a:rPr>
              <a:t>che, “così come la prima rivoluzione industriale ha svalutato il braccio umano attraverso la competizione della macchina, così la cibernetica svaluterà il cervello umano”.</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it-IT"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itchFamily="34" charset="0"/>
              </a:rPr>
              <a:t>NB: </a:t>
            </a:r>
            <a:r>
              <a:rPr lang="it-IT" altLang="it-IT" baseline="0" dirty="0" err="1" smtClean="0">
                <a:latin typeface="Arial" pitchFamily="34" charset="0"/>
              </a:rPr>
              <a:t>Norbert</a:t>
            </a:r>
            <a:r>
              <a:rPr lang="it-IT" altLang="it-IT" baseline="0" dirty="0" smtClean="0">
                <a:latin typeface="Arial" pitchFamily="34" charset="0"/>
              </a:rPr>
              <a:t> </a:t>
            </a:r>
            <a:r>
              <a:rPr lang="it-IT" altLang="it-IT" baseline="0" dirty="0" err="1" smtClean="0">
                <a:latin typeface="Arial" pitchFamily="34" charset="0"/>
              </a:rPr>
              <a:t>Wiener</a:t>
            </a:r>
            <a:r>
              <a:rPr lang="it-IT" altLang="it-IT" baseline="0" dirty="0" smtClean="0">
                <a:latin typeface="Arial" pitchFamily="34" charset="0"/>
              </a:rPr>
              <a:t> </a:t>
            </a:r>
            <a:r>
              <a:rPr lang="it-IT" altLang="it-IT" baseline="0" dirty="0" err="1" smtClean="0">
                <a:latin typeface="Arial" pitchFamily="34" charset="0"/>
              </a:rPr>
              <a:t>was</a:t>
            </a:r>
            <a:r>
              <a:rPr lang="it-IT" altLang="it-IT" baseline="0" dirty="0" smtClean="0">
                <a:latin typeface="Arial" pitchFamily="34" charset="0"/>
              </a:rPr>
              <a:t> a </a:t>
            </a:r>
            <a:r>
              <a:rPr lang="it-IT" altLang="it-IT" baseline="0" dirty="0" err="1" smtClean="0">
                <a:latin typeface="Arial" pitchFamily="34" charset="0"/>
              </a:rPr>
              <a:t>matematician</a:t>
            </a:r>
            <a:r>
              <a:rPr lang="it-IT" altLang="it-IT" baseline="0" dirty="0" smtClean="0">
                <a:latin typeface="Arial" pitchFamily="34" charset="0"/>
              </a:rPr>
              <a:t> </a:t>
            </a:r>
            <a:r>
              <a:rPr lang="it-IT" altLang="it-IT" baseline="0" dirty="0" err="1" smtClean="0">
                <a:latin typeface="Arial" pitchFamily="34" charset="0"/>
              </a:rPr>
              <a:t>involved</a:t>
            </a:r>
            <a:r>
              <a:rPr lang="it-IT" altLang="it-IT" baseline="0" dirty="0" smtClean="0">
                <a:latin typeface="Arial" pitchFamily="34" charset="0"/>
              </a:rPr>
              <a:t> in the </a:t>
            </a:r>
            <a:r>
              <a:rPr lang="it-IT" altLang="it-IT" baseline="0" dirty="0" err="1" smtClean="0">
                <a:latin typeface="Arial" pitchFamily="34" charset="0"/>
              </a:rPr>
              <a:t>Manhattam</a:t>
            </a:r>
            <a:r>
              <a:rPr lang="it-IT" altLang="it-IT" baseline="0" dirty="0" smtClean="0">
                <a:latin typeface="Arial" pitchFamily="34" charset="0"/>
              </a:rPr>
              <a:t> </a:t>
            </a:r>
            <a:r>
              <a:rPr lang="it-IT" altLang="it-IT" baseline="0" dirty="0" err="1" smtClean="0">
                <a:latin typeface="Arial" pitchFamily="34" charset="0"/>
              </a:rPr>
              <a:t>project</a:t>
            </a:r>
            <a:r>
              <a:rPr lang="it-IT" altLang="it-IT" baseline="0" dirty="0" smtClean="0">
                <a:latin typeface="Arial" pitchFamily="34" charset="0"/>
              </a:rPr>
              <a:t>  (</a:t>
            </a:r>
            <a:r>
              <a:rPr lang="it-IT" altLang="it-IT" baseline="0" dirty="0" err="1" smtClean="0">
                <a:latin typeface="Arial" pitchFamily="34" charset="0"/>
              </a:rPr>
              <a:t>atomic</a:t>
            </a:r>
            <a:r>
              <a:rPr lang="it-IT" altLang="it-IT" baseline="0" dirty="0" smtClean="0">
                <a:latin typeface="Arial" pitchFamily="34" charset="0"/>
              </a:rPr>
              <a:t> </a:t>
            </a:r>
            <a:r>
              <a:rPr lang="it-IT" altLang="it-IT" baseline="0" dirty="0" err="1" smtClean="0">
                <a:latin typeface="Arial" pitchFamily="34" charset="0"/>
              </a:rPr>
              <a:t>bomb</a:t>
            </a:r>
            <a:r>
              <a:rPr lang="it-IT" altLang="it-IT" baseline="0" dirty="0" smtClean="0">
                <a:latin typeface="Arial" pitchFamily="34" charset="0"/>
              </a:rPr>
              <a:t>) and </a:t>
            </a:r>
            <a:r>
              <a:rPr lang="it-IT" altLang="it-IT" baseline="0" dirty="0" err="1" smtClean="0">
                <a:latin typeface="Arial" pitchFamily="34" charset="0"/>
              </a:rPr>
              <a:t>was</a:t>
            </a:r>
            <a:r>
              <a:rPr lang="it-IT" altLang="it-IT" baseline="0" dirty="0" smtClean="0">
                <a:latin typeface="Arial" pitchFamily="34" charset="0"/>
              </a:rPr>
              <a:t> </a:t>
            </a:r>
            <a:r>
              <a:rPr lang="it-IT" altLang="it-IT" baseline="0" dirty="0" err="1" smtClean="0">
                <a:latin typeface="Arial" pitchFamily="34" charset="0"/>
              </a:rPr>
              <a:t>among</a:t>
            </a:r>
            <a:r>
              <a:rPr lang="it-IT" altLang="it-IT" baseline="0" dirty="0" smtClean="0">
                <a:latin typeface="Arial" pitchFamily="34" charset="0"/>
              </a:rPr>
              <a:t>  the first  che fu tra i primi a occuparsi della cibernetica.</a:t>
            </a:r>
          </a:p>
          <a:p>
            <a:r>
              <a:rPr lang="it-IT" dirty="0" smtClean="0"/>
              <a:t>Sarà vero? </a:t>
            </a:r>
          </a:p>
          <a:p>
            <a:endParaRPr lang="it-IT" dirty="0" smtClean="0"/>
          </a:p>
          <a:p>
            <a:r>
              <a:rPr lang="it-IT" dirty="0" smtClean="0"/>
              <a:t>Riprendo,</a:t>
            </a:r>
            <a:r>
              <a:rPr lang="it-IT" baseline="0" dirty="0" smtClean="0"/>
              <a:t> da un altro punto di vista, un tema che è stato presentato nei </a:t>
            </a:r>
            <a:r>
              <a:rPr lang="it-IT" baseline="0" dirty="0" err="1" smtClean="0"/>
              <a:t>paper</a:t>
            </a:r>
            <a:r>
              <a:rPr lang="it-IT" baseline="0" dirty="0" smtClean="0"/>
              <a:t> di oggi di Lukas </a:t>
            </a:r>
            <a:r>
              <a:rPr lang="it-IT" baseline="0" dirty="0" err="1" smtClean="0"/>
              <a:t>Brun</a:t>
            </a:r>
            <a:r>
              <a:rPr lang="it-IT" baseline="0" dirty="0" smtClean="0"/>
              <a:t> e di </a:t>
            </a:r>
            <a:r>
              <a:rPr lang="it-IT" baseline="0" dirty="0" err="1" smtClean="0"/>
              <a:t>Annalisi</a:t>
            </a:r>
            <a:r>
              <a:rPr lang="it-IT" baseline="0" dirty="0" smtClean="0"/>
              <a:t> Primi.</a:t>
            </a:r>
            <a:endParaRPr lang="it-IT" dirty="0" smtClean="0"/>
          </a:p>
          <a:p>
            <a:endParaRPr lang="it-IT" dirty="0" smtClean="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3</a:t>
            </a:fld>
            <a:endParaRPr lang="it-IT" altLang="it-IT"/>
          </a:p>
        </p:txBody>
      </p:sp>
    </p:spTree>
    <p:extLst>
      <p:ext uri="{BB962C8B-B14F-4D97-AF65-F5344CB8AC3E}">
        <p14:creationId xmlns:p14="http://schemas.microsoft.com/office/powerpoint/2010/main" val="113452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r>
              <a:rPr lang="it-IT" dirty="0" err="1" smtClean="0"/>
              <a:t>Not</a:t>
            </a:r>
            <a:r>
              <a:rPr lang="it-IT" dirty="0" smtClean="0"/>
              <a:t> </a:t>
            </a:r>
            <a:r>
              <a:rPr lang="it-IT" dirty="0" err="1" smtClean="0"/>
              <a:t>always</a:t>
            </a:r>
            <a:r>
              <a:rPr lang="it-IT" dirty="0" smtClean="0"/>
              <a:t> the </a:t>
            </a:r>
            <a:r>
              <a:rPr lang="it-IT" dirty="0" err="1" smtClean="0"/>
              <a:t>same</a:t>
            </a:r>
            <a:r>
              <a:rPr lang="it-IT" dirty="0" smtClean="0"/>
              <a:t> </a:t>
            </a:r>
            <a:r>
              <a:rPr lang="it-IT" dirty="0" err="1" smtClean="0"/>
              <a:t>thing</a:t>
            </a:r>
            <a:r>
              <a:rPr lang="it-IT" dirty="0" smtClean="0"/>
              <a:t>. </a:t>
            </a:r>
            <a:r>
              <a:rPr lang="it-IT" dirty="0" err="1" smtClean="0"/>
              <a:t>Not</a:t>
            </a:r>
            <a:r>
              <a:rPr lang="it-IT" dirty="0" smtClean="0"/>
              <a:t> </a:t>
            </a:r>
            <a:r>
              <a:rPr lang="it-IT" dirty="0" err="1" smtClean="0"/>
              <a:t>even</a:t>
            </a:r>
            <a:r>
              <a:rPr lang="it-IT" dirty="0" smtClean="0"/>
              <a:t> for the </a:t>
            </a:r>
            <a:r>
              <a:rPr lang="it-IT" dirty="0" err="1" smtClean="0"/>
              <a:t>Germans</a:t>
            </a:r>
            <a:r>
              <a:rPr lang="it-IT" dirty="0" smtClean="0"/>
              <a:t>.</a:t>
            </a:r>
            <a:r>
              <a:rPr lang="it-IT" baseline="0" dirty="0" smtClean="0"/>
              <a:t>  From time to time, the </a:t>
            </a:r>
            <a:r>
              <a:rPr lang="it-IT" baseline="0" dirty="0" err="1" smtClean="0"/>
              <a:t>same</a:t>
            </a:r>
            <a:r>
              <a:rPr lang="it-IT" baseline="0" dirty="0" smtClean="0"/>
              <a:t> </a:t>
            </a:r>
            <a:r>
              <a:rPr lang="it-IT" baseline="0" dirty="0" err="1" smtClean="0"/>
              <a:t>institutions</a:t>
            </a:r>
            <a:r>
              <a:rPr lang="it-IT" baseline="0" dirty="0" smtClean="0"/>
              <a:t> terme «</a:t>
            </a:r>
            <a:r>
              <a:rPr lang="it-IT" baseline="0" dirty="0" err="1" smtClean="0"/>
              <a:t>Industry</a:t>
            </a:r>
            <a:r>
              <a:rPr lang="it-IT" baseline="0" dirty="0" smtClean="0"/>
              <a:t> 4.0» production </a:t>
            </a:r>
            <a:r>
              <a:rPr lang="it-IT" baseline="0" dirty="0" err="1" smtClean="0"/>
              <a:t>processes</a:t>
            </a:r>
            <a:r>
              <a:rPr lang="it-IT" baseline="0" dirty="0" smtClean="0"/>
              <a:t> </a:t>
            </a:r>
            <a:r>
              <a:rPr lang="it-IT" baseline="0" dirty="0" err="1" smtClean="0"/>
              <a:t>that</a:t>
            </a:r>
            <a:r>
              <a:rPr lang="it-IT" baseline="0" dirty="0" smtClean="0"/>
              <a:t> do </a:t>
            </a:r>
            <a:r>
              <a:rPr lang="it-IT" baseline="0" dirty="0" err="1" smtClean="0"/>
              <a:t>not</a:t>
            </a:r>
            <a:r>
              <a:rPr lang="it-IT" baseline="0" dirty="0" smtClean="0"/>
              <a:t> </a:t>
            </a:r>
            <a:r>
              <a:rPr lang="it-IT" baseline="0" dirty="0" err="1" smtClean="0"/>
              <a:t>have</a:t>
            </a:r>
            <a:r>
              <a:rPr lang="it-IT" baseline="0" dirty="0" smtClean="0"/>
              <a:t> </a:t>
            </a:r>
            <a:r>
              <a:rPr lang="it-IT" baseline="0" dirty="0" err="1" smtClean="0"/>
              <a:t>any</a:t>
            </a:r>
            <a:r>
              <a:rPr lang="it-IT" baseline="0" dirty="0" smtClean="0"/>
              <a:t> relation with </a:t>
            </a:r>
            <a:r>
              <a:rPr lang="it-IT" baseline="0" dirty="0" err="1" smtClean="0"/>
              <a:t>digital</a:t>
            </a:r>
            <a:r>
              <a:rPr lang="it-IT" baseline="0" dirty="0" smtClean="0"/>
              <a:t> economy (Rapporto CER, 2016)</a:t>
            </a:r>
          </a:p>
          <a:p>
            <a:endParaRPr lang="it-IT" baseline="0" dirty="0" smtClean="0"/>
          </a:p>
          <a:p>
            <a:r>
              <a:rPr lang="it-IT" baseline="0" dirty="0" smtClean="0"/>
              <a:t>Lukas </a:t>
            </a:r>
            <a:r>
              <a:rPr lang="it-IT" baseline="0" dirty="0" err="1" smtClean="0"/>
              <a:t>Brun</a:t>
            </a:r>
            <a:r>
              <a:rPr lang="it-IT" baseline="0" dirty="0" smtClean="0"/>
              <a:t> (2016, 2017); </a:t>
            </a:r>
            <a:r>
              <a:rPr lang="it-IT" baseline="0" dirty="0" err="1" smtClean="0"/>
              <a:t>Unctad</a:t>
            </a:r>
            <a:r>
              <a:rPr lang="it-IT" baseline="0" dirty="0" smtClean="0"/>
              <a:t> (2017)</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4</a:t>
            </a:fld>
            <a:endParaRPr lang="it-IT" altLang="it-IT"/>
          </a:p>
        </p:txBody>
      </p:sp>
    </p:spTree>
    <p:extLst>
      <p:ext uri="{BB962C8B-B14F-4D97-AF65-F5344CB8AC3E}">
        <p14:creationId xmlns:p14="http://schemas.microsoft.com/office/powerpoint/2010/main" val="44582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5</a:t>
            </a:fld>
            <a:endParaRPr lang="it-IT" altLang="it-IT"/>
          </a:p>
        </p:txBody>
      </p:sp>
    </p:spTree>
    <p:extLst>
      <p:ext uri="{BB962C8B-B14F-4D97-AF65-F5344CB8AC3E}">
        <p14:creationId xmlns:p14="http://schemas.microsoft.com/office/powerpoint/2010/main" val="318665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Let</a:t>
            </a:r>
            <a:r>
              <a:rPr lang="it-IT" dirty="0" smtClean="0"/>
              <a:t> me  start with a bit of </a:t>
            </a:r>
            <a:r>
              <a:rPr lang="it-IT" dirty="0" err="1" smtClean="0"/>
              <a:t>theory</a:t>
            </a:r>
            <a:r>
              <a:rPr lang="it-IT" baseline="0" dirty="0" smtClean="0"/>
              <a:t> </a:t>
            </a:r>
            <a:r>
              <a:rPr lang="it-IT" baseline="0" dirty="0" err="1" smtClean="0"/>
              <a:t>making</a:t>
            </a:r>
            <a:r>
              <a:rPr lang="it-IT" baseline="0" dirty="0" smtClean="0"/>
              <a:t> </a:t>
            </a:r>
            <a:r>
              <a:rPr lang="it-IT" baseline="0" dirty="0" err="1" smtClean="0"/>
              <a:t>reference</a:t>
            </a:r>
            <a:r>
              <a:rPr lang="it-IT" baseline="0" dirty="0" smtClean="0"/>
              <a:t> to an inconclusive </a:t>
            </a:r>
            <a:r>
              <a:rPr lang="it-IT" baseline="0" dirty="0" err="1" smtClean="0"/>
              <a:t>debate</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6</a:t>
            </a:fld>
            <a:endParaRPr lang="it-IT" altLang="it-IT"/>
          </a:p>
        </p:txBody>
      </p:sp>
    </p:spTree>
    <p:extLst>
      <p:ext uri="{BB962C8B-B14F-4D97-AF65-F5344CB8AC3E}">
        <p14:creationId xmlns:p14="http://schemas.microsoft.com/office/powerpoint/2010/main" val="336449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7</a:t>
            </a:fld>
            <a:endParaRPr lang="it-IT" altLang="it-IT"/>
          </a:p>
        </p:txBody>
      </p:sp>
    </p:spTree>
    <p:extLst>
      <p:ext uri="{BB962C8B-B14F-4D97-AF65-F5344CB8AC3E}">
        <p14:creationId xmlns:p14="http://schemas.microsoft.com/office/powerpoint/2010/main" val="697588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 </a:t>
            </a:r>
            <a:r>
              <a:rPr lang="it-IT" dirty="0" err="1" smtClean="0"/>
              <a:t>taliban</a:t>
            </a:r>
            <a:r>
              <a:rPr lang="it-IT" baseline="0" dirty="0" smtClean="0"/>
              <a:t> </a:t>
            </a:r>
            <a:r>
              <a:rPr lang="it-IT" baseline="0" dirty="0" err="1" smtClean="0"/>
              <a:t>view</a:t>
            </a:r>
            <a:r>
              <a:rPr lang="it-IT" baseline="0" dirty="0" smtClean="0"/>
              <a:t>, </a:t>
            </a:r>
            <a:r>
              <a:rPr lang="it-IT" baseline="0" dirty="0" err="1" smtClean="0"/>
              <a:t>but</a:t>
            </a:r>
            <a:r>
              <a:rPr lang="it-IT" baseline="0" dirty="0" smtClean="0"/>
              <a:t> </a:t>
            </a:r>
            <a:r>
              <a:rPr lang="it-IT" baseline="0" dirty="0" err="1" smtClean="0"/>
              <a:t>this</a:t>
            </a:r>
            <a:r>
              <a:rPr lang="it-IT" baseline="0" dirty="0" smtClean="0"/>
              <a:t> </a:t>
            </a:r>
            <a:r>
              <a:rPr lang="it-IT" baseline="0" dirty="0" err="1" smtClean="0"/>
              <a:t>is</a:t>
            </a:r>
            <a:r>
              <a:rPr lang="it-IT" baseline="0" dirty="0" smtClean="0"/>
              <a:t> </a:t>
            </a:r>
            <a:r>
              <a:rPr lang="it-IT" baseline="0" dirty="0" err="1" smtClean="0"/>
              <a:t>it</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8</a:t>
            </a:fld>
            <a:endParaRPr lang="it-IT" altLang="it-IT"/>
          </a:p>
        </p:txBody>
      </p:sp>
    </p:spTree>
    <p:extLst>
      <p:ext uri="{BB962C8B-B14F-4D97-AF65-F5344CB8AC3E}">
        <p14:creationId xmlns:p14="http://schemas.microsoft.com/office/powerpoint/2010/main" val="317598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If</a:t>
            </a:r>
            <a:r>
              <a:rPr lang="it-IT" baseline="0" dirty="0" smtClean="0"/>
              <a:t> </a:t>
            </a:r>
            <a:r>
              <a:rPr lang="it-IT" baseline="0" dirty="0" err="1" smtClean="0"/>
              <a:t>we</a:t>
            </a:r>
            <a:r>
              <a:rPr lang="it-IT" baseline="0" dirty="0" smtClean="0"/>
              <a:t> put </a:t>
            </a:r>
            <a:r>
              <a:rPr lang="it-IT" baseline="0" dirty="0" err="1" smtClean="0"/>
              <a:t>aside</a:t>
            </a:r>
            <a:r>
              <a:rPr lang="it-IT" baseline="0" dirty="0" smtClean="0"/>
              <a:t> the </a:t>
            </a:r>
            <a:r>
              <a:rPr lang="it-IT" baseline="0" dirty="0" err="1" smtClean="0"/>
              <a:t>taliban</a:t>
            </a:r>
            <a:r>
              <a:rPr lang="it-IT" baseline="0" dirty="0" smtClean="0"/>
              <a:t> </a:t>
            </a:r>
            <a:r>
              <a:rPr lang="it-IT" baseline="0" dirty="0" err="1" smtClean="0"/>
              <a:t>view</a:t>
            </a:r>
            <a:r>
              <a:rPr lang="it-IT" baseline="0" dirty="0" smtClean="0"/>
              <a:t> on can sum-up </a:t>
            </a:r>
            <a:r>
              <a:rPr lang="it-IT" baseline="0" dirty="0" err="1" smtClean="0"/>
              <a:t>as</a:t>
            </a:r>
            <a:r>
              <a:rPr lang="it-IT" baseline="0" dirty="0" smtClean="0"/>
              <a:t> </a:t>
            </a:r>
            <a:r>
              <a:rPr lang="it-IT" baseline="0" dirty="0" err="1" smtClean="0"/>
              <a:t>follows</a:t>
            </a:r>
            <a:r>
              <a:rPr lang="it-IT" dirty="0" smtClean="0"/>
              <a:t>.</a:t>
            </a:r>
            <a:endParaRPr lang="it-IT" dirty="0"/>
          </a:p>
        </p:txBody>
      </p:sp>
      <p:sp>
        <p:nvSpPr>
          <p:cNvPr id="4" name="Segnaposto numero diapositiva 3"/>
          <p:cNvSpPr>
            <a:spLocks noGrp="1"/>
          </p:cNvSpPr>
          <p:nvPr>
            <p:ph type="sldNum" sz="quarter" idx="10"/>
          </p:nvPr>
        </p:nvSpPr>
        <p:spPr/>
        <p:txBody>
          <a:bodyPr/>
          <a:lstStyle/>
          <a:p>
            <a:pPr>
              <a:defRPr/>
            </a:pPr>
            <a:fld id="{E1EDD94E-E615-49D7-AE09-F7EC58E50A8B}" type="slidenum">
              <a:rPr lang="it-IT" altLang="it-IT" smtClean="0"/>
              <a:pPr>
                <a:defRPr/>
              </a:pPr>
              <a:t>9</a:t>
            </a:fld>
            <a:endParaRPr lang="it-IT" altLang="it-IT"/>
          </a:p>
        </p:txBody>
      </p:sp>
    </p:spTree>
    <p:extLst>
      <p:ext uri="{BB962C8B-B14F-4D97-AF65-F5344CB8AC3E}">
        <p14:creationId xmlns:p14="http://schemas.microsoft.com/office/powerpoint/2010/main" val="3532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93390444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lvl1pPr marL="0" indent="0">
              <a:buNone/>
              <a:defRPr/>
            </a:lvl1pPr>
            <a:lvl2pPr marL="471487" indent="0">
              <a:buNone/>
              <a:defRPr/>
            </a:lvl2pPr>
            <a:lvl3pPr marL="909637" indent="0">
              <a:buNone/>
              <a:defRPr/>
            </a:lvl3pPr>
            <a:lvl4pPr marL="1306513" indent="0">
              <a:buNone/>
              <a:defRPr/>
            </a:lvl4pPr>
            <a:lvl5pPr marL="1695450" indent="0">
              <a:buNone/>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7737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lvl1pPr marL="0" indent="0">
              <a:buNone/>
              <a:defRPr/>
            </a:lvl1pPr>
            <a:lvl2pPr marL="471487" indent="0">
              <a:buNone/>
              <a:defRPr/>
            </a:lvl2pPr>
            <a:lvl3pPr marL="909637" indent="0">
              <a:buFont typeface="Arial" panose="020B0604020202020204" pitchFamily="34" charset="0"/>
              <a:buNone/>
              <a:defRPr/>
            </a:lvl3pPr>
            <a:lvl4pPr marL="1306513" indent="0">
              <a:buNone/>
              <a:defRPr/>
            </a:lvl4pPr>
            <a:lvl5pPr marL="1695450" indent="0">
              <a:buNone/>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11083715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CasellaDiTesto 9"/>
          <p:cNvSpPr txBox="1">
            <a:spLocks noChangeArrowheads="1"/>
          </p:cNvSpPr>
          <p:nvPr userDrawn="1"/>
        </p:nvSpPr>
        <p:spPr bwMode="auto">
          <a:xfrm>
            <a:off x="457200" y="6577013"/>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skerville Old Face" pitchFamily="18" charset="0"/>
              </a:defRPr>
            </a:lvl1pPr>
            <a:lvl2pPr marL="742950" indent="-285750">
              <a:defRPr>
                <a:solidFill>
                  <a:schemeClr val="tx1"/>
                </a:solidFill>
                <a:latin typeface="Baskerville Old Face" pitchFamily="18" charset="0"/>
              </a:defRPr>
            </a:lvl2pPr>
            <a:lvl3pPr marL="1143000" indent="-228600">
              <a:defRPr>
                <a:solidFill>
                  <a:schemeClr val="tx1"/>
                </a:solidFill>
                <a:latin typeface="Baskerville Old Face" pitchFamily="18" charset="0"/>
              </a:defRPr>
            </a:lvl3pPr>
            <a:lvl4pPr marL="1600200" indent="-228600">
              <a:defRPr>
                <a:solidFill>
                  <a:schemeClr val="tx1"/>
                </a:solidFill>
                <a:latin typeface="Baskerville Old Face" pitchFamily="18" charset="0"/>
              </a:defRPr>
            </a:lvl4pPr>
            <a:lvl5pPr marL="2057400" indent="-22860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algn="ctr">
              <a:defRPr/>
            </a:pPr>
            <a:r>
              <a:rPr lang="it-IT" altLang="it-IT" sz="1400" smtClean="0">
                <a:latin typeface="Gill Sans"/>
                <a:ea typeface="Gill Sans"/>
                <a:cs typeface="Gill Sans"/>
              </a:rPr>
              <a:t>Giovanni </a:t>
            </a:r>
            <a:r>
              <a:rPr lang="it-IT" altLang="it-IT" sz="1400" dirty="0" err="1" smtClean="0">
                <a:latin typeface="Gill Sans"/>
                <a:ea typeface="Gill Sans"/>
                <a:cs typeface="Gill Sans"/>
              </a:rPr>
              <a:t>Solinas</a:t>
            </a:r>
            <a:r>
              <a:rPr lang="it-IT" altLang="it-IT" sz="1400" dirty="0" smtClean="0">
                <a:latin typeface="Gill Sans"/>
                <a:ea typeface="Gill Sans"/>
                <a:cs typeface="Gill Sans"/>
              </a:rPr>
              <a:t> </a:t>
            </a:r>
            <a:r>
              <a:rPr lang="mr-IN" altLang="it-IT" sz="1400" dirty="0" smtClean="0">
                <a:latin typeface="Gill Sans"/>
                <a:ea typeface="Gill Sans"/>
                <a:cs typeface="Gill Sans"/>
              </a:rPr>
              <a:t>–</a:t>
            </a:r>
            <a:r>
              <a:rPr lang="it-IT" altLang="it-IT" sz="1400" dirty="0" smtClean="0">
                <a:latin typeface="Gill Sans"/>
                <a:ea typeface="Gill Sans"/>
                <a:cs typeface="Gill Sans"/>
              </a:rPr>
              <a:t> </a:t>
            </a:r>
            <a:r>
              <a:rPr lang="it-IT" altLang="it-IT" sz="1400" dirty="0" err="1" smtClean="0">
                <a:latin typeface="Gill Sans"/>
                <a:ea typeface="Gill Sans"/>
                <a:cs typeface="Gill Sans"/>
              </a:rPr>
              <a:t>UniMORE</a:t>
            </a:r>
            <a:endParaRPr lang="it-IT" altLang="it-IT" sz="1400" dirty="0" smtClean="0">
              <a:latin typeface="Gill Sans"/>
              <a:ea typeface="Gill Sans"/>
              <a:cs typeface="Gill Sans"/>
            </a:endParaRPr>
          </a:p>
        </p:txBody>
      </p:sp>
      <p:sp>
        <p:nvSpPr>
          <p:cNvPr id="2" name="Titolo 1"/>
          <p:cNvSpPr>
            <a:spLocks noGrp="1"/>
          </p:cNvSpPr>
          <p:nvPr>
            <p:ph type="title"/>
          </p:nvPr>
        </p:nvSpPr>
        <p:spPr>
          <a:xfrm>
            <a:off x="457200" y="980728"/>
            <a:ext cx="8229600" cy="436910"/>
          </a:xfrm>
          <a:prstGeom prst="rect">
            <a:avLst/>
          </a:prstGeom>
        </p:spPr>
        <p:txBody>
          <a:bodyPr/>
          <a:lstStyle>
            <a:lvl1pPr>
              <a:defRPr sz="2800"/>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700809"/>
            <a:ext cx="8229600" cy="4248472"/>
          </a:xfrm>
          <a:prstGeom prst="rect">
            <a:avLst/>
          </a:prstGeom>
        </p:spPr>
        <p:txBody>
          <a:bodyPr/>
          <a:lstStyle>
            <a:lvl1pPr marL="0" indent="0">
              <a:buNone/>
              <a:defRPr sz="2400"/>
            </a:lvl1pPr>
            <a:lvl2pPr marL="471487" indent="0">
              <a:buNone/>
              <a:defRPr sz="2400"/>
            </a:lvl2pPr>
            <a:lvl3pPr marL="909637" indent="0">
              <a:buNone/>
              <a:defRPr/>
            </a:lvl3pPr>
            <a:lvl4pPr marL="1306513" indent="0">
              <a:buNone/>
              <a:defRPr/>
            </a:lvl4pPr>
            <a:lvl5pPr marL="1695450" indent="0">
              <a:buNone/>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334746988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CasellaDiTesto 9"/>
          <p:cNvSpPr txBox="1">
            <a:spLocks noChangeArrowheads="1"/>
          </p:cNvSpPr>
          <p:nvPr userDrawn="1"/>
        </p:nvSpPr>
        <p:spPr bwMode="auto">
          <a:xfrm>
            <a:off x="5080000" y="6688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askerville Old Face" pitchFamily="18" charset="0"/>
              </a:defRPr>
            </a:lvl1pPr>
            <a:lvl2pPr marL="742950" indent="-285750">
              <a:defRPr>
                <a:solidFill>
                  <a:schemeClr val="tx1"/>
                </a:solidFill>
                <a:latin typeface="Baskerville Old Face" pitchFamily="18" charset="0"/>
              </a:defRPr>
            </a:lvl2pPr>
            <a:lvl3pPr marL="1143000" indent="-228600">
              <a:defRPr>
                <a:solidFill>
                  <a:schemeClr val="tx1"/>
                </a:solidFill>
                <a:latin typeface="Baskerville Old Face" pitchFamily="18" charset="0"/>
              </a:defRPr>
            </a:lvl3pPr>
            <a:lvl4pPr marL="1600200" indent="-228600">
              <a:defRPr>
                <a:solidFill>
                  <a:schemeClr val="tx1"/>
                </a:solidFill>
                <a:latin typeface="Baskerville Old Face" pitchFamily="18" charset="0"/>
              </a:defRPr>
            </a:lvl4pPr>
            <a:lvl5pPr marL="2057400" indent="-22860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a:defRPr/>
            </a:pPr>
            <a:endParaRPr lang="it-IT" altLang="it-IT" smtClean="0"/>
          </a:p>
        </p:txBody>
      </p:sp>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endParaRPr lang="it-IT" dirty="0"/>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smtClean="0"/>
              <a:t>Fare clic per modificare stili del testo dello schema</a:t>
            </a:r>
          </a:p>
        </p:txBody>
      </p:sp>
    </p:spTree>
    <p:extLst>
      <p:ext uri="{BB962C8B-B14F-4D97-AF65-F5344CB8AC3E}">
        <p14:creationId xmlns:p14="http://schemas.microsoft.com/office/powerpoint/2010/main" val="290877990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980728"/>
            <a:ext cx="8229600" cy="1368152"/>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2492896"/>
            <a:ext cx="4038600" cy="3633267"/>
          </a:xfrm>
          <a:prstGeom prst="rect">
            <a:avLst/>
          </a:prstGeom>
        </p:spPr>
        <p:txBody>
          <a:bodyPr/>
          <a:lstStyle>
            <a:lvl1pPr marL="0" indent="0">
              <a:buFont typeface="Arial" panose="020B0604020202020204" pitchFamily="34" charset="0"/>
              <a:buNone/>
              <a:defRPr sz="2800"/>
            </a:lvl1pPr>
            <a:lvl2pPr marL="471487" indent="0">
              <a:buFont typeface="Arial" panose="020B0604020202020204" pitchFamily="34" charset="0"/>
              <a:buNone/>
              <a:defRPr sz="2400"/>
            </a:lvl2pPr>
            <a:lvl3pPr marL="909637" indent="0">
              <a:buFont typeface="Arial" panose="020B0604020202020204" pitchFamily="34" charset="0"/>
              <a:buNone/>
              <a:defRPr sz="2000"/>
            </a:lvl3pPr>
            <a:lvl4pPr marL="1306513" indent="0">
              <a:buFont typeface="Arial" panose="020B0604020202020204" pitchFamily="34" charset="0"/>
              <a:buNone/>
              <a:defRPr sz="1800"/>
            </a:lvl4pPr>
            <a:lvl5pPr marL="1695450" indent="0">
              <a:buFont typeface="Arial" panose="020B0604020202020204" pitchFamily="34" charset="0"/>
              <a:buNone/>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2492896"/>
            <a:ext cx="4038600" cy="3633267"/>
          </a:xfrm>
          <a:prstGeom prst="rect">
            <a:avLst/>
          </a:prstGeom>
        </p:spPr>
        <p:txBody>
          <a:bodyPr/>
          <a:lstStyle>
            <a:lvl1pPr marL="0" indent="0">
              <a:buFont typeface="Arial" panose="020B0604020202020204" pitchFamily="34" charset="0"/>
              <a:buNone/>
              <a:defRPr sz="2800"/>
            </a:lvl1pPr>
            <a:lvl2pPr marL="471487" indent="0">
              <a:buNone/>
              <a:defRPr sz="2400"/>
            </a:lvl2pPr>
            <a:lvl3pPr marL="909637" indent="0">
              <a:buNone/>
              <a:defRPr sz="2000"/>
            </a:lvl3pPr>
            <a:lvl4pPr marL="1306513" indent="0">
              <a:buNone/>
              <a:defRPr sz="1800"/>
            </a:lvl4pPr>
            <a:lvl5pPr marL="1695450" indent="0">
              <a:buNone/>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29690085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marL="0" indent="0">
              <a:buNone/>
              <a:defRPr sz="2400"/>
            </a:lvl1pPr>
            <a:lvl2pPr marL="471487" indent="0">
              <a:buNone/>
              <a:defRPr sz="2000"/>
            </a:lvl2pPr>
            <a:lvl3pPr marL="909637" indent="0">
              <a:buNone/>
              <a:defRPr sz="1800"/>
            </a:lvl3pPr>
            <a:lvl4pPr marL="1306513" indent="0">
              <a:buNone/>
              <a:defRPr sz="1600"/>
            </a:lvl4pPr>
            <a:lvl5pPr marL="1695450" indent="0">
              <a:buNone/>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marL="0" indent="0">
              <a:buNone/>
              <a:defRPr sz="2400"/>
            </a:lvl1pPr>
            <a:lvl2pPr marL="471487" indent="0">
              <a:buNone/>
              <a:defRPr sz="2000"/>
            </a:lvl2pPr>
            <a:lvl3pPr marL="909637" indent="0">
              <a:buNone/>
              <a:defRPr sz="1800"/>
            </a:lvl3pPr>
            <a:lvl4pPr marL="1306513" indent="0">
              <a:buNone/>
              <a:defRPr sz="1600"/>
            </a:lvl4pPr>
            <a:lvl5pPr marL="1695450" indent="0">
              <a:buNone/>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336298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val="337168142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6215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marL="0" indent="0">
              <a:buNone/>
              <a:defRPr sz="3200"/>
            </a:lvl1pPr>
            <a:lvl2pPr marL="471487" indent="0">
              <a:buNone/>
              <a:defRPr sz="2800"/>
            </a:lvl2pPr>
            <a:lvl3pPr marL="909637" indent="0">
              <a:buNone/>
              <a:defRPr sz="2400"/>
            </a:lvl3pPr>
            <a:lvl4pPr marL="1306513" indent="0">
              <a:buNone/>
              <a:defRPr sz="2000"/>
            </a:lvl4pPr>
            <a:lvl5pPr marL="1695450" indent="0">
              <a:buNone/>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3026313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8842354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42"/>
          <p:cNvSpPr txBox="1">
            <a:spLocks noChangeArrowheads="1"/>
          </p:cNvSpPr>
          <p:nvPr userDrawn="1"/>
        </p:nvSpPr>
        <p:spPr bwMode="auto">
          <a:xfrm>
            <a:off x="1908175" y="128588"/>
            <a:ext cx="69119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algn="ctr" eaLnBrk="0" fontAlgn="base" hangingPunct="0">
              <a:spcBef>
                <a:spcPct val="0"/>
              </a:spcBef>
              <a:spcAft>
                <a:spcPct val="0"/>
              </a:spcAft>
              <a:defRPr>
                <a:solidFill>
                  <a:schemeClr val="tx1"/>
                </a:solidFill>
                <a:latin typeface="Baskerville Old Face" pitchFamily="18" charset="0"/>
              </a:defRPr>
            </a:lvl6pPr>
            <a:lvl7pPr marL="2971800" indent="-228600" algn="ctr" eaLnBrk="0" fontAlgn="base" hangingPunct="0">
              <a:spcBef>
                <a:spcPct val="0"/>
              </a:spcBef>
              <a:spcAft>
                <a:spcPct val="0"/>
              </a:spcAft>
              <a:defRPr>
                <a:solidFill>
                  <a:schemeClr val="tx1"/>
                </a:solidFill>
                <a:latin typeface="Baskerville Old Face" pitchFamily="18" charset="0"/>
              </a:defRPr>
            </a:lvl7pPr>
            <a:lvl8pPr marL="3429000" indent="-228600" algn="ctr" eaLnBrk="0" fontAlgn="base" hangingPunct="0">
              <a:spcBef>
                <a:spcPct val="0"/>
              </a:spcBef>
              <a:spcAft>
                <a:spcPct val="0"/>
              </a:spcAft>
              <a:defRPr>
                <a:solidFill>
                  <a:schemeClr val="tx1"/>
                </a:solidFill>
                <a:latin typeface="Baskerville Old Face" pitchFamily="18" charset="0"/>
              </a:defRPr>
            </a:lvl8pPr>
            <a:lvl9pPr marL="3886200" indent="-228600" algn="ctr" eaLnBrk="0" fontAlgn="base" hangingPunct="0">
              <a:spcBef>
                <a:spcPct val="0"/>
              </a:spcBef>
              <a:spcAft>
                <a:spcPct val="0"/>
              </a:spcAft>
              <a:defRPr>
                <a:solidFill>
                  <a:schemeClr val="tx1"/>
                </a:solidFill>
                <a:latin typeface="Baskerville Old Face" pitchFamily="18" charset="0"/>
              </a:defRPr>
            </a:lvl9pPr>
          </a:lstStyle>
          <a:p>
            <a:pPr algn="r" eaLnBrk="1" hangingPunct="1">
              <a:defRPr/>
            </a:pPr>
            <a:r>
              <a:rPr lang="it-IT" altLang="it-IT" sz="1400" dirty="0" smtClean="0">
                <a:latin typeface="Gill Sans" charset="0"/>
                <a:ea typeface="Gill Sans" charset="0"/>
                <a:cs typeface="Gill Sans" charset="0"/>
              </a:rPr>
              <a:t>International Conference </a:t>
            </a:r>
          </a:p>
          <a:p>
            <a:pPr algn="r" eaLnBrk="1" hangingPunct="1">
              <a:defRPr/>
            </a:pPr>
            <a:r>
              <a:rPr lang="it-IT" altLang="it-IT" sz="1400" b="1" dirty="0" smtClean="0">
                <a:latin typeface="Gill Sans" charset="0"/>
                <a:ea typeface="Gill Sans" charset="0"/>
                <a:cs typeface="Gill Sans" charset="0"/>
              </a:rPr>
              <a:t>GLOBALIZATION,</a:t>
            </a:r>
            <a:r>
              <a:rPr lang="it-IT" altLang="it-IT" sz="1400" b="1" baseline="0" dirty="0" smtClean="0">
                <a:latin typeface="Gill Sans" charset="0"/>
                <a:ea typeface="Gill Sans" charset="0"/>
                <a:cs typeface="Gill Sans" charset="0"/>
              </a:rPr>
              <a:t> HUMAN CAPITAL , REGIONAL GROWTH</a:t>
            </a:r>
            <a:endParaRPr lang="it-IT" altLang="it-IT" sz="1400" b="1" dirty="0" smtClean="0">
              <a:latin typeface="Gill Sans" charset="0"/>
              <a:ea typeface="Gill Sans" charset="0"/>
              <a:cs typeface="Gill Sans" charset="0"/>
            </a:endParaRPr>
          </a:p>
          <a:p>
            <a:pPr algn="r" eaLnBrk="1" hangingPunct="1">
              <a:defRPr/>
            </a:pPr>
            <a:r>
              <a:rPr lang="it-IT" altLang="it-IT" sz="1400" dirty="0" smtClean="0">
                <a:latin typeface="Gill Sans" charset="0"/>
                <a:ea typeface="Gill Sans" charset="0"/>
                <a:cs typeface="Gill Sans" charset="0"/>
              </a:rPr>
              <a:t>Bologna, 19-20 Ottobre 2017</a:t>
            </a:r>
          </a:p>
        </p:txBody>
      </p:sp>
      <p:sp>
        <p:nvSpPr>
          <p:cNvPr id="1028" name="Text Box 44"/>
          <p:cNvSpPr txBox="1">
            <a:spLocks noChangeArrowheads="1"/>
          </p:cNvSpPr>
          <p:nvPr userDrawn="1"/>
        </p:nvSpPr>
        <p:spPr bwMode="auto">
          <a:xfrm>
            <a:off x="708025" y="1030288"/>
            <a:ext cx="7200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askerville Old Face" pitchFamily="18" charset="0"/>
              </a:defRPr>
            </a:lvl1pPr>
            <a:lvl2pPr marL="742950" indent="-285750">
              <a:defRPr>
                <a:solidFill>
                  <a:schemeClr val="tx1"/>
                </a:solidFill>
                <a:latin typeface="Baskerville Old Face" pitchFamily="18" charset="0"/>
              </a:defRPr>
            </a:lvl2pPr>
            <a:lvl3pPr marL="1143000" indent="-228600">
              <a:defRPr>
                <a:solidFill>
                  <a:schemeClr val="tx1"/>
                </a:solidFill>
                <a:latin typeface="Baskerville Old Face" pitchFamily="18" charset="0"/>
              </a:defRPr>
            </a:lvl3pPr>
            <a:lvl4pPr marL="1600200" indent="-228600">
              <a:defRPr>
                <a:solidFill>
                  <a:schemeClr val="tx1"/>
                </a:solidFill>
                <a:latin typeface="Baskerville Old Face" pitchFamily="18" charset="0"/>
              </a:defRPr>
            </a:lvl4pPr>
            <a:lvl5pPr marL="2057400" indent="-22860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algn="ctr" eaLnBrk="1" hangingPunct="1">
              <a:spcBef>
                <a:spcPct val="50000"/>
              </a:spcBef>
              <a:defRPr/>
            </a:pPr>
            <a:endParaRPr lang="it-IT" altLang="it-IT" smtClean="0">
              <a:latin typeface="Gill Sans"/>
              <a:ea typeface="Gill Sans"/>
              <a:cs typeface="Gill Sans"/>
            </a:endParaRPr>
          </a:p>
        </p:txBody>
      </p:sp>
      <p:sp>
        <p:nvSpPr>
          <p:cNvPr id="2" name="AutoShape 46"/>
          <p:cNvSpPr>
            <a:spLocks noChangeArrowheads="1"/>
          </p:cNvSpPr>
          <p:nvPr userDrawn="1"/>
        </p:nvSpPr>
        <p:spPr bwMode="auto">
          <a:xfrm>
            <a:off x="395288" y="6559550"/>
            <a:ext cx="8351837"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noFill/>
          <a:ln w="127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p>
            <a:endParaRPr lang="it-IT"/>
          </a:p>
        </p:txBody>
      </p:sp>
      <p:sp>
        <p:nvSpPr>
          <p:cNvPr id="1030" name="Text Box 47"/>
          <p:cNvSpPr txBox="1">
            <a:spLocks noChangeArrowheads="1"/>
          </p:cNvSpPr>
          <p:nvPr userDrawn="1"/>
        </p:nvSpPr>
        <p:spPr bwMode="auto">
          <a:xfrm>
            <a:off x="8567738" y="6580188"/>
            <a:ext cx="57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askerville Old Face" pitchFamily="18" charset="0"/>
              </a:defRPr>
            </a:lvl1pPr>
            <a:lvl2pPr marL="742950" indent="-285750">
              <a:defRPr>
                <a:solidFill>
                  <a:schemeClr val="tx1"/>
                </a:solidFill>
                <a:latin typeface="Baskerville Old Face" pitchFamily="18" charset="0"/>
              </a:defRPr>
            </a:lvl2pPr>
            <a:lvl3pPr marL="1143000" indent="-228600">
              <a:defRPr>
                <a:solidFill>
                  <a:schemeClr val="tx1"/>
                </a:solidFill>
                <a:latin typeface="Baskerville Old Face" pitchFamily="18" charset="0"/>
              </a:defRPr>
            </a:lvl3pPr>
            <a:lvl4pPr marL="1600200" indent="-228600">
              <a:defRPr>
                <a:solidFill>
                  <a:schemeClr val="tx1"/>
                </a:solidFill>
                <a:latin typeface="Baskerville Old Face" pitchFamily="18" charset="0"/>
              </a:defRPr>
            </a:lvl4pPr>
            <a:lvl5pPr marL="2057400" indent="-22860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algn="ctr" eaLnBrk="1" hangingPunct="1">
              <a:spcBef>
                <a:spcPct val="50000"/>
              </a:spcBef>
              <a:defRPr/>
            </a:pPr>
            <a:fld id="{DB3FB9FA-FEEC-4DDA-A37A-A0E86CD9177D}" type="slidenum">
              <a:rPr lang="it-IT" altLang="it-IT" sz="1400" smtClean="0">
                <a:latin typeface="Gill Sans"/>
                <a:ea typeface="Gill Sans"/>
                <a:cs typeface="Gill Sans"/>
              </a:rPr>
              <a:pPr algn="ctr" eaLnBrk="1" hangingPunct="1">
                <a:spcBef>
                  <a:spcPct val="50000"/>
                </a:spcBef>
                <a:defRPr/>
              </a:pPr>
              <a:t>‹N›</a:t>
            </a:fld>
            <a:r>
              <a:rPr lang="it-IT" altLang="it-IT" sz="1000" smtClean="0">
                <a:latin typeface="Gill Sans"/>
                <a:ea typeface="Gill Sans"/>
                <a:cs typeface="Gill Sans"/>
              </a:rPr>
              <a:t> </a:t>
            </a:r>
          </a:p>
        </p:txBody>
      </p:sp>
      <p:pic>
        <p:nvPicPr>
          <p:cNvPr id="3" name="Picture 58" descr="Fmb_bici"/>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58775" y="79375"/>
            <a:ext cx="698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magin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1550" y="-100013"/>
            <a:ext cx="106680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AutoShape 46"/>
          <p:cNvSpPr>
            <a:spLocks noChangeArrowheads="1"/>
          </p:cNvSpPr>
          <p:nvPr userDrawn="1"/>
        </p:nvSpPr>
        <p:spPr bwMode="auto">
          <a:xfrm>
            <a:off x="385763" y="841375"/>
            <a:ext cx="8351837"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noFill/>
          <a:ln w="127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746" r:id="rId1"/>
    <p:sldLayoutId id="2147483755" r:id="rId2"/>
    <p:sldLayoutId id="214748375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rgbClr val="000000"/>
          </a:solidFill>
          <a:latin typeface="+mj-lt"/>
          <a:ea typeface="+mj-ea"/>
          <a:cs typeface="+mj-cs"/>
        </a:defRPr>
      </a:lvl1pPr>
      <a:lvl2pPr algn="l" rtl="0" eaLnBrk="0" fontAlgn="base" hangingPunct="0">
        <a:spcBef>
          <a:spcPct val="0"/>
        </a:spcBef>
        <a:spcAft>
          <a:spcPct val="0"/>
        </a:spcAft>
        <a:defRPr sz="3800">
          <a:solidFill>
            <a:srgbClr val="000000"/>
          </a:solidFill>
          <a:latin typeface="Verdana" pitchFamily="34" charset="0"/>
        </a:defRPr>
      </a:lvl2pPr>
      <a:lvl3pPr algn="l" rtl="0" eaLnBrk="0" fontAlgn="base" hangingPunct="0">
        <a:spcBef>
          <a:spcPct val="0"/>
        </a:spcBef>
        <a:spcAft>
          <a:spcPct val="0"/>
        </a:spcAft>
        <a:defRPr sz="3800">
          <a:solidFill>
            <a:srgbClr val="000000"/>
          </a:solidFill>
          <a:latin typeface="Verdana" pitchFamily="34" charset="0"/>
        </a:defRPr>
      </a:lvl3pPr>
      <a:lvl4pPr algn="l" rtl="0" eaLnBrk="0" fontAlgn="base" hangingPunct="0">
        <a:spcBef>
          <a:spcPct val="0"/>
        </a:spcBef>
        <a:spcAft>
          <a:spcPct val="0"/>
        </a:spcAft>
        <a:defRPr sz="3800">
          <a:solidFill>
            <a:srgbClr val="000000"/>
          </a:solidFill>
          <a:latin typeface="Verdana" pitchFamily="34" charset="0"/>
        </a:defRPr>
      </a:lvl4pPr>
      <a:lvl5pPr algn="l" rtl="0" eaLnBrk="0" fontAlgn="base" hangingPunct="0">
        <a:spcBef>
          <a:spcPct val="0"/>
        </a:spcBef>
        <a:spcAft>
          <a:spcPct val="0"/>
        </a:spcAft>
        <a:defRPr sz="3800">
          <a:solidFill>
            <a:srgbClr val="000000"/>
          </a:solidFill>
          <a:latin typeface="Verdana" pitchFamily="34" charset="0"/>
        </a:defRPr>
      </a:lvl5pPr>
      <a:lvl6pPr marL="457200" algn="l" rtl="0" fontAlgn="base">
        <a:spcBef>
          <a:spcPct val="0"/>
        </a:spcBef>
        <a:spcAft>
          <a:spcPct val="0"/>
        </a:spcAft>
        <a:defRPr sz="3800">
          <a:solidFill>
            <a:srgbClr val="000000"/>
          </a:solidFill>
          <a:latin typeface="Verdana" pitchFamily="34" charset="0"/>
        </a:defRPr>
      </a:lvl6pPr>
      <a:lvl7pPr marL="914400" algn="l" rtl="0" fontAlgn="base">
        <a:spcBef>
          <a:spcPct val="0"/>
        </a:spcBef>
        <a:spcAft>
          <a:spcPct val="0"/>
        </a:spcAft>
        <a:defRPr sz="3800">
          <a:solidFill>
            <a:srgbClr val="000000"/>
          </a:solidFill>
          <a:latin typeface="Verdana" pitchFamily="34" charset="0"/>
        </a:defRPr>
      </a:lvl7pPr>
      <a:lvl8pPr marL="1371600" algn="l" rtl="0" fontAlgn="base">
        <a:spcBef>
          <a:spcPct val="0"/>
        </a:spcBef>
        <a:spcAft>
          <a:spcPct val="0"/>
        </a:spcAft>
        <a:defRPr sz="3800">
          <a:solidFill>
            <a:srgbClr val="000000"/>
          </a:solidFill>
          <a:latin typeface="Verdana" pitchFamily="34" charset="0"/>
        </a:defRPr>
      </a:lvl8pPr>
      <a:lvl9pPr marL="1828800" algn="l" rtl="0" fontAlgn="base">
        <a:spcBef>
          <a:spcPct val="0"/>
        </a:spcBef>
        <a:spcAft>
          <a:spcPct val="0"/>
        </a:spcAft>
        <a:defRPr sz="3800">
          <a:solidFill>
            <a:srgbClr val="000000"/>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Gandhi"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Technological_unemployment#Shorter_working_hours" TargetMode="External"/><Relationship Id="rId13" Type="http://schemas.openxmlformats.org/officeDocument/2006/relationships/hyperlink" Target="https://en.wikipedia.org/wiki/John_Lanchester" TargetMode="External"/><Relationship Id="rId3" Type="http://schemas.openxmlformats.org/officeDocument/2006/relationships/hyperlink" Target="https://en.wikipedia.org/wiki/Technological_unemployment#Basic_income" TargetMode="External"/><Relationship Id="rId7" Type="http://schemas.openxmlformats.org/officeDocument/2006/relationships/hyperlink" Target="https://en.wikipedia.org/wiki/Technological_unemployment#Education" TargetMode="External"/><Relationship Id="rId12" Type="http://schemas.openxmlformats.org/officeDocument/2006/relationships/hyperlink" Target="https://en.wikipedia.org/wiki/James_S._Alb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n.wikipedia.org/wiki/Guy_Standing_(economist)" TargetMode="External"/><Relationship Id="rId11" Type="http://schemas.openxmlformats.org/officeDocument/2006/relationships/hyperlink" Target="https://en.wikipedia.org/wiki/Technological_unemployment#Broadening_the_ownership_of_technological_assets" TargetMode="External"/><Relationship Id="rId5" Type="http://schemas.openxmlformats.org/officeDocument/2006/relationships/hyperlink" Target="https://en.wikipedia.org/wiki/Robert_Reich" TargetMode="External"/><Relationship Id="rId10" Type="http://schemas.openxmlformats.org/officeDocument/2006/relationships/hyperlink" Target="https://en.wikipedia.org/wiki/John_R._Commons" TargetMode="External"/><Relationship Id="rId4" Type="http://schemas.openxmlformats.org/officeDocument/2006/relationships/hyperlink" Target="https://en.wikipedia.org/wiki/Erik_Brynjolfsson" TargetMode="External"/><Relationship Id="rId9" Type="http://schemas.openxmlformats.org/officeDocument/2006/relationships/hyperlink" Target="https://en.wikipedia.org/wiki/Wassily_Leontief" TargetMode="External"/><Relationship Id="rId14" Type="http://schemas.openxmlformats.org/officeDocument/2006/relationships/hyperlink" Target="https://en.wikipedia.org/wiki/Richard_B._Freema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sz="3000" dirty="0" err="1" smtClean="0"/>
              <a:t>Industry</a:t>
            </a:r>
            <a:r>
              <a:rPr lang="it-IT" sz="3000" dirty="0" smtClean="0"/>
              <a:t> 4.0. – </a:t>
            </a:r>
            <a:r>
              <a:rPr lang="it-IT" sz="3000" dirty="0" err="1" smtClean="0"/>
              <a:t>Labour</a:t>
            </a:r>
            <a:r>
              <a:rPr lang="it-IT" sz="3000" dirty="0" smtClean="0"/>
              <a:t>, </a:t>
            </a:r>
            <a:r>
              <a:rPr lang="it-IT" sz="3000" dirty="0" err="1" smtClean="0"/>
              <a:t>Territories</a:t>
            </a:r>
            <a:r>
              <a:rPr lang="it-IT" sz="3000" dirty="0" smtClean="0"/>
              <a:t> and Development </a:t>
            </a:r>
            <a:br>
              <a:rPr lang="it-IT" sz="3000" dirty="0" smtClean="0"/>
            </a:br>
            <a:endParaRPr lang="it-IT" sz="3000" dirty="0"/>
          </a:p>
        </p:txBody>
      </p:sp>
      <p:sp>
        <p:nvSpPr>
          <p:cNvPr id="4099" name="Segnaposto testo 2"/>
          <p:cNvSpPr>
            <a:spLocks noGrp="1"/>
          </p:cNvSpPr>
          <p:nvPr>
            <p:ph type="subTitle" idx="1"/>
          </p:nvPr>
        </p:nvSpPr>
        <p:spPr bwMode="auto">
          <a:xfrm>
            <a:off x="1371600" y="3429000"/>
            <a:ext cx="6400800" cy="20162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it-IT" altLang="it-IT" dirty="0" smtClean="0"/>
              <a:t>Giovanni </a:t>
            </a:r>
            <a:r>
              <a:rPr lang="it-IT" altLang="it-IT" dirty="0" err="1" smtClean="0"/>
              <a:t>Solinas</a:t>
            </a:r>
            <a:endParaRPr lang="it-IT" altLang="it-IT" dirty="0" smtClean="0"/>
          </a:p>
          <a:p>
            <a:endParaRPr lang="it-IT" altLang="it-IT" dirty="0"/>
          </a:p>
          <a:p>
            <a:r>
              <a:rPr lang="it-IT" altLang="it-IT" sz="2000" dirty="0" smtClean="0"/>
              <a:t>Università di Modena e Reggio Emilia e </a:t>
            </a:r>
            <a:r>
              <a:rPr lang="it-IT" altLang="it-IT" sz="2000" dirty="0" err="1" smtClean="0"/>
              <a:t>EmiliaLab</a:t>
            </a:r>
            <a:endParaRPr lang="it-IT" altLang="it-IT" sz="2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bwMode="auto">
          <a:xfrm>
            <a:off x="457200" y="981075"/>
            <a:ext cx="8229600"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it-IT" smtClean="0">
                <a:solidFill>
                  <a:srgbClr val="FF0000"/>
                </a:solidFill>
              </a:rPr>
              <a:t>2. An inconclusive (and old) debate</a:t>
            </a:r>
            <a:endParaRPr lang="it-IT" altLang="it-IT" smtClean="0"/>
          </a:p>
        </p:txBody>
      </p:sp>
      <p:sp>
        <p:nvSpPr>
          <p:cNvPr id="3" name="Segnaposto contenuto 2"/>
          <p:cNvSpPr>
            <a:spLocks noGrp="1"/>
          </p:cNvSpPr>
          <p:nvPr>
            <p:ph idx="1"/>
          </p:nvPr>
        </p:nvSpPr>
        <p:spPr>
          <a:xfrm>
            <a:off x="457200" y="1700213"/>
            <a:ext cx="8229600" cy="4249737"/>
          </a:xfrm>
        </p:spPr>
        <p:txBody>
          <a:bodyPr/>
          <a:lstStyle/>
          <a:p>
            <a:pPr>
              <a:defRPr/>
            </a:pPr>
            <a:r>
              <a:rPr lang="en-US" dirty="0" smtClean="0">
                <a:solidFill>
                  <a:srgbClr val="0033CC"/>
                </a:solidFill>
              </a:rPr>
              <a:t>Compensation </a:t>
            </a:r>
            <a:r>
              <a:rPr lang="en-US" dirty="0">
                <a:solidFill>
                  <a:srgbClr val="0033CC"/>
                </a:solidFill>
              </a:rPr>
              <a:t>effects operate (Say, </a:t>
            </a:r>
            <a:r>
              <a:rPr lang="en-US" dirty="0" smtClean="0">
                <a:solidFill>
                  <a:srgbClr val="0033CC"/>
                </a:solidFill>
              </a:rPr>
              <a:t>Ricardo, Mc </a:t>
            </a:r>
            <a:r>
              <a:rPr lang="en-US" dirty="0" err="1">
                <a:solidFill>
                  <a:srgbClr val="0033CC"/>
                </a:solidFill>
              </a:rPr>
              <a:t>Culloch</a:t>
            </a:r>
            <a:r>
              <a:rPr lang="en-US" dirty="0">
                <a:solidFill>
                  <a:srgbClr val="0033CC"/>
                </a:solidFill>
              </a:rPr>
              <a:t>)</a:t>
            </a:r>
            <a:endParaRPr lang="it-IT" dirty="0">
              <a:solidFill>
                <a:srgbClr val="0033CC"/>
              </a:solidFill>
            </a:endParaRPr>
          </a:p>
          <a:p>
            <a:pPr marL="285750" indent="-285750">
              <a:buFont typeface="Arial" panose="020B0604020202020204" pitchFamily="34" charset="0"/>
              <a:buChar char="•"/>
              <a:defRPr/>
            </a:pPr>
            <a:r>
              <a:rPr lang="en-US" sz="1600" dirty="0">
                <a:solidFill>
                  <a:srgbClr val="FF0000"/>
                </a:solidFill>
              </a:rPr>
              <a:t>Via new machines</a:t>
            </a:r>
            <a:r>
              <a:rPr lang="en-US" sz="1600" dirty="0"/>
              <a:t>. (The </a:t>
            </a:r>
            <a:r>
              <a:rPr lang="en-US" sz="1600" dirty="0" err="1"/>
              <a:t>labour</a:t>
            </a:r>
            <a:r>
              <a:rPr lang="en-US" sz="1600" dirty="0"/>
              <a:t> needed to build the new equipment that applied innovation </a:t>
            </a:r>
            <a:r>
              <a:rPr lang="en-US" sz="1600" dirty="0" smtClean="0"/>
              <a:t>requires).</a:t>
            </a:r>
            <a:endParaRPr lang="it-IT" sz="1600" dirty="0"/>
          </a:p>
          <a:p>
            <a:pPr marL="285750" indent="-285750">
              <a:buFont typeface="Arial" panose="020B0604020202020204" pitchFamily="34" charset="0"/>
              <a:buChar char="•"/>
              <a:defRPr/>
            </a:pPr>
            <a:r>
              <a:rPr lang="en-US" sz="1600" dirty="0">
                <a:solidFill>
                  <a:srgbClr val="FF0000"/>
                </a:solidFill>
              </a:rPr>
              <a:t>Via new investments</a:t>
            </a:r>
            <a:r>
              <a:rPr lang="en-US" sz="1600" dirty="0"/>
              <a:t>. (Enabled by the cost savings and therefore increased profits from the new </a:t>
            </a:r>
            <a:r>
              <a:rPr lang="en-US" sz="1600" dirty="0" smtClean="0"/>
              <a:t>technology).</a:t>
            </a:r>
            <a:endParaRPr lang="it-IT" sz="1600" dirty="0"/>
          </a:p>
          <a:p>
            <a:pPr marL="285750" indent="-285750">
              <a:buFont typeface="Arial" panose="020B0604020202020204" pitchFamily="34" charset="0"/>
              <a:buChar char="•"/>
              <a:defRPr/>
            </a:pPr>
            <a:r>
              <a:rPr lang="en-US" sz="1600" dirty="0">
                <a:solidFill>
                  <a:srgbClr val="FF0000"/>
                </a:solidFill>
              </a:rPr>
              <a:t>Via changes in wages</a:t>
            </a:r>
            <a:r>
              <a:rPr lang="en-US" sz="1600" dirty="0"/>
              <a:t>. (In cases where unemployment does occur, this can cause a lowering of wages, thus allowing more workers to be re-employed at the now lower cost. On the other hand, sometimes workers will enjoy wage increases as their profitability rises. This leads to increased income and therefore increased spending, which in turn encourages job </a:t>
            </a:r>
            <a:r>
              <a:rPr lang="en-US" sz="1600" dirty="0" smtClean="0"/>
              <a:t>creation).</a:t>
            </a:r>
            <a:endParaRPr lang="it-IT" sz="1600" dirty="0"/>
          </a:p>
          <a:p>
            <a:pPr marL="285750" indent="-285750">
              <a:buFont typeface="Arial" panose="020B0604020202020204" pitchFamily="34" charset="0"/>
              <a:buChar char="•"/>
              <a:defRPr/>
            </a:pPr>
            <a:r>
              <a:rPr lang="en-US" sz="1600" dirty="0">
                <a:solidFill>
                  <a:srgbClr val="FF0000"/>
                </a:solidFill>
              </a:rPr>
              <a:t>Via lower prices</a:t>
            </a:r>
            <a:r>
              <a:rPr lang="en-US" sz="1600" dirty="0"/>
              <a:t>. (Which then lead to more demand, and therefore more </a:t>
            </a:r>
            <a:r>
              <a:rPr lang="en-US" sz="1600" dirty="0" smtClean="0"/>
              <a:t>employment. </a:t>
            </a:r>
            <a:r>
              <a:rPr lang="en-US" sz="1600" dirty="0"/>
              <a:t>Lower prices can also help offset wage cuts, as cheaper goods will increase workers' </a:t>
            </a:r>
            <a:r>
              <a:rPr lang="en-US" sz="1600" dirty="0" smtClean="0"/>
              <a:t>purchasing</a:t>
            </a:r>
            <a:r>
              <a:rPr lang="en-US" sz="1600" dirty="0" smtClean="0">
                <a:solidFill>
                  <a:srgbClr val="008000"/>
                </a:solidFill>
              </a:rPr>
              <a:t> </a:t>
            </a:r>
            <a:r>
              <a:rPr lang="en-US" sz="1600" dirty="0" smtClean="0"/>
              <a:t>power).</a:t>
            </a:r>
            <a:endParaRPr lang="it-IT" sz="1600" dirty="0"/>
          </a:p>
          <a:p>
            <a:pPr marL="285750" indent="-285750">
              <a:buFont typeface="Arial" panose="020B0604020202020204" pitchFamily="34" charset="0"/>
              <a:buChar char="•"/>
              <a:defRPr/>
            </a:pPr>
            <a:r>
              <a:rPr lang="en-US" sz="1600" dirty="0">
                <a:solidFill>
                  <a:srgbClr val="FF0000"/>
                </a:solidFill>
              </a:rPr>
              <a:t>Via new products</a:t>
            </a:r>
            <a:r>
              <a:rPr lang="en-US" sz="1600" dirty="0"/>
              <a:t>. (Where innovation directly creates new </a:t>
            </a:r>
            <a:r>
              <a:rPr lang="en-US" sz="1600" dirty="0" smtClean="0"/>
              <a:t>jobs).</a:t>
            </a:r>
            <a:endParaRPr lang="it-IT" sz="1600" dirty="0"/>
          </a:p>
          <a:p>
            <a:pPr>
              <a:defRPr/>
            </a:pPr>
            <a:endParaRPr lang="it-IT"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bwMode="auto">
          <a:xfrm>
            <a:off x="457200" y="981075"/>
            <a:ext cx="8229600"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it-IT" smtClean="0">
                <a:solidFill>
                  <a:srgbClr val="FF0000"/>
                </a:solidFill>
              </a:rPr>
              <a:t>2. An inconclusive (and old) debate</a:t>
            </a:r>
            <a:endParaRPr lang="it-IT" altLang="it-IT" smtClean="0"/>
          </a:p>
        </p:txBody>
      </p:sp>
      <p:sp>
        <p:nvSpPr>
          <p:cNvPr id="18435" name="Segnaposto contenuto 2"/>
          <p:cNvSpPr>
            <a:spLocks noGrp="1"/>
          </p:cNvSpPr>
          <p:nvPr>
            <p:ph idx="1"/>
          </p:nvPr>
        </p:nvSpPr>
        <p:spPr bwMode="auto">
          <a:xfrm>
            <a:off x="457200" y="2070100"/>
            <a:ext cx="8229600" cy="3509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ltLang="it-IT" dirty="0" smtClean="0"/>
          </a:p>
          <a:p>
            <a:pPr algn="ctr"/>
            <a:r>
              <a:rPr lang="it-IT" altLang="it-IT" dirty="0" smtClean="0">
                <a:solidFill>
                  <a:srgbClr val="0033CC"/>
                </a:solidFill>
              </a:rPr>
              <a:t>Are </a:t>
            </a:r>
            <a:r>
              <a:rPr lang="it-IT" altLang="it-IT" dirty="0" err="1" smtClean="0">
                <a:solidFill>
                  <a:srgbClr val="0033CC"/>
                </a:solidFill>
              </a:rPr>
              <a:t>we</a:t>
            </a:r>
            <a:r>
              <a:rPr lang="it-IT" altLang="it-IT" dirty="0" smtClean="0">
                <a:solidFill>
                  <a:srgbClr val="0033CC"/>
                </a:solidFill>
              </a:rPr>
              <a:t> </a:t>
            </a:r>
            <a:r>
              <a:rPr lang="it-IT" altLang="it-IT" dirty="0" err="1" smtClean="0">
                <a:solidFill>
                  <a:srgbClr val="0033CC"/>
                </a:solidFill>
              </a:rPr>
              <a:t>still</a:t>
            </a:r>
            <a:r>
              <a:rPr lang="it-IT" altLang="it-IT" dirty="0" smtClean="0">
                <a:solidFill>
                  <a:srgbClr val="0033CC"/>
                </a:solidFill>
              </a:rPr>
              <a:t> </a:t>
            </a:r>
            <a:r>
              <a:rPr lang="it-IT" altLang="it-IT" dirty="0" err="1" smtClean="0">
                <a:solidFill>
                  <a:srgbClr val="0033CC"/>
                </a:solidFill>
              </a:rPr>
              <a:t>there</a:t>
            </a:r>
            <a:r>
              <a:rPr lang="it-IT" altLang="it-IT" dirty="0" smtClean="0"/>
              <a:t>?</a:t>
            </a:r>
          </a:p>
          <a:p>
            <a:pPr algn="ctr"/>
            <a:r>
              <a:rPr lang="it-IT" altLang="it-IT" dirty="0" err="1" smtClean="0"/>
              <a:t>Many</a:t>
            </a:r>
            <a:r>
              <a:rPr lang="it-IT" altLang="it-IT" dirty="0" smtClean="0"/>
              <a:t> </a:t>
            </a:r>
            <a:r>
              <a:rPr lang="it-IT" altLang="it-IT" dirty="0" err="1" smtClean="0"/>
              <a:t>scholars</a:t>
            </a:r>
            <a:r>
              <a:rPr lang="it-IT" altLang="it-IT" dirty="0" smtClean="0"/>
              <a:t> </a:t>
            </a:r>
            <a:r>
              <a:rPr lang="it-IT" altLang="it-IT" dirty="0" err="1" smtClean="0"/>
              <a:t>say</a:t>
            </a:r>
            <a:r>
              <a:rPr lang="it-IT" altLang="it-IT" dirty="0" smtClean="0"/>
              <a:t> </a:t>
            </a:r>
            <a:r>
              <a:rPr lang="it-IT" altLang="it-IT" dirty="0" err="1" smtClean="0"/>
              <a:t>that</a:t>
            </a:r>
            <a:r>
              <a:rPr lang="it-IT" altLang="it-IT" dirty="0" smtClean="0"/>
              <a:t> </a:t>
            </a:r>
            <a:r>
              <a:rPr lang="it-IT" altLang="it-IT" dirty="0" err="1" smtClean="0"/>
              <a:t>now</a:t>
            </a:r>
            <a:r>
              <a:rPr lang="it-IT" altLang="it-IT" dirty="0" smtClean="0"/>
              <a:t> </a:t>
            </a:r>
            <a:r>
              <a:rPr lang="it-IT" altLang="it-IT" dirty="0" err="1" smtClean="0"/>
              <a:t>things</a:t>
            </a:r>
            <a:r>
              <a:rPr lang="it-IT" altLang="it-IT" dirty="0" smtClean="0"/>
              <a:t> are </a:t>
            </a:r>
            <a:r>
              <a:rPr lang="it-IT" altLang="it-IT" dirty="0" err="1" smtClean="0"/>
              <a:t>different</a:t>
            </a:r>
            <a:r>
              <a:rPr lang="it-IT" altLang="it-IT" dirty="0" smtClean="0"/>
              <a:t> </a:t>
            </a:r>
          </a:p>
          <a:p>
            <a:pPr algn="ctr"/>
            <a:r>
              <a:rPr lang="it-IT" altLang="it-IT" sz="2000" dirty="0" smtClean="0"/>
              <a:t>(</a:t>
            </a:r>
            <a:r>
              <a:rPr lang="en-US" sz="2000" dirty="0" err="1" smtClean="0"/>
              <a:t>Brynjolfsson</a:t>
            </a:r>
            <a:r>
              <a:rPr lang="en-US" sz="2000" dirty="0" smtClean="0"/>
              <a:t> </a:t>
            </a:r>
            <a:r>
              <a:rPr lang="en-US" sz="2000" dirty="0"/>
              <a:t>and </a:t>
            </a:r>
            <a:r>
              <a:rPr lang="en-US" sz="2000" dirty="0" smtClean="0"/>
              <a:t>McAfee, 2011; </a:t>
            </a:r>
            <a:r>
              <a:rPr lang="en-US" sz="2000" dirty="0" err="1" smtClean="0"/>
              <a:t>Pilati</a:t>
            </a:r>
            <a:r>
              <a:rPr lang="en-US" sz="2000" dirty="0" smtClean="0"/>
              <a:t>, 2016;</a:t>
            </a:r>
            <a:r>
              <a:rPr lang="it-IT" altLang="it-IT" sz="2000" dirty="0" err="1" smtClean="0"/>
              <a:t>Schwab</a:t>
            </a:r>
            <a:r>
              <a:rPr lang="it-IT" altLang="it-IT" sz="2000" dirty="0" smtClean="0"/>
              <a:t>, 2016; </a:t>
            </a:r>
            <a:r>
              <a:rPr lang="it-IT" altLang="it-IT" sz="2000" dirty="0" err="1" smtClean="0"/>
              <a:t>Spence</a:t>
            </a:r>
            <a:r>
              <a:rPr lang="it-IT" altLang="it-IT" sz="2000" dirty="0" smtClean="0"/>
              <a:t>, 2015)</a:t>
            </a:r>
          </a:p>
          <a:p>
            <a:pPr algn="ctr"/>
            <a:endParaRPr lang="it-IT" altLang="it-IT" dirty="0" smtClean="0"/>
          </a:p>
          <a:p>
            <a:pPr algn="ctr"/>
            <a:r>
              <a:rPr lang="it-IT" altLang="it-IT" dirty="0" err="1" smtClean="0">
                <a:solidFill>
                  <a:srgbClr val="FF0000"/>
                </a:solidFill>
              </a:rPr>
              <a:t>Why</a:t>
            </a:r>
            <a:r>
              <a:rPr lang="it-IT" altLang="it-IT" dirty="0" smtClean="0"/>
              <a:t>?</a:t>
            </a:r>
          </a:p>
          <a:p>
            <a:pPr algn="ctr"/>
            <a:endParaRPr lang="it-IT" altLang="it-IT"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bwMode="auto">
          <a:xfrm>
            <a:off x="457200" y="981075"/>
            <a:ext cx="8229600"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it-IT" smtClean="0">
                <a:solidFill>
                  <a:srgbClr val="FF0000"/>
                </a:solidFill>
              </a:rPr>
              <a:t>3. A new view: implications of Industry 4.0</a:t>
            </a:r>
            <a:endParaRPr lang="it-IT" altLang="it-IT" smtClean="0"/>
          </a:p>
        </p:txBody>
      </p:sp>
      <p:sp>
        <p:nvSpPr>
          <p:cNvPr id="3" name="Segnaposto contenuto 2"/>
          <p:cNvSpPr>
            <a:spLocks noGrp="1"/>
          </p:cNvSpPr>
          <p:nvPr>
            <p:ph idx="1"/>
          </p:nvPr>
        </p:nvSpPr>
        <p:spPr>
          <a:xfrm>
            <a:off x="457200" y="1700213"/>
            <a:ext cx="8229600" cy="4249737"/>
          </a:xfrm>
        </p:spPr>
        <p:txBody>
          <a:bodyPr/>
          <a:lstStyle/>
          <a:p>
            <a:pPr>
              <a:defRPr/>
            </a:pPr>
            <a:endParaRPr lang="it-IT" dirty="0" smtClean="0"/>
          </a:p>
          <a:p>
            <a:pPr>
              <a:defRPr/>
            </a:pPr>
            <a:r>
              <a:rPr lang="it-IT" dirty="0" smtClean="0"/>
              <a:t>The </a:t>
            </a:r>
            <a:r>
              <a:rPr lang="it-IT" dirty="0" err="1" smtClean="0"/>
              <a:t>digital</a:t>
            </a:r>
            <a:r>
              <a:rPr lang="it-IT" dirty="0" smtClean="0"/>
              <a:t> </a:t>
            </a:r>
            <a:r>
              <a:rPr lang="it-IT" dirty="0" err="1" smtClean="0"/>
              <a:t>revolution</a:t>
            </a:r>
            <a:r>
              <a:rPr lang="it-IT" dirty="0" smtClean="0"/>
              <a:t> (and </a:t>
            </a:r>
            <a:r>
              <a:rPr lang="it-IT" dirty="0" err="1" smtClean="0"/>
              <a:t>Industry</a:t>
            </a:r>
            <a:r>
              <a:rPr lang="it-IT" dirty="0" smtClean="0"/>
              <a:t> 4.0) </a:t>
            </a:r>
            <a:r>
              <a:rPr lang="it-IT" dirty="0" err="1" smtClean="0"/>
              <a:t>is</a:t>
            </a:r>
            <a:r>
              <a:rPr lang="it-IT" dirty="0" smtClean="0"/>
              <a:t> </a:t>
            </a:r>
            <a:r>
              <a:rPr lang="it-IT" dirty="0" err="1" smtClean="0"/>
              <a:t>changing</a:t>
            </a:r>
            <a:r>
              <a:rPr lang="it-IT" dirty="0" smtClean="0"/>
              <a:t>  «</a:t>
            </a:r>
            <a:r>
              <a:rPr lang="it-IT" dirty="0" err="1" smtClean="0"/>
              <a:t>scales</a:t>
            </a:r>
            <a:r>
              <a:rPr lang="it-IT" dirty="0" smtClean="0"/>
              <a:t>» in </a:t>
            </a:r>
            <a:r>
              <a:rPr lang="it-IT" dirty="0" err="1" smtClean="0"/>
              <a:t>three</a:t>
            </a:r>
            <a:r>
              <a:rPr lang="it-IT" dirty="0" smtClean="0"/>
              <a:t> </a:t>
            </a:r>
            <a:r>
              <a:rPr lang="it-IT" dirty="0" err="1" smtClean="0"/>
              <a:t>dimensions</a:t>
            </a:r>
            <a:r>
              <a:rPr lang="it-IT" dirty="0" smtClean="0"/>
              <a:t>:</a:t>
            </a:r>
          </a:p>
          <a:p>
            <a:pPr>
              <a:defRPr/>
            </a:pPr>
            <a:endParaRPr lang="it-IT" dirty="0"/>
          </a:p>
          <a:p>
            <a:pPr marL="1252537" lvl="2" indent="-342900">
              <a:buFont typeface="Arial" panose="020B0604020202020204" pitchFamily="34" charset="0"/>
              <a:buChar char="•"/>
              <a:defRPr/>
            </a:pPr>
            <a:r>
              <a:rPr lang="it-IT" dirty="0" smtClean="0">
                <a:solidFill>
                  <a:srgbClr val="0033CC"/>
                </a:solidFill>
              </a:rPr>
              <a:t>Time</a:t>
            </a:r>
          </a:p>
          <a:p>
            <a:pPr marL="1252537" lvl="2" indent="-342900">
              <a:buFont typeface="Arial" panose="020B0604020202020204" pitchFamily="34" charset="0"/>
              <a:buChar char="•"/>
              <a:defRPr/>
            </a:pPr>
            <a:r>
              <a:rPr lang="it-IT" dirty="0" smtClean="0">
                <a:solidFill>
                  <a:srgbClr val="0033CC"/>
                </a:solidFill>
              </a:rPr>
              <a:t>Space </a:t>
            </a:r>
          </a:p>
          <a:p>
            <a:pPr marL="1252537" lvl="2" indent="-342900">
              <a:buFont typeface="Arial" panose="020B0604020202020204" pitchFamily="34" charset="0"/>
              <a:buChar char="•"/>
              <a:defRPr/>
            </a:pPr>
            <a:r>
              <a:rPr lang="it-IT" dirty="0" err="1" smtClean="0">
                <a:solidFill>
                  <a:srgbClr val="0033CC"/>
                </a:solidFill>
              </a:rPr>
              <a:t>Diffusion</a:t>
            </a:r>
            <a:r>
              <a:rPr lang="it-IT" dirty="0" smtClean="0">
                <a:solidFill>
                  <a:srgbClr val="0033CC"/>
                </a:solidFill>
              </a:rPr>
              <a:t>, and network </a:t>
            </a:r>
            <a:r>
              <a:rPr lang="it-IT" dirty="0" err="1" smtClean="0">
                <a:solidFill>
                  <a:srgbClr val="0033CC"/>
                </a:solidFill>
              </a:rPr>
              <a:t>effects</a:t>
            </a:r>
            <a:endParaRPr lang="it-IT" dirty="0">
              <a:solidFill>
                <a:srgbClr val="0033CC"/>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bwMode="auto">
          <a:xfrm>
            <a:off x="457200" y="981075"/>
            <a:ext cx="8229600"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it-IT" smtClean="0">
                <a:solidFill>
                  <a:srgbClr val="FF0000"/>
                </a:solidFill>
              </a:rPr>
              <a:t>3. A new view: implications of Industry 4.0 </a:t>
            </a:r>
            <a:endParaRPr lang="it-IT" altLang="it-IT" smtClean="0"/>
          </a:p>
        </p:txBody>
      </p:sp>
      <p:sp>
        <p:nvSpPr>
          <p:cNvPr id="20483" name="Segnaposto contenuto 2"/>
          <p:cNvSpPr>
            <a:spLocks noGrp="1"/>
          </p:cNvSpPr>
          <p:nvPr>
            <p:ph idx="1"/>
          </p:nvPr>
        </p:nvSpPr>
        <p:spPr bwMode="auto">
          <a:xfrm>
            <a:off x="457200" y="1484784"/>
            <a:ext cx="8229600" cy="45365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it-IT" dirty="0" smtClean="0">
                <a:solidFill>
                  <a:srgbClr val="0033CC"/>
                </a:solidFill>
              </a:rPr>
              <a:t>Nobel laureate Michael Spence</a:t>
            </a:r>
            <a:r>
              <a:rPr lang="en-US" altLang="it-IT" dirty="0" smtClean="0"/>
              <a:t> (2015)</a:t>
            </a:r>
          </a:p>
          <a:p>
            <a:r>
              <a:rPr lang="en-US" altLang="it-IT" sz="1800" dirty="0" smtClean="0"/>
              <a:t>In his view, the vast majority of the cost of digital technologies comes at the start, in the design of hardware and, more important, in creating the software that enables machines to carry out various tasks. "Once this is achieved, the marginal cost of the hardware is relatively low (and declines as scale rises), and the marginal cost of replicating the software is essentially zero”. </a:t>
            </a:r>
          </a:p>
          <a:p>
            <a:endParaRPr lang="en-US" altLang="it-IT" sz="1800" dirty="0"/>
          </a:p>
          <a:p>
            <a:r>
              <a:rPr lang="en-US" altLang="it-IT" sz="1800" dirty="0" smtClean="0"/>
              <a:t>"With a huge potential global market to amortize the upfront fixed costs of design and testing, the incentives to invest [in digital technologies] are compelling“.</a:t>
            </a:r>
          </a:p>
          <a:p>
            <a:endParaRPr lang="en-US" altLang="it-IT" sz="1800" dirty="0" smtClean="0"/>
          </a:p>
          <a:p>
            <a:r>
              <a:rPr lang="en-US" altLang="it-IT" sz="1800" dirty="0" smtClean="0"/>
              <a:t>Spence believes that, unlike prior digital technologies, the motivating force in the current wave of digital technologies  "is cost reduction via the replacement of labor".</a:t>
            </a:r>
            <a:endParaRPr lang="it-IT" altLang="it-IT" sz="18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613"/>
            <a:ext cx="8229600" cy="431800"/>
          </a:xfrm>
        </p:spPr>
        <p:txBody>
          <a:bodyPr>
            <a:normAutofit fontScale="90000"/>
          </a:bodyPr>
          <a:lstStyle/>
          <a:p>
            <a:pPr algn="ctr">
              <a:defRPr/>
            </a:pPr>
            <a:r>
              <a:rPr lang="en-GB" dirty="0" smtClean="0">
                <a:solidFill>
                  <a:srgbClr val="FF0000"/>
                </a:solidFill>
              </a:rPr>
              <a:t>4. The state of the art</a:t>
            </a:r>
            <a:br>
              <a:rPr lang="en-GB" dirty="0" smtClean="0">
                <a:solidFill>
                  <a:srgbClr val="FF0000"/>
                </a:solidFill>
              </a:rPr>
            </a:br>
            <a:r>
              <a:rPr lang="en-GB" dirty="0">
                <a:solidFill>
                  <a:srgbClr val="FF0000"/>
                </a:solidFill>
              </a:rPr>
              <a:t/>
            </a:r>
            <a:br>
              <a:rPr lang="en-GB" dirty="0">
                <a:solidFill>
                  <a:srgbClr val="FF0000"/>
                </a:solidFill>
              </a:rPr>
            </a:br>
            <a:r>
              <a:rPr lang="en-GB" dirty="0" smtClean="0">
                <a:solidFill>
                  <a:srgbClr val="FF0000"/>
                </a:solidFill>
              </a:rPr>
              <a:t/>
            </a:r>
            <a:br>
              <a:rPr lang="en-GB" dirty="0" smtClean="0">
                <a:solidFill>
                  <a:srgbClr val="FF0000"/>
                </a:solidFill>
              </a:rPr>
            </a:br>
            <a:r>
              <a:rPr lang="en-GB" dirty="0">
                <a:solidFill>
                  <a:srgbClr val="FF0000"/>
                </a:solidFill>
              </a:rPr>
              <a:t/>
            </a:r>
            <a:br>
              <a:rPr lang="en-GB" dirty="0">
                <a:solidFill>
                  <a:srgbClr val="FF0000"/>
                </a:solidFill>
              </a:rPr>
            </a:br>
            <a:r>
              <a:rPr lang="en-GB" dirty="0" smtClean="0">
                <a:solidFill>
                  <a:srgbClr val="FF0000"/>
                </a:solidFill>
              </a:rPr>
              <a:t/>
            </a:r>
            <a:br>
              <a:rPr lang="en-GB" dirty="0" smtClean="0">
                <a:solidFill>
                  <a:srgbClr val="FF0000"/>
                </a:solidFill>
              </a:rPr>
            </a:br>
            <a:r>
              <a:rPr lang="en-GB" dirty="0">
                <a:solidFill>
                  <a:srgbClr val="FF0000"/>
                </a:solidFill>
              </a:rPr>
              <a:t/>
            </a:r>
            <a:br>
              <a:rPr lang="en-GB" dirty="0">
                <a:solidFill>
                  <a:srgbClr val="FF0000"/>
                </a:solidFill>
              </a:rPr>
            </a:br>
            <a:endParaRPr lang="it-IT" dirty="0">
              <a:solidFill>
                <a:srgbClr val="FF0000"/>
              </a:solidFill>
            </a:endParaRPr>
          </a:p>
        </p:txBody>
      </p:sp>
      <p:sp>
        <p:nvSpPr>
          <p:cNvPr id="21507" name="Segnaposto contenuto 2"/>
          <p:cNvSpPr>
            <a:spLocks noGrp="1"/>
          </p:cNvSpPr>
          <p:nvPr>
            <p:ph idx="1"/>
          </p:nvPr>
        </p:nvSpPr>
        <p:spPr bwMode="auto">
          <a:xfrm>
            <a:off x="457200" y="1341438"/>
            <a:ext cx="8229600"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it-IT" smtClean="0"/>
          </a:p>
          <a:p>
            <a:endParaRPr lang="en-GB" altLang="it-IT" smtClean="0"/>
          </a:p>
          <a:p>
            <a:pPr algn="ctr"/>
            <a:r>
              <a:rPr lang="en-GB" altLang="it-IT" smtClean="0">
                <a:solidFill>
                  <a:srgbClr val="0033CC"/>
                </a:solidFill>
              </a:rPr>
              <a:t>Manufacturing in Europe and other developed countries</a:t>
            </a:r>
          </a:p>
          <a:p>
            <a:endParaRPr lang="en-GB" altLang="it-IT" smtClean="0"/>
          </a:p>
          <a:p>
            <a:endParaRPr lang="en-GB" altLang="it-IT" smtClean="0">
              <a:solidFill>
                <a:srgbClr val="000000"/>
              </a:solidFill>
            </a:endParaRPr>
          </a:p>
          <a:p>
            <a:endParaRPr lang="en-GB" altLang="it-IT" smtClean="0">
              <a:solidFill>
                <a:srgbClr val="000000"/>
              </a:solidFill>
            </a:endParaRPr>
          </a:p>
          <a:p>
            <a:endParaRPr lang="en-GB" altLang="it-IT" smtClean="0"/>
          </a:p>
          <a:p>
            <a:endParaRPr lang="en-GB" altLang="it-IT"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03300"/>
            <a:ext cx="8229600" cy="5353050"/>
          </a:xfrm>
        </p:spPr>
        <p:txBody>
          <a:bodyPr>
            <a:normAutofit fontScale="85000" lnSpcReduction="10000"/>
          </a:bodyPr>
          <a:lstStyle/>
          <a:p>
            <a:pPr>
              <a:defRPr/>
            </a:pPr>
            <a:r>
              <a:rPr lang="en-GB" sz="2800" dirty="0" smtClean="0">
                <a:solidFill>
                  <a:srgbClr val="FF0000"/>
                </a:solidFill>
              </a:rPr>
              <a:t>Manufacturing in EU:</a:t>
            </a:r>
          </a:p>
          <a:p>
            <a:pPr marL="928687" lvl="1" indent="-457200">
              <a:buFont typeface="Arial" panose="020B0604020202020204" pitchFamily="34" charset="0"/>
              <a:buChar char="•"/>
              <a:defRPr/>
            </a:pPr>
            <a:r>
              <a:rPr lang="en-GB" sz="2600" dirty="0" smtClean="0"/>
              <a:t>2 million companies</a:t>
            </a:r>
          </a:p>
          <a:p>
            <a:pPr marL="928687" lvl="1" indent="-457200">
              <a:buFont typeface="Arial" panose="020B0604020202020204" pitchFamily="34" charset="0"/>
              <a:buChar char="•"/>
              <a:defRPr/>
            </a:pPr>
            <a:r>
              <a:rPr lang="en-GB" sz="2600" dirty="0" smtClean="0"/>
              <a:t>33 million jobs</a:t>
            </a:r>
          </a:p>
          <a:p>
            <a:pPr marL="928687" lvl="1" indent="-457200">
              <a:buFont typeface="Arial" panose="020B0604020202020204" pitchFamily="34" charset="0"/>
              <a:buChar char="•"/>
              <a:defRPr/>
            </a:pPr>
            <a:r>
              <a:rPr lang="en-GB" sz="2600" dirty="0" smtClean="0"/>
              <a:t>80% exports</a:t>
            </a:r>
          </a:p>
          <a:p>
            <a:pPr marL="928687" lvl="1" indent="-457200">
              <a:buFont typeface="Arial" panose="020B0604020202020204" pitchFamily="34" charset="0"/>
              <a:buChar char="•"/>
              <a:defRPr/>
            </a:pPr>
            <a:r>
              <a:rPr lang="en-GB" sz="2600" dirty="0" smtClean="0"/>
              <a:t>80% private R&amp;D</a:t>
            </a:r>
          </a:p>
          <a:p>
            <a:pPr>
              <a:defRPr/>
            </a:pPr>
            <a:endParaRPr lang="en-GB" sz="2800" dirty="0" smtClean="0"/>
          </a:p>
          <a:p>
            <a:pPr>
              <a:defRPr/>
            </a:pPr>
            <a:r>
              <a:rPr lang="en-GB" sz="2800" dirty="0" smtClean="0">
                <a:solidFill>
                  <a:srgbClr val="FF0000"/>
                </a:solidFill>
              </a:rPr>
              <a:t>Relative decline:</a:t>
            </a:r>
          </a:p>
          <a:p>
            <a:pPr marL="928687" lvl="1" indent="-457200">
              <a:buFont typeface="Arial" panose="020B0604020202020204" pitchFamily="34" charset="0"/>
              <a:buChar char="•"/>
              <a:defRPr/>
            </a:pPr>
            <a:r>
              <a:rPr lang="en-GB" sz="2800" dirty="0" smtClean="0"/>
              <a:t>15.7% of value added (2015), 19.5% in 1995</a:t>
            </a:r>
          </a:p>
          <a:p>
            <a:pPr marL="928687" lvl="1" indent="-457200">
              <a:buFont typeface="Arial" panose="020B0604020202020204" pitchFamily="34" charset="0"/>
              <a:buChar char="•"/>
              <a:defRPr/>
            </a:pPr>
            <a:r>
              <a:rPr lang="en-GB" sz="2800" dirty="0" smtClean="0"/>
              <a:t>24.3% of total employment (2014), 31.1% in 1995</a:t>
            </a:r>
          </a:p>
          <a:p>
            <a:pPr>
              <a:defRPr/>
            </a:pPr>
            <a:endParaRPr lang="en-GB" sz="2800" dirty="0" smtClean="0"/>
          </a:p>
          <a:p>
            <a:pPr>
              <a:defRPr/>
            </a:pPr>
            <a:r>
              <a:rPr lang="en-GB" sz="2800" dirty="0" smtClean="0">
                <a:sym typeface="Wingdings"/>
              </a:rPr>
              <a:t> </a:t>
            </a:r>
            <a:r>
              <a:rPr lang="en-GB" dirty="0" smtClean="0"/>
              <a:t>Rise of China, relocation of labour-intensive work and global supply chains outside EU financial and economic crisis, </a:t>
            </a:r>
            <a:r>
              <a:rPr lang="en-GB" dirty="0" smtClean="0">
                <a:solidFill>
                  <a:srgbClr val="FF0000"/>
                </a:solidFill>
              </a:rPr>
              <a:t>and technology</a:t>
            </a:r>
            <a:r>
              <a:rPr lang="en-GB" dirty="0" smtClean="0"/>
              <a:t>.</a:t>
            </a:r>
          </a:p>
          <a:p>
            <a:pPr>
              <a:defRPr/>
            </a:pPr>
            <a:endParaRPr lang="en-GB"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nvGraphicFramePr>
        <p:xfrm>
          <a:off x="635000" y="863600"/>
          <a:ext cx="7874000" cy="513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82400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contenuto 2"/>
          <p:cNvSpPr>
            <a:spLocks noGrp="1"/>
          </p:cNvSpPr>
          <p:nvPr>
            <p:ph idx="1"/>
          </p:nvPr>
        </p:nvSpPr>
        <p:spPr bwMode="auto">
          <a:xfrm>
            <a:off x="457200" y="1109663"/>
            <a:ext cx="8229600" cy="5345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GB" altLang="it-IT" i="1" dirty="0" smtClean="0">
                <a:solidFill>
                  <a:srgbClr val="FF0000"/>
                </a:solidFill>
              </a:rPr>
              <a:t>Automation anxiety</a:t>
            </a:r>
            <a:r>
              <a:rPr lang="en-GB" altLang="it-IT" dirty="0" smtClean="0"/>
              <a:t>: greatly improved computing power, artificial intelligence and robotics raise the possibility of replacing labour on a scale not previously observed.</a:t>
            </a:r>
          </a:p>
          <a:p>
            <a:pPr algn="just"/>
            <a:endParaRPr lang="en-US" sz="2000" dirty="0" smtClean="0"/>
          </a:p>
          <a:p>
            <a:pPr algn="just"/>
            <a:r>
              <a:rPr lang="en-US" sz="2000" dirty="0" smtClean="0">
                <a:solidFill>
                  <a:srgbClr val="0033CC"/>
                </a:solidFill>
              </a:rPr>
              <a:t>Note:</a:t>
            </a:r>
          </a:p>
          <a:p>
            <a:pPr algn="just"/>
            <a:r>
              <a:rPr lang="en-US" sz="1600" dirty="0" smtClean="0"/>
              <a:t>The opposite view of </a:t>
            </a:r>
            <a:r>
              <a:rPr lang="en-US" sz="1600" dirty="0" smtClean="0">
                <a:solidFill>
                  <a:srgbClr val="FF0000"/>
                </a:solidFill>
              </a:rPr>
              <a:t>makers</a:t>
            </a:r>
            <a:r>
              <a:rPr lang="en-US" sz="1600" dirty="0"/>
              <a:t>: people who want to do something and has the tool (technology) to do that (</a:t>
            </a:r>
            <a:r>
              <a:rPr lang="en-US" sz="1600" i="1" dirty="0"/>
              <a:t>Wired</a:t>
            </a:r>
            <a:r>
              <a:rPr lang="en-US" sz="1600" dirty="0"/>
              <a:t> editor-in-chief Chris Anderson).</a:t>
            </a:r>
            <a:endParaRPr lang="en-GB" altLang="it-IT" sz="1600" dirty="0" smtClean="0"/>
          </a:p>
          <a:p>
            <a:endParaRPr lang="en-GB" altLang="it-IT" dirty="0" smtClean="0">
              <a:solidFill>
                <a:srgbClr val="FF0000"/>
              </a:solidFill>
            </a:endParaRPr>
          </a:p>
          <a:p>
            <a:r>
              <a:rPr lang="en-GB" altLang="it-IT" dirty="0" smtClean="0">
                <a:solidFill>
                  <a:srgbClr val="FF0000"/>
                </a:solidFill>
              </a:rPr>
              <a:t>Seminal paper</a:t>
            </a:r>
          </a:p>
          <a:p>
            <a:r>
              <a:rPr lang="en-GB" altLang="it-IT" dirty="0" smtClean="0">
                <a:solidFill>
                  <a:srgbClr val="FF0000"/>
                </a:solidFill>
              </a:rPr>
              <a:t>Frey &amp; Osborne</a:t>
            </a:r>
            <a:r>
              <a:rPr lang="en-GB" altLang="it-IT" dirty="0" smtClean="0"/>
              <a:t> (Oxford, 2013) estimate the probability of computerisation for 702 detailed occupations in USA. Find that </a:t>
            </a:r>
            <a:r>
              <a:rPr lang="en-GB" altLang="it-IT" u="sng" dirty="0" smtClean="0"/>
              <a:t>47%</a:t>
            </a:r>
            <a:r>
              <a:rPr lang="en-GB" altLang="it-IT" dirty="0" smtClean="0"/>
              <a:t> of US employment is at risk. </a:t>
            </a:r>
          </a:p>
          <a:p>
            <a:r>
              <a:rPr lang="en-GB" altLang="it-IT" i="1" dirty="0" smtClean="0">
                <a:sym typeface="Wingdings" pitchFamily="2" charset="2"/>
              </a:rPr>
              <a:t> </a:t>
            </a:r>
            <a:r>
              <a:rPr lang="en-GB" altLang="it-IT" i="1" dirty="0" smtClean="0"/>
              <a:t>Occupation-based </a:t>
            </a:r>
            <a:r>
              <a:rPr lang="en-GB" altLang="it-IT" dirty="0" smtClean="0"/>
              <a:t>approach.</a:t>
            </a:r>
          </a:p>
          <a:p>
            <a:endParaRPr lang="en-GB" altLang="it-IT"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 y="5300663"/>
            <a:ext cx="889952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92100"/>
            <a:ext cx="91440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asellaDiTesto 9"/>
          <p:cNvSpPr txBox="1">
            <a:spLocks noChangeArrowheads="1"/>
          </p:cNvSpPr>
          <p:nvPr/>
        </p:nvSpPr>
        <p:spPr bwMode="auto">
          <a:xfrm>
            <a:off x="5940425" y="446088"/>
            <a:ext cx="300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skerville Old Face" pitchFamily="18" charset="0"/>
              </a:defRPr>
            </a:lvl1pPr>
            <a:lvl2pPr marL="742950" indent="-285750">
              <a:defRPr>
                <a:solidFill>
                  <a:schemeClr val="tx1"/>
                </a:solidFill>
                <a:latin typeface="Baskerville Old Face" pitchFamily="18" charset="0"/>
              </a:defRPr>
            </a:lvl2pPr>
            <a:lvl3pPr marL="1143000" indent="-228600">
              <a:defRPr>
                <a:solidFill>
                  <a:schemeClr val="tx1"/>
                </a:solidFill>
                <a:latin typeface="Baskerville Old Face" pitchFamily="18" charset="0"/>
              </a:defRPr>
            </a:lvl3pPr>
            <a:lvl4pPr marL="1600200" indent="-228600">
              <a:defRPr>
                <a:solidFill>
                  <a:schemeClr val="tx1"/>
                </a:solidFill>
                <a:latin typeface="Baskerville Old Face" pitchFamily="18" charset="0"/>
              </a:defRPr>
            </a:lvl4pPr>
            <a:lvl5pPr marL="2057400" indent="-22860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r>
              <a:rPr lang="en-GB" altLang="it-IT">
                <a:solidFill>
                  <a:srgbClr val="FF0000"/>
                </a:solidFill>
              </a:rPr>
              <a:t>Frey &amp; Osborne (2013) </a:t>
            </a:r>
            <a:endParaRPr lang="it-IT" altLang="it-IT">
              <a:solidFill>
                <a:srgbClr val="FF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bwMode="auto">
          <a:xfrm>
            <a:off x="457200" y="981075"/>
            <a:ext cx="8229600"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mtClean="0">
                <a:solidFill>
                  <a:srgbClr val="0033CC"/>
                </a:solidFill>
              </a:rPr>
              <a:t>Less extreme views (and estimates)</a:t>
            </a:r>
          </a:p>
        </p:txBody>
      </p:sp>
      <p:sp>
        <p:nvSpPr>
          <p:cNvPr id="27651" name="Segnaposto contenuto 2"/>
          <p:cNvSpPr>
            <a:spLocks noGrp="1"/>
          </p:cNvSpPr>
          <p:nvPr>
            <p:ph idx="1"/>
          </p:nvPr>
        </p:nvSpPr>
        <p:spPr bwMode="auto">
          <a:xfrm>
            <a:off x="457200" y="1700213"/>
            <a:ext cx="8229600" cy="424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it-IT" dirty="0" smtClean="0">
              <a:solidFill>
                <a:srgbClr val="FF0000"/>
              </a:solidFill>
            </a:endParaRPr>
          </a:p>
          <a:p>
            <a:r>
              <a:rPr lang="en-GB" altLang="it-IT" dirty="0" err="1" smtClean="0">
                <a:solidFill>
                  <a:srgbClr val="FF0000"/>
                </a:solidFill>
              </a:rPr>
              <a:t>Arntz</a:t>
            </a:r>
            <a:r>
              <a:rPr lang="en-GB" altLang="it-IT" dirty="0" smtClean="0">
                <a:solidFill>
                  <a:srgbClr val="FF0000"/>
                </a:solidFill>
              </a:rPr>
              <a:t>-Gregory-</a:t>
            </a:r>
            <a:r>
              <a:rPr lang="en-GB" altLang="it-IT" dirty="0" err="1" smtClean="0">
                <a:solidFill>
                  <a:srgbClr val="FF0000"/>
                </a:solidFill>
              </a:rPr>
              <a:t>Zierahn</a:t>
            </a:r>
            <a:r>
              <a:rPr lang="en-GB" altLang="it-IT" dirty="0" smtClean="0"/>
              <a:t> (2016) estimate job </a:t>
            </a:r>
            <a:r>
              <a:rPr lang="en-GB" altLang="it-IT" dirty="0" err="1" smtClean="0"/>
              <a:t>automatibility</a:t>
            </a:r>
            <a:r>
              <a:rPr lang="en-GB" altLang="it-IT" dirty="0" smtClean="0"/>
              <a:t> for 21 OECD countries. They find that, on average,</a:t>
            </a:r>
            <a:r>
              <a:rPr lang="en-GB" altLang="it-IT" dirty="0" smtClean="0">
                <a:solidFill>
                  <a:srgbClr val="FF0000"/>
                </a:solidFill>
              </a:rPr>
              <a:t> </a:t>
            </a:r>
            <a:r>
              <a:rPr lang="en-GB" altLang="it-IT" u="sng" dirty="0" smtClean="0">
                <a:solidFill>
                  <a:srgbClr val="FF0000"/>
                </a:solidFill>
              </a:rPr>
              <a:t>9%</a:t>
            </a:r>
            <a:r>
              <a:rPr lang="en-GB" altLang="it-IT" dirty="0" smtClean="0">
                <a:solidFill>
                  <a:srgbClr val="FF0000"/>
                </a:solidFill>
              </a:rPr>
              <a:t> </a:t>
            </a:r>
            <a:r>
              <a:rPr lang="en-GB" altLang="it-IT" dirty="0" smtClean="0"/>
              <a:t>of jobs are automatable.</a:t>
            </a:r>
            <a:r>
              <a:rPr lang="en-GB" altLang="it-IT" i="1" dirty="0" smtClean="0"/>
              <a:t> </a:t>
            </a:r>
          </a:p>
          <a:p>
            <a:r>
              <a:rPr lang="en-GB" altLang="it-IT" i="1" dirty="0" smtClean="0">
                <a:sym typeface="Wingdings" pitchFamily="2" charset="2"/>
              </a:rPr>
              <a:t> </a:t>
            </a:r>
            <a:r>
              <a:rPr lang="en-GB" altLang="it-IT" i="1" dirty="0" smtClean="0"/>
              <a:t>Task-based </a:t>
            </a:r>
            <a:r>
              <a:rPr lang="en-GB" altLang="it-IT" dirty="0" smtClean="0"/>
              <a:t>approach</a:t>
            </a:r>
          </a:p>
          <a:p>
            <a:endParaRPr lang="it-IT" altLang="it-IT"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bwMode="auto">
          <a:xfrm>
            <a:off x="457200" y="981075"/>
            <a:ext cx="3008313" cy="45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it-IT" altLang="it-IT" smtClean="0"/>
              <a:t>Contents:</a:t>
            </a:r>
          </a:p>
        </p:txBody>
      </p:sp>
      <p:sp>
        <p:nvSpPr>
          <p:cNvPr id="5123" name="Segnaposto contenuto 2"/>
          <p:cNvSpPr>
            <a:spLocks noGrp="1"/>
          </p:cNvSpPr>
          <p:nvPr>
            <p:ph idx="1"/>
          </p:nvPr>
        </p:nvSpPr>
        <p:spPr bwMode="auto">
          <a:xfrm>
            <a:off x="5219700" y="1125538"/>
            <a:ext cx="3467100" cy="53998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err="1" smtClean="0">
                <a:solidFill>
                  <a:srgbClr val="0033CC"/>
                </a:solidFill>
              </a:rPr>
              <a:t>Were</a:t>
            </a:r>
            <a:r>
              <a:rPr lang="it-IT" altLang="it-IT" sz="1400" dirty="0" smtClean="0">
                <a:solidFill>
                  <a:srgbClr val="0033CC"/>
                </a:solidFill>
              </a:rPr>
              <a:t> </a:t>
            </a:r>
            <a:r>
              <a:rPr lang="it-IT" altLang="it-IT" sz="1400" dirty="0" err="1" smtClean="0">
                <a:solidFill>
                  <a:srgbClr val="0033CC"/>
                </a:solidFill>
              </a:rPr>
              <a:t>they</a:t>
            </a:r>
            <a:r>
              <a:rPr lang="it-IT" altLang="it-IT" sz="1400" dirty="0" smtClean="0">
                <a:solidFill>
                  <a:srgbClr val="0033CC"/>
                </a:solidFill>
              </a:rPr>
              <a:t> </a:t>
            </a:r>
            <a:r>
              <a:rPr lang="it-IT" altLang="it-IT" sz="1400" dirty="0" err="1" smtClean="0">
                <a:solidFill>
                  <a:srgbClr val="0033CC"/>
                </a:solidFill>
              </a:rPr>
              <a:t>definitely</a:t>
            </a:r>
            <a:r>
              <a:rPr lang="it-IT" altLang="it-IT" sz="1400" dirty="0" smtClean="0">
                <a:solidFill>
                  <a:srgbClr val="0033CC"/>
                </a:solidFill>
              </a:rPr>
              <a:t> </a:t>
            </a:r>
            <a:r>
              <a:rPr lang="it-IT" altLang="it-IT" sz="1400" dirty="0" err="1" smtClean="0">
                <a:solidFill>
                  <a:srgbClr val="0033CC"/>
                </a:solidFill>
              </a:rPr>
              <a:t>wrong</a:t>
            </a:r>
            <a:r>
              <a:rPr lang="it-IT" altLang="it-IT" sz="1400" dirty="0" smtClean="0">
                <a:solidFill>
                  <a:srgbClr val="0033CC"/>
                </a:solidFill>
              </a:rPr>
              <a:t>?</a:t>
            </a:r>
          </a:p>
          <a:p>
            <a:endParaRPr lang="it-IT" altLang="it-IT" sz="1400" dirty="0" smtClean="0"/>
          </a:p>
          <a:p>
            <a:r>
              <a:rPr lang="it-IT" altLang="it-IT" sz="1400" dirty="0" smtClean="0"/>
              <a:t> </a:t>
            </a:r>
            <a:r>
              <a:rPr lang="en-US" altLang="it-IT" sz="1400" dirty="0" smtClean="0"/>
              <a:t>“They said Ned </a:t>
            </a:r>
            <a:r>
              <a:rPr lang="en-US" altLang="it-IT" sz="1400" dirty="0" err="1" smtClean="0"/>
              <a:t>Ludd</a:t>
            </a:r>
            <a:r>
              <a:rPr lang="en-US" altLang="it-IT" sz="1400" dirty="0" smtClean="0"/>
              <a:t> was an idiot boy/ That all he could do was wreck and destroy,”  ….  “He turned to his workmates and said: ‘Death to Machines’/They tread on our future and stamp on our dreams.” (Song by Robert Calvert, 1985).</a:t>
            </a:r>
          </a:p>
          <a:p>
            <a:endParaRPr lang="it-IT" altLang="it-IT" sz="1400" dirty="0" smtClean="0"/>
          </a:p>
          <a:p>
            <a:r>
              <a:rPr lang="en-US" altLang="it-IT" sz="1400" dirty="0" smtClean="0"/>
              <a:t>"What I object to, is the craze for machinery, not machinery as such. The craze is for what they call </a:t>
            </a:r>
            <a:r>
              <a:rPr lang="en-US" altLang="it-IT" sz="1400" dirty="0" err="1" smtClean="0"/>
              <a:t>labour-saving</a:t>
            </a:r>
            <a:r>
              <a:rPr lang="en-US" altLang="it-IT" sz="1400" dirty="0" smtClean="0"/>
              <a:t> machinery. Men go on 'saving </a:t>
            </a:r>
            <a:r>
              <a:rPr lang="en-US" altLang="it-IT" sz="1400" dirty="0" err="1" smtClean="0"/>
              <a:t>labour</a:t>
            </a:r>
            <a:r>
              <a:rPr lang="en-US" altLang="it-IT" sz="1400" dirty="0" smtClean="0"/>
              <a:t>', till thousands are without work and thrown on the open streets to die of starvation." (</a:t>
            </a:r>
            <a:r>
              <a:rPr lang="en-US" altLang="it-IT" sz="1400" dirty="0" smtClean="0">
                <a:hlinkClick r:id="rId3" tooltip="Gandhi"/>
              </a:rPr>
              <a:t>Gandhi</a:t>
            </a:r>
            <a:r>
              <a:rPr lang="en-US" altLang="it-IT" sz="1400" dirty="0" smtClean="0"/>
              <a:t>, 1924).</a:t>
            </a:r>
          </a:p>
          <a:p>
            <a:endParaRPr lang="en-US" altLang="it-IT" sz="1400" dirty="0" smtClean="0"/>
          </a:p>
          <a:p>
            <a:r>
              <a:rPr lang="en-US" altLang="it-IT" sz="1400" dirty="0" smtClean="0">
                <a:solidFill>
                  <a:srgbClr val="0033CC"/>
                </a:solidFill>
              </a:rPr>
              <a:t>Warning!!!</a:t>
            </a:r>
            <a:endParaRPr lang="en-US" altLang="it-IT" sz="1400" dirty="0">
              <a:solidFill>
                <a:srgbClr val="0033CC"/>
              </a:solidFill>
            </a:endParaRPr>
          </a:p>
          <a:p>
            <a:r>
              <a:rPr lang="en-US" altLang="it-IT" sz="1400" smtClean="0"/>
              <a:t>Making previsions </a:t>
            </a:r>
            <a:r>
              <a:rPr lang="en-US" altLang="it-IT" sz="1400" dirty="0" smtClean="0"/>
              <a:t>is not and should not be among the economist’s tasks</a:t>
            </a:r>
          </a:p>
          <a:p>
            <a:r>
              <a:rPr lang="en-US" altLang="it-IT" sz="1400" dirty="0" smtClean="0"/>
              <a:t>(Dani </a:t>
            </a:r>
            <a:r>
              <a:rPr lang="en-US" altLang="it-IT" sz="1400" dirty="0" err="1" smtClean="0"/>
              <a:t>Rodrik</a:t>
            </a:r>
            <a:r>
              <a:rPr lang="en-US" altLang="it-IT" sz="1400" dirty="0" smtClean="0"/>
              <a:t>, 2015).</a:t>
            </a:r>
            <a:endParaRPr lang="it-IT" altLang="it-IT" sz="1400" dirty="0" smtClean="0"/>
          </a:p>
          <a:p>
            <a:r>
              <a:rPr lang="en-US" altLang="it-IT" sz="2000" dirty="0" smtClean="0"/>
              <a:t> </a:t>
            </a:r>
            <a:endParaRPr lang="it-IT" altLang="it-IT" sz="2000" dirty="0" smtClean="0"/>
          </a:p>
          <a:p>
            <a:endParaRPr lang="it-IT" altLang="it-IT" sz="2000" dirty="0" smtClean="0"/>
          </a:p>
        </p:txBody>
      </p:sp>
      <p:sp>
        <p:nvSpPr>
          <p:cNvPr id="5124" name="Segnaposto testo 3"/>
          <p:cNvSpPr>
            <a:spLocks noGrp="1"/>
          </p:cNvSpPr>
          <p:nvPr>
            <p:ph type="body" sz="half" idx="2"/>
          </p:nvPr>
        </p:nvSpPr>
        <p:spPr bwMode="auto">
          <a:xfrm>
            <a:off x="457200" y="1700213"/>
            <a:ext cx="4259263" cy="4425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it-IT" altLang="it-IT" b="1" dirty="0">
              <a:solidFill>
                <a:srgbClr val="7F7F7F"/>
              </a:solidFill>
            </a:endParaRPr>
          </a:p>
          <a:p>
            <a:pPr marL="342900" indent="-342900">
              <a:buFont typeface="Wingdings" pitchFamily="2" charset="2"/>
              <a:buAutoNum type="arabicPeriod"/>
              <a:defRPr/>
            </a:pPr>
            <a:r>
              <a:rPr lang="it-IT" altLang="it-IT" b="1" dirty="0" err="1" smtClean="0">
                <a:solidFill>
                  <a:srgbClr val="7F7F7F"/>
                </a:solidFill>
              </a:rPr>
              <a:t>What</a:t>
            </a:r>
            <a:r>
              <a:rPr lang="it-IT" altLang="it-IT" b="1" dirty="0" smtClean="0">
                <a:solidFill>
                  <a:srgbClr val="7F7F7F"/>
                </a:solidFill>
              </a:rPr>
              <a:t> are </a:t>
            </a:r>
            <a:r>
              <a:rPr lang="it-IT" altLang="it-IT" b="1" dirty="0" err="1" smtClean="0">
                <a:solidFill>
                  <a:srgbClr val="7F7F7F"/>
                </a:solidFill>
              </a:rPr>
              <a:t>we</a:t>
            </a:r>
            <a:r>
              <a:rPr lang="it-IT" altLang="it-IT" b="1" dirty="0" smtClean="0">
                <a:solidFill>
                  <a:srgbClr val="7F7F7F"/>
                </a:solidFill>
              </a:rPr>
              <a:t> </a:t>
            </a:r>
            <a:r>
              <a:rPr lang="it-IT" altLang="it-IT" b="1" dirty="0" err="1" smtClean="0">
                <a:solidFill>
                  <a:srgbClr val="7F7F7F"/>
                </a:solidFill>
              </a:rPr>
              <a:t>talking</a:t>
            </a:r>
            <a:r>
              <a:rPr lang="it-IT" altLang="it-IT" b="1" dirty="0" smtClean="0">
                <a:solidFill>
                  <a:srgbClr val="7F7F7F"/>
                </a:solidFill>
              </a:rPr>
              <a:t> </a:t>
            </a:r>
            <a:r>
              <a:rPr lang="it-IT" altLang="it-IT" b="1" dirty="0" err="1" smtClean="0">
                <a:solidFill>
                  <a:srgbClr val="7F7F7F"/>
                </a:solidFill>
              </a:rPr>
              <a:t>about</a:t>
            </a:r>
            <a:r>
              <a:rPr lang="it-IT" altLang="it-IT" b="1" dirty="0" smtClean="0">
                <a:solidFill>
                  <a:srgbClr val="7F7F7F"/>
                </a:solidFill>
              </a:rPr>
              <a:t>?</a:t>
            </a:r>
          </a:p>
          <a:p>
            <a:pPr marL="342900" indent="-342900">
              <a:buFont typeface="Wingdings" pitchFamily="2" charset="2"/>
              <a:buAutoNum type="arabicPeriod"/>
              <a:defRPr/>
            </a:pPr>
            <a:r>
              <a:rPr lang="it-IT" altLang="it-IT" b="1" dirty="0" smtClean="0">
                <a:solidFill>
                  <a:srgbClr val="7F7F7F"/>
                </a:solidFill>
              </a:rPr>
              <a:t>An inconclusive (and </a:t>
            </a:r>
            <a:r>
              <a:rPr lang="it-IT" altLang="it-IT" b="1" dirty="0" err="1" smtClean="0">
                <a:solidFill>
                  <a:srgbClr val="7F7F7F"/>
                </a:solidFill>
              </a:rPr>
              <a:t>old</a:t>
            </a:r>
            <a:r>
              <a:rPr lang="it-IT" altLang="it-IT" b="1" dirty="0" smtClean="0">
                <a:solidFill>
                  <a:srgbClr val="7F7F7F"/>
                </a:solidFill>
              </a:rPr>
              <a:t>) </a:t>
            </a:r>
            <a:r>
              <a:rPr lang="it-IT" altLang="it-IT" b="1" dirty="0" err="1" smtClean="0">
                <a:solidFill>
                  <a:srgbClr val="7F7F7F"/>
                </a:solidFill>
              </a:rPr>
              <a:t>debate</a:t>
            </a:r>
            <a:endParaRPr lang="it-IT" altLang="it-IT" b="1" dirty="0" smtClean="0">
              <a:solidFill>
                <a:srgbClr val="7F7F7F"/>
              </a:solidFill>
            </a:endParaRPr>
          </a:p>
          <a:p>
            <a:pPr marL="342900" indent="-342900">
              <a:buFont typeface="Wingdings" pitchFamily="2" charset="2"/>
              <a:buAutoNum type="arabicPeriod"/>
              <a:defRPr/>
            </a:pPr>
            <a:r>
              <a:rPr lang="it-IT" altLang="it-IT" b="1" dirty="0" smtClean="0">
                <a:solidFill>
                  <a:srgbClr val="7F7F7F"/>
                </a:solidFill>
              </a:rPr>
              <a:t>A new </a:t>
            </a:r>
            <a:r>
              <a:rPr lang="it-IT" altLang="it-IT" b="1" dirty="0" err="1" smtClean="0">
                <a:solidFill>
                  <a:srgbClr val="7F7F7F"/>
                </a:solidFill>
              </a:rPr>
              <a:t>view</a:t>
            </a:r>
            <a:r>
              <a:rPr lang="it-IT" altLang="it-IT" b="1" dirty="0" smtClean="0">
                <a:solidFill>
                  <a:srgbClr val="7F7F7F"/>
                </a:solidFill>
              </a:rPr>
              <a:t>: </a:t>
            </a:r>
            <a:r>
              <a:rPr lang="it-IT" altLang="it-IT" b="1" dirty="0" err="1" smtClean="0">
                <a:solidFill>
                  <a:srgbClr val="7F7F7F"/>
                </a:solidFill>
              </a:rPr>
              <a:t>automation</a:t>
            </a:r>
            <a:r>
              <a:rPr lang="it-IT" altLang="it-IT" b="1" dirty="0" smtClean="0">
                <a:solidFill>
                  <a:srgbClr val="7F7F7F"/>
                </a:solidFill>
              </a:rPr>
              <a:t> </a:t>
            </a:r>
            <a:r>
              <a:rPr lang="it-IT" altLang="it-IT" b="1" dirty="0" err="1" smtClean="0">
                <a:solidFill>
                  <a:srgbClr val="7F7F7F"/>
                </a:solidFill>
              </a:rPr>
              <a:t>anxiety</a:t>
            </a:r>
            <a:endParaRPr lang="it-IT" altLang="it-IT" b="1" dirty="0" smtClean="0">
              <a:solidFill>
                <a:srgbClr val="7F7F7F"/>
              </a:solidFill>
            </a:endParaRPr>
          </a:p>
          <a:p>
            <a:pPr marL="342900" indent="-342900">
              <a:buFont typeface="Wingdings" pitchFamily="2" charset="2"/>
              <a:buAutoNum type="arabicPeriod"/>
              <a:defRPr/>
            </a:pPr>
            <a:r>
              <a:rPr lang="it-IT" altLang="it-IT" b="1" dirty="0" smtClean="0">
                <a:solidFill>
                  <a:srgbClr val="7F7F7F"/>
                </a:solidFill>
              </a:rPr>
              <a:t>The state of the art: manufacturing in Europe and </a:t>
            </a:r>
            <a:r>
              <a:rPr lang="it-IT" altLang="it-IT" b="1" dirty="0" err="1" smtClean="0">
                <a:solidFill>
                  <a:srgbClr val="7F7F7F"/>
                </a:solidFill>
              </a:rPr>
              <a:t>other</a:t>
            </a:r>
            <a:r>
              <a:rPr lang="it-IT" altLang="it-IT" b="1" dirty="0" smtClean="0">
                <a:solidFill>
                  <a:srgbClr val="7F7F7F"/>
                </a:solidFill>
              </a:rPr>
              <a:t> </a:t>
            </a:r>
            <a:r>
              <a:rPr lang="it-IT" altLang="it-IT" b="1" dirty="0" err="1" smtClean="0">
                <a:solidFill>
                  <a:srgbClr val="7F7F7F"/>
                </a:solidFill>
              </a:rPr>
              <a:t>developed</a:t>
            </a:r>
            <a:r>
              <a:rPr lang="it-IT" altLang="it-IT" b="1" dirty="0" smtClean="0">
                <a:solidFill>
                  <a:srgbClr val="7F7F7F"/>
                </a:solidFill>
              </a:rPr>
              <a:t> </a:t>
            </a:r>
            <a:r>
              <a:rPr lang="it-IT" altLang="it-IT" b="1" dirty="0" err="1" smtClean="0">
                <a:solidFill>
                  <a:srgbClr val="7F7F7F"/>
                </a:solidFill>
              </a:rPr>
              <a:t>countries</a:t>
            </a:r>
            <a:endParaRPr lang="it-IT" altLang="it-IT" b="1" dirty="0" smtClean="0">
              <a:solidFill>
                <a:srgbClr val="7F7F7F"/>
              </a:solidFill>
            </a:endParaRPr>
          </a:p>
          <a:p>
            <a:pPr marL="342900" indent="-342900">
              <a:buFont typeface="Wingdings" pitchFamily="2" charset="2"/>
              <a:buAutoNum type="arabicPeriod"/>
              <a:defRPr/>
            </a:pPr>
            <a:r>
              <a:rPr lang="it-IT" altLang="it-IT" b="1" dirty="0" smtClean="0">
                <a:solidFill>
                  <a:srgbClr val="7F7F7F"/>
                </a:solidFill>
              </a:rPr>
              <a:t>(Re)</a:t>
            </a:r>
            <a:r>
              <a:rPr lang="it-IT" altLang="it-IT" b="1" dirty="0" err="1" smtClean="0">
                <a:solidFill>
                  <a:srgbClr val="7F7F7F"/>
                </a:solidFill>
              </a:rPr>
              <a:t>connecting</a:t>
            </a:r>
            <a:r>
              <a:rPr lang="it-IT" altLang="it-IT" b="1" dirty="0" smtClean="0">
                <a:solidFill>
                  <a:srgbClr val="7F7F7F"/>
                </a:solidFill>
              </a:rPr>
              <a:t> </a:t>
            </a:r>
            <a:r>
              <a:rPr lang="it-IT" altLang="it-IT" b="1" dirty="0" err="1" smtClean="0">
                <a:solidFill>
                  <a:srgbClr val="7F7F7F"/>
                </a:solidFill>
              </a:rPr>
              <a:t>workers</a:t>
            </a:r>
            <a:endParaRPr lang="it-IT" altLang="it-IT" b="1" dirty="0" smtClean="0">
              <a:solidFill>
                <a:srgbClr val="7F7F7F"/>
              </a:solidFill>
            </a:endParaRPr>
          </a:p>
          <a:p>
            <a:pPr marL="342900" indent="-342900">
              <a:buFont typeface="Wingdings" pitchFamily="2" charset="2"/>
              <a:buAutoNum type="arabicPeriod"/>
              <a:defRPr/>
            </a:pPr>
            <a:r>
              <a:rPr lang="it-IT" altLang="it-IT" b="1" dirty="0" smtClean="0">
                <a:solidFill>
                  <a:srgbClr val="7F7F7F"/>
                </a:solidFill>
              </a:rPr>
              <a:t>Digital </a:t>
            </a:r>
            <a:r>
              <a:rPr lang="it-IT" altLang="it-IT" b="1" dirty="0" err="1" smtClean="0">
                <a:solidFill>
                  <a:srgbClr val="7F7F7F"/>
                </a:solidFill>
              </a:rPr>
              <a:t>revolution</a:t>
            </a:r>
            <a:r>
              <a:rPr lang="it-IT" altLang="it-IT" b="1" dirty="0" smtClean="0">
                <a:solidFill>
                  <a:srgbClr val="7F7F7F"/>
                </a:solidFill>
              </a:rPr>
              <a:t> and job </a:t>
            </a:r>
            <a:r>
              <a:rPr lang="it-IT" altLang="it-IT" b="1" dirty="0" err="1" smtClean="0">
                <a:solidFill>
                  <a:srgbClr val="7F7F7F"/>
                </a:solidFill>
              </a:rPr>
              <a:t>polarization</a:t>
            </a:r>
            <a:r>
              <a:rPr lang="it-IT" altLang="it-IT" b="1" dirty="0" smtClean="0">
                <a:solidFill>
                  <a:srgbClr val="7F7F7F"/>
                </a:solidFill>
              </a:rPr>
              <a:t> in US and EU</a:t>
            </a:r>
          </a:p>
          <a:p>
            <a:pPr marL="342900" indent="-342900">
              <a:buFont typeface="Wingdings" pitchFamily="2" charset="2"/>
              <a:buAutoNum type="arabicPeriod"/>
              <a:defRPr/>
            </a:pPr>
            <a:r>
              <a:rPr lang="it-IT" altLang="it-IT" b="1" dirty="0" smtClean="0">
                <a:solidFill>
                  <a:srgbClr val="7F7F7F"/>
                </a:solidFill>
              </a:rPr>
              <a:t>(Re)</a:t>
            </a:r>
            <a:r>
              <a:rPr lang="it-IT" altLang="it-IT" b="1" dirty="0" err="1" smtClean="0">
                <a:solidFill>
                  <a:srgbClr val="7F7F7F"/>
                </a:solidFill>
              </a:rPr>
              <a:t>connecting</a:t>
            </a:r>
            <a:r>
              <a:rPr lang="it-IT" altLang="it-IT" b="1" dirty="0" smtClean="0">
                <a:solidFill>
                  <a:srgbClr val="7F7F7F"/>
                </a:solidFill>
              </a:rPr>
              <a:t> </a:t>
            </a:r>
            <a:r>
              <a:rPr lang="it-IT" altLang="it-IT" b="1" dirty="0" err="1" smtClean="0">
                <a:solidFill>
                  <a:srgbClr val="7F7F7F"/>
                </a:solidFill>
              </a:rPr>
              <a:t>worker</a:t>
            </a:r>
            <a:r>
              <a:rPr lang="it-IT" altLang="it-IT" b="1" dirty="0" smtClean="0">
                <a:solidFill>
                  <a:srgbClr val="7F7F7F"/>
                </a:solidFill>
              </a:rPr>
              <a:t> to work – policy </a:t>
            </a:r>
            <a:r>
              <a:rPr lang="it-IT" altLang="it-IT" b="1" dirty="0" err="1" smtClean="0">
                <a:solidFill>
                  <a:srgbClr val="7F7F7F"/>
                </a:solidFill>
              </a:rPr>
              <a:t>issues</a:t>
            </a:r>
            <a:endParaRPr lang="it-IT" altLang="it-IT" b="1" dirty="0" smtClean="0">
              <a:solidFill>
                <a:srgbClr val="7F7F7F"/>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44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ttangolo 2"/>
          <p:cNvSpPr>
            <a:spLocks noChangeArrowheads="1"/>
          </p:cNvSpPr>
          <p:nvPr/>
        </p:nvSpPr>
        <p:spPr bwMode="auto">
          <a:xfrm>
            <a:off x="4427538" y="847725"/>
            <a:ext cx="4637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skerville Old Face" pitchFamily="18" charset="0"/>
              </a:defRPr>
            </a:lvl1pPr>
            <a:lvl2pPr marL="742950" indent="-285750">
              <a:defRPr>
                <a:solidFill>
                  <a:schemeClr val="tx1"/>
                </a:solidFill>
                <a:latin typeface="Baskerville Old Face" pitchFamily="18" charset="0"/>
              </a:defRPr>
            </a:lvl2pPr>
            <a:lvl3pPr marL="1143000" indent="-228600">
              <a:defRPr>
                <a:solidFill>
                  <a:schemeClr val="tx1"/>
                </a:solidFill>
                <a:latin typeface="Baskerville Old Face" pitchFamily="18" charset="0"/>
              </a:defRPr>
            </a:lvl3pPr>
            <a:lvl4pPr marL="1600200" indent="-228600">
              <a:defRPr>
                <a:solidFill>
                  <a:schemeClr val="tx1"/>
                </a:solidFill>
                <a:latin typeface="Baskerville Old Face" pitchFamily="18" charset="0"/>
              </a:defRPr>
            </a:lvl4pPr>
            <a:lvl5pPr marL="2057400" indent="-22860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r>
              <a:rPr lang="en-GB" altLang="it-IT">
                <a:solidFill>
                  <a:srgbClr val="FF0000"/>
                </a:solidFill>
              </a:rPr>
              <a:t>Arntz-Gregory-Zierahn (2016) </a:t>
            </a:r>
            <a:endParaRPr lang="it-IT" altLang="it-IT">
              <a:solidFill>
                <a:srgbClr val="FF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bwMode="auto">
          <a:xfrm>
            <a:off x="457200" y="981075"/>
            <a:ext cx="8229600"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it-IT" altLang="it-IT" smtClean="0">
                <a:solidFill>
                  <a:srgbClr val="FF0000"/>
                </a:solidFill>
              </a:rPr>
              <a:t>5. (Re)connecting workers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bwMode="auto">
          <a:xfrm>
            <a:off x="457200" y="981075"/>
            <a:ext cx="8229600"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it-IT" altLang="it-IT" smtClean="0">
                <a:solidFill>
                  <a:srgbClr val="FF0000"/>
                </a:solidFill>
              </a:rPr>
              <a:t>5. (Re)connecting workers</a:t>
            </a:r>
            <a:endParaRPr lang="it-IT" altLang="it-IT" smtClean="0"/>
          </a:p>
        </p:txBody>
      </p:sp>
      <p:sp>
        <p:nvSpPr>
          <p:cNvPr id="3" name="Segnaposto contenuto 2"/>
          <p:cNvSpPr>
            <a:spLocks noGrp="1"/>
          </p:cNvSpPr>
          <p:nvPr>
            <p:ph idx="1"/>
          </p:nvPr>
        </p:nvSpPr>
        <p:spPr>
          <a:xfrm>
            <a:off x="457200" y="1700213"/>
            <a:ext cx="8229600" cy="4249737"/>
          </a:xfrm>
        </p:spPr>
        <p:txBody>
          <a:bodyPr>
            <a:normAutofit fontScale="62500" lnSpcReduction="20000"/>
          </a:bodyPr>
          <a:lstStyle/>
          <a:p>
            <a:pPr>
              <a:defRPr/>
            </a:pPr>
            <a:endParaRPr lang="en-GB" dirty="0" smtClean="0"/>
          </a:p>
          <a:p>
            <a:pPr>
              <a:defRPr/>
            </a:pPr>
            <a:r>
              <a:rPr lang="en-GB" sz="4100" dirty="0" err="1" smtClean="0">
                <a:solidFill>
                  <a:srgbClr val="FF0000"/>
                </a:solidFill>
              </a:rPr>
              <a:t>Autor</a:t>
            </a:r>
            <a:r>
              <a:rPr lang="en-GB" sz="4100" dirty="0" smtClean="0"/>
              <a:t> (2015):</a:t>
            </a:r>
          </a:p>
          <a:p>
            <a:pPr>
              <a:defRPr/>
            </a:pPr>
            <a:endParaRPr lang="en-GB" sz="2900" dirty="0" smtClean="0"/>
          </a:p>
          <a:p>
            <a:pPr>
              <a:buFont typeface="Wingdings" charset="0"/>
              <a:buChar char="à"/>
              <a:defRPr/>
            </a:pPr>
            <a:r>
              <a:rPr lang="en-GB" sz="4100" dirty="0">
                <a:sym typeface="Wingdings"/>
              </a:rPr>
              <a:t>A</a:t>
            </a:r>
            <a:r>
              <a:rPr lang="en-GB" sz="4100" dirty="0" smtClean="0"/>
              <a:t>utomation </a:t>
            </a:r>
            <a:r>
              <a:rPr lang="en-GB" sz="4100" dirty="0"/>
              <a:t>substitutes </a:t>
            </a:r>
            <a:r>
              <a:rPr lang="en-GB" sz="4100" dirty="0" smtClean="0"/>
              <a:t>labour, </a:t>
            </a:r>
            <a:r>
              <a:rPr lang="en-GB" sz="4100" u="sng" dirty="0" smtClean="0">
                <a:solidFill>
                  <a:srgbClr val="FF0000"/>
                </a:solidFill>
              </a:rPr>
              <a:t>but</a:t>
            </a:r>
            <a:r>
              <a:rPr lang="en-GB" sz="4100" dirty="0" smtClean="0"/>
              <a:t> s</a:t>
            </a:r>
            <a:r>
              <a:rPr lang="en-GB" sz="4100" dirty="0" smtClean="0">
                <a:sym typeface="Wingdings"/>
              </a:rPr>
              <a:t>trong complementarities between automation and labour occur that increase productivity, raise earnings, and augment demand for labour.</a:t>
            </a:r>
          </a:p>
          <a:p>
            <a:pPr>
              <a:buFont typeface="Wingdings" charset="0"/>
              <a:buChar char="à"/>
              <a:defRPr/>
            </a:pPr>
            <a:endParaRPr lang="en-GB" sz="4100" dirty="0" smtClean="0">
              <a:sym typeface="Wingdings"/>
            </a:endParaRPr>
          </a:p>
          <a:p>
            <a:pPr>
              <a:buFont typeface="Wingdings" charset="0"/>
              <a:buChar char="à"/>
              <a:defRPr/>
            </a:pPr>
            <a:r>
              <a:rPr lang="en-GB" sz="4100" dirty="0" smtClean="0">
                <a:sym typeface="Wingdings"/>
              </a:rPr>
              <a:t>Technology eliminates jobs, not work.</a:t>
            </a:r>
          </a:p>
          <a:p>
            <a:pPr>
              <a:buFont typeface="Wingdings" charset="0"/>
              <a:buChar char="à"/>
              <a:defRPr/>
            </a:pPr>
            <a:r>
              <a:rPr lang="en-GB" sz="4100" dirty="0" smtClean="0">
                <a:sym typeface="Wingdings"/>
              </a:rPr>
              <a:t>Job polarisation in recent years is lower than expected (see also Moretti, 2013)</a:t>
            </a:r>
            <a:endParaRPr lang="en-GB" sz="4100" dirty="0">
              <a:sym typeface="Wingdings"/>
            </a:endParaRPr>
          </a:p>
          <a:p>
            <a:pPr>
              <a:buFont typeface="Wingdings" charset="0"/>
              <a:buChar char="à"/>
              <a:defRPr/>
            </a:pPr>
            <a:endParaRPr lang="en-GB" sz="4100" dirty="0" smtClean="0">
              <a:sym typeface="Wingdings"/>
            </a:endParaRPr>
          </a:p>
          <a:p>
            <a:pPr>
              <a:buFont typeface="Wingdings" charset="0"/>
              <a:buChar char="à"/>
              <a:defRPr/>
            </a:pPr>
            <a:endParaRPr lang="en-GB" dirty="0">
              <a:sym typeface="Wingdings"/>
            </a:endParaRPr>
          </a:p>
          <a:p>
            <a:pPr>
              <a:buFont typeface="Wingdings" charset="0"/>
              <a:buChar char="à"/>
              <a:defRPr/>
            </a:pPr>
            <a:endParaRPr lang="en-GB" dirty="0" smtClean="0">
              <a:sym typeface="Wingdings"/>
            </a:endParaRPr>
          </a:p>
          <a:p>
            <a:pPr>
              <a:buFont typeface="Wingdings" charset="0"/>
              <a:buChar char="à"/>
              <a:defRPr/>
            </a:pPr>
            <a:endParaRPr lang="en-GB" dirty="0">
              <a:sym typeface="Wingdings"/>
            </a:endParaRPr>
          </a:p>
          <a:p>
            <a:pPr>
              <a:defRPr/>
            </a:pPr>
            <a:endParaRPr lang="en-GB" i="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84238"/>
            <a:ext cx="8229600" cy="5472112"/>
          </a:xfrm>
        </p:spPr>
        <p:txBody>
          <a:bodyPr>
            <a:normAutofit fontScale="62500" lnSpcReduction="20000"/>
          </a:bodyPr>
          <a:lstStyle/>
          <a:p>
            <a:pPr>
              <a:defRPr/>
            </a:pPr>
            <a:r>
              <a:rPr lang="en-GB" sz="2900" dirty="0" err="1" smtClean="0">
                <a:sym typeface="Wingdings"/>
              </a:rPr>
              <a:t>Autor</a:t>
            </a:r>
            <a:r>
              <a:rPr lang="en-GB" sz="2900" dirty="0" smtClean="0">
                <a:sym typeface="Wingdings"/>
              </a:rPr>
              <a:t> (2015):</a:t>
            </a:r>
          </a:p>
          <a:p>
            <a:pPr>
              <a:defRPr/>
            </a:pPr>
            <a:endParaRPr lang="en-GB" dirty="0">
              <a:solidFill>
                <a:srgbClr val="FF0000"/>
              </a:solidFill>
              <a:sym typeface="Wingdings"/>
            </a:endParaRPr>
          </a:p>
          <a:p>
            <a:pPr>
              <a:defRPr/>
            </a:pPr>
            <a:r>
              <a:rPr lang="en-GB" dirty="0" smtClean="0">
                <a:solidFill>
                  <a:srgbClr val="FF0000"/>
                </a:solidFill>
                <a:sym typeface="Wingdings"/>
              </a:rPr>
              <a:t>Routine tasks</a:t>
            </a:r>
            <a:r>
              <a:rPr lang="en-GB" dirty="0" smtClean="0">
                <a:sym typeface="Wingdings"/>
              </a:rPr>
              <a:t>, explicit and </a:t>
            </a:r>
            <a:r>
              <a:rPr lang="en-GB" dirty="0" err="1" smtClean="0">
                <a:sym typeface="Wingdings"/>
              </a:rPr>
              <a:t>codifiable</a:t>
            </a:r>
            <a:r>
              <a:rPr lang="en-GB" dirty="0" smtClean="0">
                <a:sym typeface="Wingdings"/>
              </a:rPr>
              <a:t> tasks, characteristic of many middle-skilled cognitive and manual activities. Increasingly displaced by computers and robots. </a:t>
            </a:r>
          </a:p>
          <a:p>
            <a:pPr>
              <a:defRPr/>
            </a:pPr>
            <a:endParaRPr lang="en-GB" sz="1100" dirty="0" smtClean="0">
              <a:sym typeface="Wingdings"/>
            </a:endParaRPr>
          </a:p>
          <a:p>
            <a:pPr marL="400050" lvl="1">
              <a:defRPr/>
            </a:pPr>
            <a:r>
              <a:rPr lang="en-GB" sz="2000" dirty="0" smtClean="0">
                <a:sym typeface="Wingdings"/>
              </a:rPr>
              <a:t> </a:t>
            </a:r>
            <a:r>
              <a:rPr lang="en-GB" sz="2000" dirty="0" smtClean="0">
                <a:solidFill>
                  <a:srgbClr val="0033CC"/>
                </a:solidFill>
                <a:sym typeface="Wingdings"/>
              </a:rPr>
              <a:t>Substantial </a:t>
            </a:r>
            <a:r>
              <a:rPr lang="en-GB" sz="2000" u="sng" dirty="0" smtClean="0">
                <a:solidFill>
                  <a:srgbClr val="0033CC"/>
                </a:solidFill>
                <a:sym typeface="Wingdings"/>
              </a:rPr>
              <a:t>decline </a:t>
            </a:r>
            <a:r>
              <a:rPr lang="en-GB" sz="2000" dirty="0" smtClean="0">
                <a:solidFill>
                  <a:srgbClr val="0033CC"/>
                </a:solidFill>
                <a:sym typeface="Wingdings"/>
              </a:rPr>
              <a:t>in employment</a:t>
            </a:r>
          </a:p>
          <a:p>
            <a:pPr>
              <a:defRPr/>
            </a:pPr>
            <a:endParaRPr lang="en-GB" sz="1100" dirty="0" smtClean="0">
              <a:sym typeface="Wingdings"/>
            </a:endParaRPr>
          </a:p>
          <a:p>
            <a:pPr>
              <a:defRPr/>
            </a:pPr>
            <a:r>
              <a:rPr lang="en-GB" dirty="0" smtClean="0">
                <a:solidFill>
                  <a:srgbClr val="FF0000"/>
                </a:solidFill>
                <a:sym typeface="Wingdings"/>
              </a:rPr>
              <a:t>Abstract tasks</a:t>
            </a:r>
            <a:r>
              <a:rPr lang="en-GB" dirty="0" smtClean="0">
                <a:sym typeface="Wingdings"/>
              </a:rPr>
              <a:t>, tasks that require problem-solving capabilities, intuition, creativity, and persuasion. Characteristic of professional, technical, and managerial occupations. High level of education and analytical capability. </a:t>
            </a:r>
          </a:p>
          <a:p>
            <a:pPr>
              <a:defRPr/>
            </a:pPr>
            <a:endParaRPr lang="en-GB" sz="1100" dirty="0" smtClean="0">
              <a:sym typeface="Wingdings"/>
            </a:endParaRPr>
          </a:p>
          <a:p>
            <a:pPr lvl="1">
              <a:buFont typeface="Wingdings" charset="0"/>
              <a:buChar char="à"/>
              <a:defRPr/>
            </a:pPr>
            <a:r>
              <a:rPr lang="en-GB" sz="2000" dirty="0">
                <a:solidFill>
                  <a:srgbClr val="0033CC"/>
                </a:solidFill>
                <a:sym typeface="Wingdings"/>
              </a:rPr>
              <a:t>B</a:t>
            </a:r>
            <a:r>
              <a:rPr lang="en-GB" sz="2000" dirty="0" smtClean="0">
                <a:solidFill>
                  <a:srgbClr val="0033CC"/>
                </a:solidFill>
                <a:sym typeface="Wingdings"/>
              </a:rPr>
              <a:t>enefit from IT via strong complementarities between routine and abstract tasks</a:t>
            </a:r>
          </a:p>
          <a:p>
            <a:pPr lvl="1">
              <a:buFont typeface="Wingdings" charset="0"/>
              <a:buChar char="à"/>
              <a:defRPr/>
            </a:pPr>
            <a:endParaRPr lang="en-GB" sz="1100" dirty="0">
              <a:sym typeface="Wingdings"/>
            </a:endParaRPr>
          </a:p>
          <a:p>
            <a:pPr>
              <a:defRPr/>
            </a:pPr>
            <a:r>
              <a:rPr lang="en-GB" dirty="0" smtClean="0">
                <a:solidFill>
                  <a:srgbClr val="FF0000"/>
                </a:solidFill>
                <a:sym typeface="Wingdings"/>
              </a:rPr>
              <a:t>Manual tasks</a:t>
            </a:r>
            <a:r>
              <a:rPr lang="en-GB" dirty="0" smtClean="0">
                <a:sym typeface="Wingdings"/>
              </a:rPr>
              <a:t> requiring situational adaptability, visual and language recognition, and in-person interactions. Ex. Janitors and cleaners, vehicle drivers, security guards, flight attendants, food service workers, home health aides.</a:t>
            </a:r>
          </a:p>
          <a:p>
            <a:pPr>
              <a:defRPr/>
            </a:pPr>
            <a:endParaRPr lang="en-GB" sz="1400" dirty="0" smtClean="0">
              <a:sym typeface="Wingdings"/>
            </a:endParaRPr>
          </a:p>
          <a:p>
            <a:pPr marL="400050" lvl="1">
              <a:defRPr/>
            </a:pPr>
            <a:r>
              <a:rPr lang="en-GB" sz="2000" dirty="0" smtClean="0">
                <a:sym typeface="Wingdings"/>
              </a:rPr>
              <a:t> </a:t>
            </a:r>
            <a:r>
              <a:rPr lang="en-GB" sz="2000" dirty="0" smtClean="0">
                <a:solidFill>
                  <a:srgbClr val="0033CC"/>
                </a:solidFill>
                <a:sym typeface="Wingdings"/>
              </a:rPr>
              <a:t>No complementarities with IT, but benefit from increased demand for these activities.</a:t>
            </a:r>
            <a:r>
              <a:rPr lang="en-GB" sz="2000" dirty="0" smtClean="0">
                <a:sym typeface="Wingdings"/>
              </a:rPr>
              <a:t> </a:t>
            </a:r>
          </a:p>
          <a:p>
            <a:pPr>
              <a:defRPr/>
            </a:pPr>
            <a:endParaRPr lang="en-GB" dirty="0">
              <a:sym typeface="Wingdings"/>
            </a:endParaRPr>
          </a:p>
          <a:p>
            <a:pPr>
              <a:defRPr/>
            </a:pPr>
            <a:r>
              <a:rPr lang="en-GB" u="sng" dirty="0" smtClean="0">
                <a:sym typeface="Wingdings"/>
              </a:rPr>
              <a:t>Job polarization</a:t>
            </a:r>
            <a:r>
              <a:rPr lang="en-GB" dirty="0" smtClean="0">
                <a:sym typeface="Wingdings"/>
              </a:rPr>
              <a:t>: tends</a:t>
            </a:r>
            <a:r>
              <a:rPr lang="en-GB" dirty="0" smtClean="0">
                <a:solidFill>
                  <a:srgbClr val="008000"/>
                </a:solidFill>
                <a:sym typeface="Wingdings"/>
              </a:rPr>
              <a:t> </a:t>
            </a:r>
            <a:r>
              <a:rPr lang="en-GB" dirty="0" smtClean="0">
                <a:sym typeface="Wingdings"/>
              </a:rPr>
              <a:t>to reduce in the future</a:t>
            </a:r>
          </a:p>
          <a:p>
            <a:pPr>
              <a:defRPr/>
            </a:pPr>
            <a:endParaRPr lang="en-GB" dirty="0">
              <a:sym typeface="Wingdings"/>
            </a:endParaRPr>
          </a:p>
          <a:p>
            <a:pPr>
              <a:defRPr/>
            </a:pPr>
            <a:r>
              <a:rPr lang="en-GB" dirty="0" smtClean="0">
                <a:sym typeface="Wingdings"/>
              </a:rPr>
              <a:t> Emergence of “</a:t>
            </a:r>
            <a:r>
              <a:rPr lang="en-GB" dirty="0" smtClean="0">
                <a:solidFill>
                  <a:srgbClr val="FF0000"/>
                </a:solidFill>
                <a:sym typeface="Wingdings"/>
              </a:rPr>
              <a:t>new artisans</a:t>
            </a:r>
            <a:r>
              <a:rPr lang="en-GB" dirty="0" smtClean="0">
                <a:sym typeface="Wingdings"/>
              </a:rPr>
              <a:t>” (Katz, </a:t>
            </a:r>
            <a:r>
              <a:rPr lang="en-GB" dirty="0" err="1" smtClean="0">
                <a:sym typeface="Wingdings"/>
              </a:rPr>
              <a:t>Micelli</a:t>
            </a:r>
            <a:r>
              <a:rPr lang="en-GB" dirty="0" smtClean="0">
                <a:sym typeface="Wingdings"/>
              </a:rPr>
              <a:t>), middle-skill workers who combine routine technical tasks with </a:t>
            </a:r>
            <a:r>
              <a:rPr lang="en-GB" dirty="0" err="1" smtClean="0">
                <a:sym typeface="Wingdings"/>
              </a:rPr>
              <a:t>nonroutine</a:t>
            </a:r>
            <a:r>
              <a:rPr lang="en-GB" dirty="0" smtClean="0">
                <a:sym typeface="Wingdings"/>
              </a:rPr>
              <a:t> tasks (interpersonal interaction, flexibility, adaptability, problem solving). </a:t>
            </a:r>
            <a:endParaRPr lang="en-GB" dirty="0"/>
          </a:p>
          <a:p>
            <a:pPr>
              <a:defRPr/>
            </a:pPr>
            <a:r>
              <a:rPr lang="en-GB" dirty="0" smtClean="0"/>
              <a:t> </a:t>
            </a:r>
            <a:endParaRPr lang="en-GB"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0728"/>
            <a:ext cx="8229600" cy="1584176"/>
          </a:xfrm>
        </p:spPr>
        <p:txBody>
          <a:bodyPr/>
          <a:lstStyle/>
          <a:p>
            <a:pPr algn="ctr"/>
            <a:r>
              <a:rPr lang="it-IT" dirty="0" smtClean="0">
                <a:solidFill>
                  <a:srgbClr val="FF0000"/>
                </a:solidFill>
              </a:rPr>
              <a:t>6. Digital </a:t>
            </a:r>
            <a:r>
              <a:rPr lang="it-IT" dirty="0" err="1" smtClean="0">
                <a:solidFill>
                  <a:srgbClr val="FF0000"/>
                </a:solidFill>
              </a:rPr>
              <a:t>revolution</a:t>
            </a:r>
            <a:r>
              <a:rPr lang="it-IT" dirty="0" smtClean="0">
                <a:solidFill>
                  <a:srgbClr val="FF0000"/>
                </a:solidFill>
              </a:rPr>
              <a:t>, Work-force </a:t>
            </a:r>
            <a:r>
              <a:rPr lang="it-IT" dirty="0" err="1" smtClean="0">
                <a:solidFill>
                  <a:srgbClr val="FF0000"/>
                </a:solidFill>
              </a:rPr>
              <a:t>composition</a:t>
            </a:r>
            <a:r>
              <a:rPr lang="it-IT" dirty="0" smtClean="0">
                <a:solidFill>
                  <a:srgbClr val="FF0000"/>
                </a:solidFill>
              </a:rPr>
              <a:t>, and Job </a:t>
            </a:r>
            <a:r>
              <a:rPr lang="it-IT" dirty="0" err="1" smtClean="0">
                <a:solidFill>
                  <a:srgbClr val="FF0000"/>
                </a:solidFill>
              </a:rPr>
              <a:t>polarisation</a:t>
            </a:r>
            <a:r>
              <a:rPr lang="it-IT" dirty="0" smtClean="0">
                <a:solidFill>
                  <a:srgbClr val="FF0000"/>
                </a:solidFill>
              </a:rPr>
              <a:t> </a:t>
            </a:r>
            <a:br>
              <a:rPr lang="it-IT" dirty="0" smtClean="0">
                <a:solidFill>
                  <a:srgbClr val="FF0000"/>
                </a:solidFill>
              </a:rPr>
            </a:br>
            <a:r>
              <a:rPr lang="it-IT" dirty="0" smtClean="0">
                <a:solidFill>
                  <a:srgbClr val="FF0000"/>
                </a:solidFill>
              </a:rPr>
              <a:t>i</a:t>
            </a:r>
            <a:endParaRPr lang="it-IT" dirty="0">
              <a:solidFill>
                <a:srgbClr val="FF0000"/>
              </a:solidFill>
            </a:endParaRPr>
          </a:p>
        </p:txBody>
      </p:sp>
      <p:sp>
        <p:nvSpPr>
          <p:cNvPr id="3" name="Segnaposto contenuto 2"/>
          <p:cNvSpPr>
            <a:spLocks noGrp="1"/>
          </p:cNvSpPr>
          <p:nvPr>
            <p:ph idx="1"/>
          </p:nvPr>
        </p:nvSpPr>
        <p:spPr/>
        <p:txBody>
          <a:bodyPr/>
          <a:lstStyle/>
          <a:p>
            <a:endParaRPr lang="it-IT" dirty="0" smtClean="0"/>
          </a:p>
          <a:p>
            <a:endParaRPr lang="it-IT" dirty="0"/>
          </a:p>
        </p:txBody>
      </p:sp>
    </p:spTree>
    <p:extLst>
      <p:ext uri="{BB962C8B-B14F-4D97-AF65-F5344CB8AC3E}">
        <p14:creationId xmlns:p14="http://schemas.microsoft.com/office/powerpoint/2010/main" val="21342357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r>
              <a:rPr lang="it-IT" dirty="0" smtClean="0">
                <a:solidFill>
                  <a:srgbClr val="FF0000"/>
                </a:solidFill>
              </a:rPr>
              <a:t>Job </a:t>
            </a:r>
            <a:r>
              <a:rPr lang="it-IT" dirty="0" err="1" smtClean="0">
                <a:solidFill>
                  <a:srgbClr val="FF0000"/>
                </a:solidFill>
              </a:rPr>
              <a:t>polarisation</a:t>
            </a:r>
            <a:r>
              <a:rPr lang="it-IT" dirty="0">
                <a:solidFill>
                  <a:srgbClr val="FF0000"/>
                </a:solidFill>
              </a:rPr>
              <a:t>,</a:t>
            </a:r>
            <a:r>
              <a:rPr lang="it-IT" dirty="0" smtClean="0">
                <a:solidFill>
                  <a:srgbClr val="FF0000"/>
                </a:solidFill>
              </a:rPr>
              <a:t> yes  </a:t>
            </a:r>
            <a:r>
              <a:rPr lang="it-IT" b="1" i="1" dirty="0" err="1" smtClean="0">
                <a:solidFill>
                  <a:srgbClr val="FF0000"/>
                </a:solidFill>
              </a:rPr>
              <a:t>but</a:t>
            </a:r>
            <a:r>
              <a:rPr lang="it-IT" dirty="0" smtClean="0"/>
              <a:t>… </a:t>
            </a:r>
            <a:r>
              <a:rPr lang="it-IT" dirty="0" err="1" smtClean="0"/>
              <a:t>employment</a:t>
            </a:r>
            <a:r>
              <a:rPr lang="it-IT" dirty="0" smtClean="0"/>
              <a:t> (and </a:t>
            </a:r>
            <a:r>
              <a:rPr lang="it-IT" dirty="0" err="1" smtClean="0"/>
              <a:t>wage</a:t>
            </a:r>
            <a:r>
              <a:rPr lang="it-IT" dirty="0" smtClean="0"/>
              <a:t>) </a:t>
            </a:r>
            <a:r>
              <a:rPr lang="it-IT" dirty="0" err="1" smtClean="0"/>
              <a:t>dynamics</a:t>
            </a:r>
            <a:r>
              <a:rPr lang="it-IT" dirty="0" smtClean="0"/>
              <a:t> are </a:t>
            </a:r>
            <a:r>
              <a:rPr lang="it-IT" dirty="0" err="1" smtClean="0"/>
              <a:t>beginning</a:t>
            </a:r>
            <a:r>
              <a:rPr lang="it-IT" dirty="0" smtClean="0"/>
              <a:t> to </a:t>
            </a:r>
            <a:r>
              <a:rPr lang="it-IT" dirty="0" err="1" smtClean="0"/>
              <a:t>tell</a:t>
            </a:r>
            <a:r>
              <a:rPr lang="it-IT" dirty="0" smtClean="0"/>
              <a:t> a </a:t>
            </a:r>
            <a:r>
              <a:rPr lang="it-IT" dirty="0" err="1" smtClean="0"/>
              <a:t>somewhat</a:t>
            </a:r>
            <a:r>
              <a:rPr lang="it-IT" dirty="0" smtClean="0"/>
              <a:t> </a:t>
            </a:r>
            <a:r>
              <a:rPr lang="it-IT" dirty="0" err="1" smtClean="0"/>
              <a:t>different</a:t>
            </a:r>
            <a:r>
              <a:rPr lang="it-IT" dirty="0" smtClean="0"/>
              <a:t> story…</a:t>
            </a:r>
          </a:p>
          <a:p>
            <a:endParaRPr lang="it-IT" dirty="0" smtClean="0"/>
          </a:p>
          <a:p>
            <a:pPr algn="just"/>
            <a:r>
              <a:rPr lang="en-US" dirty="0" smtClean="0"/>
              <a:t>…  employment</a:t>
            </a:r>
            <a:r>
              <a:rPr lang="it-IT" dirty="0"/>
              <a:t> </a:t>
            </a:r>
            <a:r>
              <a:rPr lang="en-US" dirty="0" smtClean="0"/>
              <a:t>polarization </a:t>
            </a:r>
            <a:r>
              <a:rPr lang="en-US" dirty="0"/>
              <a:t>will not continue </a:t>
            </a:r>
            <a:r>
              <a:rPr lang="en-US" dirty="0" smtClean="0"/>
              <a:t>indefinitely. While</a:t>
            </a:r>
            <a:r>
              <a:rPr lang="it-IT" dirty="0"/>
              <a:t> </a:t>
            </a:r>
            <a:r>
              <a:rPr lang="en-US" dirty="0" smtClean="0"/>
              <a:t>some </a:t>
            </a:r>
            <a:r>
              <a:rPr lang="en-US" dirty="0"/>
              <a:t>of the tasks in many current middle-skill jobs are susceptible to </a:t>
            </a:r>
            <a:r>
              <a:rPr lang="en-US" dirty="0" smtClean="0"/>
              <a:t>automation, many </a:t>
            </a:r>
            <a:r>
              <a:rPr lang="en-US" dirty="0"/>
              <a:t>middle-skill jobs will continue to demand a mixture of tasks from across </a:t>
            </a:r>
            <a:r>
              <a:rPr lang="en-US" dirty="0" smtClean="0"/>
              <a:t>the</a:t>
            </a:r>
            <a:r>
              <a:rPr lang="it-IT" dirty="0"/>
              <a:t> </a:t>
            </a:r>
            <a:r>
              <a:rPr lang="en-US" dirty="0" smtClean="0"/>
              <a:t>skill spectrum (</a:t>
            </a:r>
            <a:r>
              <a:rPr lang="en-US" dirty="0" err="1"/>
              <a:t>A</a:t>
            </a:r>
            <a:r>
              <a:rPr lang="en-US" dirty="0" err="1" smtClean="0"/>
              <a:t>utor</a:t>
            </a:r>
            <a:r>
              <a:rPr lang="en-US" dirty="0" smtClean="0"/>
              <a:t>, 2015). </a:t>
            </a:r>
            <a:endParaRPr lang="it-IT" dirty="0"/>
          </a:p>
        </p:txBody>
      </p:sp>
      <p:sp>
        <p:nvSpPr>
          <p:cNvPr id="5" name="Titolo 4"/>
          <p:cNvSpPr>
            <a:spLocks noGrp="1"/>
          </p:cNvSpPr>
          <p:nvPr>
            <p:ph type="title"/>
          </p:nvPr>
        </p:nvSpPr>
        <p:spPr/>
        <p:txBody>
          <a:bodyPr/>
          <a:lstStyle/>
          <a:p>
            <a:r>
              <a:rPr lang="it-IT" dirty="0" smtClean="0">
                <a:solidFill>
                  <a:srgbClr val="0033CC"/>
                </a:solidFill>
              </a:rPr>
              <a:t>First </a:t>
            </a:r>
            <a:r>
              <a:rPr lang="it-IT" dirty="0" err="1" smtClean="0">
                <a:solidFill>
                  <a:srgbClr val="0033CC"/>
                </a:solidFill>
              </a:rPr>
              <a:t>tentative</a:t>
            </a:r>
            <a:r>
              <a:rPr lang="it-IT" dirty="0" smtClean="0">
                <a:solidFill>
                  <a:srgbClr val="0033CC"/>
                </a:solidFill>
              </a:rPr>
              <a:t> </a:t>
            </a:r>
            <a:r>
              <a:rPr lang="it-IT" dirty="0" err="1" smtClean="0">
                <a:solidFill>
                  <a:srgbClr val="0033CC"/>
                </a:solidFill>
              </a:rPr>
              <a:t>conclusion</a:t>
            </a:r>
            <a:endParaRPr lang="it-IT" dirty="0">
              <a:solidFill>
                <a:srgbClr val="0033CC"/>
              </a:solidFill>
            </a:endParaRPr>
          </a:p>
        </p:txBody>
      </p:sp>
    </p:spTree>
    <p:extLst>
      <p:ext uri="{BB962C8B-B14F-4D97-AF65-F5344CB8AC3E}">
        <p14:creationId xmlns:p14="http://schemas.microsoft.com/office/powerpoint/2010/main" val="2702028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r>
              <a:rPr lang="it-IT" dirty="0" smtClean="0">
                <a:solidFill>
                  <a:srgbClr val="FF0000"/>
                </a:solidFill>
              </a:rPr>
              <a:t>Job </a:t>
            </a:r>
            <a:r>
              <a:rPr lang="it-IT" dirty="0" err="1" smtClean="0">
                <a:solidFill>
                  <a:srgbClr val="FF0000"/>
                </a:solidFill>
              </a:rPr>
              <a:t>polarisation</a:t>
            </a:r>
            <a:r>
              <a:rPr lang="it-IT" dirty="0">
                <a:solidFill>
                  <a:srgbClr val="FF0000"/>
                </a:solidFill>
              </a:rPr>
              <a:t>,</a:t>
            </a:r>
            <a:r>
              <a:rPr lang="it-IT" dirty="0" smtClean="0">
                <a:solidFill>
                  <a:srgbClr val="FF0000"/>
                </a:solidFill>
              </a:rPr>
              <a:t> yes  </a:t>
            </a:r>
            <a:r>
              <a:rPr lang="it-IT" b="1" i="1" dirty="0" err="1" smtClean="0">
                <a:solidFill>
                  <a:srgbClr val="FF0000"/>
                </a:solidFill>
              </a:rPr>
              <a:t>but</a:t>
            </a:r>
            <a:r>
              <a:rPr lang="it-IT" b="1" i="1" dirty="0" smtClean="0">
                <a:solidFill>
                  <a:srgbClr val="FF0000"/>
                </a:solidFill>
              </a:rPr>
              <a:t> </a:t>
            </a:r>
            <a:r>
              <a:rPr lang="it-IT" dirty="0" smtClean="0"/>
              <a:t>…</a:t>
            </a:r>
          </a:p>
          <a:p>
            <a:pPr algn="just"/>
            <a:endParaRPr lang="it-IT" dirty="0" smtClean="0"/>
          </a:p>
          <a:p>
            <a:r>
              <a:rPr lang="en-US" sz="2000" dirty="0"/>
              <a:t>Polanyi’s paradox—“we know more than we can tell”—presents a challenge </a:t>
            </a:r>
            <a:r>
              <a:rPr lang="en-US" sz="2000" dirty="0" smtClean="0"/>
              <a:t>for computerization </a:t>
            </a:r>
            <a:r>
              <a:rPr lang="en-US" sz="2000" dirty="0"/>
              <a:t>because, if people understand how to perform a task </a:t>
            </a:r>
            <a:r>
              <a:rPr lang="en-US" sz="2000" i="1" dirty="0">
                <a:solidFill>
                  <a:srgbClr val="0033CC"/>
                </a:solidFill>
              </a:rPr>
              <a:t>only </a:t>
            </a:r>
            <a:r>
              <a:rPr lang="en-US" sz="2000" i="1" dirty="0" smtClean="0">
                <a:solidFill>
                  <a:srgbClr val="0033CC"/>
                </a:solidFill>
              </a:rPr>
              <a:t>tacitly </a:t>
            </a:r>
            <a:r>
              <a:rPr lang="en-US" sz="2000" dirty="0" smtClean="0"/>
              <a:t>and </a:t>
            </a:r>
            <a:r>
              <a:rPr lang="en-US" sz="2000" dirty="0"/>
              <a:t>cannot “tell” a computer how to perform the task. </a:t>
            </a:r>
            <a:r>
              <a:rPr lang="en-US" sz="2000" dirty="0" smtClean="0"/>
              <a:t>(Author, p.24)</a:t>
            </a:r>
            <a:endParaRPr lang="en-US" sz="2000" strike="sngStrike" dirty="0" smtClean="0">
              <a:solidFill>
                <a:srgbClr val="008000"/>
              </a:solidFill>
            </a:endParaRPr>
          </a:p>
          <a:p>
            <a:endParaRPr lang="en-US" dirty="0"/>
          </a:p>
          <a:p>
            <a:r>
              <a:rPr lang="en-US" sz="2000" dirty="0" smtClean="0"/>
              <a:t>This is the key to understand why “so many jobs survive”. </a:t>
            </a:r>
          </a:p>
          <a:p>
            <a:endParaRPr lang="en-US" sz="2000" dirty="0"/>
          </a:p>
          <a:p>
            <a:r>
              <a:rPr lang="en-US" sz="2000" dirty="0" err="1" smtClean="0"/>
              <a:t>Holzer</a:t>
            </a:r>
            <a:r>
              <a:rPr lang="en-US" sz="2000" dirty="0" smtClean="0"/>
              <a:t> </a:t>
            </a:r>
            <a:r>
              <a:rPr lang="en-US" sz="2000" dirty="0"/>
              <a:t>(2015) documents that “</a:t>
            </a:r>
            <a:r>
              <a:rPr lang="en-US" sz="2000" dirty="0">
                <a:solidFill>
                  <a:srgbClr val="FF0000"/>
                </a:solidFill>
              </a:rPr>
              <a:t>new middle skill jobs</a:t>
            </a:r>
            <a:r>
              <a:rPr lang="en-US" sz="2000" dirty="0"/>
              <a:t>” </a:t>
            </a:r>
            <a:r>
              <a:rPr lang="en-US" sz="2000" dirty="0" smtClean="0"/>
              <a:t>in most economies are </a:t>
            </a:r>
            <a:r>
              <a:rPr lang="en-US" sz="2000" dirty="0"/>
              <a:t>growing </a:t>
            </a:r>
            <a:r>
              <a:rPr lang="en-US" sz="2000" dirty="0" smtClean="0"/>
              <a:t>rapidly</a:t>
            </a:r>
            <a:r>
              <a:rPr lang="en-US" sz="2000" dirty="0"/>
              <a:t>.</a:t>
            </a:r>
            <a:endParaRPr lang="it-IT" sz="2000" dirty="0"/>
          </a:p>
        </p:txBody>
      </p:sp>
      <p:sp>
        <p:nvSpPr>
          <p:cNvPr id="5" name="Titolo 4"/>
          <p:cNvSpPr>
            <a:spLocks noGrp="1"/>
          </p:cNvSpPr>
          <p:nvPr>
            <p:ph type="title"/>
          </p:nvPr>
        </p:nvSpPr>
        <p:spPr/>
        <p:txBody>
          <a:bodyPr/>
          <a:lstStyle/>
          <a:p>
            <a:r>
              <a:rPr lang="it-IT" dirty="0" smtClean="0">
                <a:solidFill>
                  <a:srgbClr val="0033CC"/>
                </a:solidFill>
              </a:rPr>
              <a:t>First </a:t>
            </a:r>
            <a:r>
              <a:rPr lang="it-IT" dirty="0" err="1" smtClean="0">
                <a:solidFill>
                  <a:srgbClr val="0033CC"/>
                </a:solidFill>
              </a:rPr>
              <a:t>tentative</a:t>
            </a:r>
            <a:r>
              <a:rPr lang="it-IT" dirty="0" smtClean="0">
                <a:solidFill>
                  <a:srgbClr val="0033CC"/>
                </a:solidFill>
              </a:rPr>
              <a:t> </a:t>
            </a:r>
            <a:r>
              <a:rPr lang="it-IT" dirty="0" err="1" smtClean="0">
                <a:solidFill>
                  <a:srgbClr val="0033CC"/>
                </a:solidFill>
              </a:rPr>
              <a:t>conclusion</a:t>
            </a:r>
            <a:r>
              <a:rPr lang="it-IT" dirty="0" smtClean="0">
                <a:solidFill>
                  <a:srgbClr val="0033CC"/>
                </a:solidFill>
              </a:rPr>
              <a:t> (Autor, 2015)</a:t>
            </a:r>
            <a:endParaRPr lang="it-IT" dirty="0">
              <a:solidFill>
                <a:srgbClr val="0033CC"/>
              </a:solidFill>
            </a:endParaRPr>
          </a:p>
        </p:txBody>
      </p:sp>
    </p:spTree>
    <p:extLst>
      <p:ext uri="{BB962C8B-B14F-4D97-AF65-F5344CB8AC3E}">
        <p14:creationId xmlns:p14="http://schemas.microsoft.com/office/powerpoint/2010/main" val="31897960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0728"/>
            <a:ext cx="8229600" cy="936104"/>
          </a:xfrm>
        </p:spPr>
        <p:txBody>
          <a:bodyPr/>
          <a:lstStyle/>
          <a:p>
            <a:r>
              <a:rPr lang="it-IT" b="1" dirty="0" err="1" smtClean="0">
                <a:solidFill>
                  <a:srgbClr val="0033CC"/>
                </a:solidFill>
              </a:rPr>
              <a:t>Entrepreneurs</a:t>
            </a:r>
            <a:r>
              <a:rPr lang="it-IT" b="1" dirty="0">
                <a:solidFill>
                  <a:srgbClr val="0033CC"/>
                </a:solidFill>
              </a:rPr>
              <a:t>, new </a:t>
            </a:r>
            <a:r>
              <a:rPr lang="it-IT" b="1" dirty="0" err="1">
                <a:solidFill>
                  <a:srgbClr val="0033CC"/>
                </a:solidFill>
              </a:rPr>
              <a:t>firms</a:t>
            </a:r>
            <a:r>
              <a:rPr lang="it-IT" b="1" dirty="0">
                <a:solidFill>
                  <a:srgbClr val="0033CC"/>
                </a:solidFill>
              </a:rPr>
              <a:t> and  </a:t>
            </a:r>
            <a:r>
              <a:rPr lang="it-IT" b="1" dirty="0" err="1">
                <a:solidFill>
                  <a:srgbClr val="0033CC"/>
                </a:solidFill>
              </a:rPr>
              <a:t>Industry</a:t>
            </a:r>
            <a:r>
              <a:rPr lang="it-IT" b="1" dirty="0">
                <a:solidFill>
                  <a:srgbClr val="0033CC"/>
                </a:solidFill>
              </a:rPr>
              <a:t> </a:t>
            </a:r>
            <a:r>
              <a:rPr lang="it-IT" b="1" dirty="0" smtClean="0">
                <a:solidFill>
                  <a:srgbClr val="0033CC"/>
                </a:solidFill>
              </a:rPr>
              <a:t>4.0 in Emilia</a:t>
            </a:r>
            <a:r>
              <a:rPr lang="it-IT" dirty="0" smtClean="0"/>
              <a:t/>
            </a:r>
            <a:br>
              <a:rPr lang="it-IT" dirty="0" smtClean="0"/>
            </a:br>
            <a:endParaRPr lang="it-IT" dirty="0"/>
          </a:p>
        </p:txBody>
      </p:sp>
      <p:sp>
        <p:nvSpPr>
          <p:cNvPr id="3" name="Segnaposto contenuto 2"/>
          <p:cNvSpPr>
            <a:spLocks noGrp="1"/>
          </p:cNvSpPr>
          <p:nvPr>
            <p:ph idx="1"/>
          </p:nvPr>
        </p:nvSpPr>
        <p:spPr>
          <a:xfrm>
            <a:off x="457200" y="1916831"/>
            <a:ext cx="8229600" cy="4032449"/>
          </a:xfrm>
        </p:spPr>
        <p:txBody>
          <a:bodyPr/>
          <a:lstStyle/>
          <a:p>
            <a:r>
              <a:rPr lang="it-IT" dirty="0"/>
              <a:t> </a:t>
            </a:r>
          </a:p>
          <a:p>
            <a:r>
              <a:rPr lang="it-IT" dirty="0" smtClean="0"/>
              <a:t>In </a:t>
            </a:r>
            <a:r>
              <a:rPr lang="it-IT" dirty="0" err="1" smtClean="0"/>
              <a:t>this</a:t>
            </a:r>
            <a:r>
              <a:rPr lang="it-IT" dirty="0" smtClean="0"/>
              <a:t> </a:t>
            </a:r>
            <a:r>
              <a:rPr lang="it-IT" dirty="0" err="1" smtClean="0"/>
              <a:t>theoretical</a:t>
            </a:r>
            <a:r>
              <a:rPr lang="it-IT" dirty="0" smtClean="0"/>
              <a:t> </a:t>
            </a:r>
            <a:r>
              <a:rPr lang="it-IT" dirty="0" err="1" smtClean="0"/>
              <a:t>framework</a:t>
            </a:r>
            <a:r>
              <a:rPr lang="it-IT" dirty="0" smtClean="0"/>
              <a:t> new </a:t>
            </a:r>
            <a:r>
              <a:rPr lang="it-IT" dirty="0" err="1" smtClean="0"/>
              <a:t>entrepreneurs</a:t>
            </a:r>
            <a:r>
              <a:rPr lang="it-IT" dirty="0" smtClean="0"/>
              <a:t> in </a:t>
            </a:r>
            <a:r>
              <a:rPr lang="it-IT" dirty="0" err="1" smtClean="0"/>
              <a:t>in</a:t>
            </a:r>
            <a:r>
              <a:rPr lang="it-IT" dirty="0" smtClean="0"/>
              <a:t> Emilia (and </a:t>
            </a:r>
            <a:r>
              <a:rPr lang="it-IT" dirty="0" err="1" smtClean="0"/>
              <a:t>other</a:t>
            </a:r>
            <a:r>
              <a:rPr lang="it-IT" dirty="0" smtClean="0"/>
              <a:t> </a:t>
            </a:r>
            <a:r>
              <a:rPr lang="it-IT" dirty="0" err="1" smtClean="0"/>
              <a:t>regions</a:t>
            </a:r>
            <a:r>
              <a:rPr lang="it-IT" dirty="0" smtClean="0"/>
              <a:t>) are:</a:t>
            </a:r>
            <a:endParaRPr lang="it-IT" sz="2000" dirty="0"/>
          </a:p>
          <a:p>
            <a:pPr marL="1252537" lvl="2" indent="-342900">
              <a:buFont typeface="Arial" panose="020B0604020202020204" pitchFamily="34" charset="0"/>
              <a:buChar char="•"/>
            </a:pPr>
            <a:r>
              <a:rPr lang="it-IT" sz="2000" dirty="0" err="1" smtClean="0"/>
              <a:t>Either</a:t>
            </a:r>
            <a:r>
              <a:rPr lang="it-IT" sz="2000" dirty="0" smtClean="0"/>
              <a:t> a </a:t>
            </a:r>
            <a:r>
              <a:rPr lang="it-IT" sz="2000" dirty="0" err="1" smtClean="0"/>
              <a:t>product</a:t>
            </a:r>
            <a:r>
              <a:rPr lang="it-IT" sz="2000" dirty="0" smtClean="0"/>
              <a:t> of  </a:t>
            </a:r>
            <a:r>
              <a:rPr lang="it-IT" sz="2000" dirty="0" err="1" smtClean="0"/>
              <a:t>very</a:t>
            </a:r>
            <a:r>
              <a:rPr lang="it-IT" sz="2000" dirty="0" smtClean="0"/>
              <a:t> high </a:t>
            </a:r>
            <a:r>
              <a:rPr lang="it-IT" sz="2000" dirty="0" err="1" smtClean="0"/>
              <a:t>level</a:t>
            </a:r>
            <a:r>
              <a:rPr lang="it-IT" sz="2000" dirty="0" smtClean="0"/>
              <a:t> of educational training (Es. top  </a:t>
            </a:r>
            <a:r>
              <a:rPr lang="it-IT" sz="2000" dirty="0" err="1" smtClean="0"/>
              <a:t>universities</a:t>
            </a:r>
            <a:r>
              <a:rPr lang="it-IT" sz="2000" dirty="0" smtClean="0"/>
              <a:t>). </a:t>
            </a:r>
            <a:r>
              <a:rPr lang="it-IT" sz="2000" dirty="0" err="1" smtClean="0"/>
              <a:t>They</a:t>
            </a:r>
            <a:r>
              <a:rPr lang="it-IT" sz="2000" dirty="0" smtClean="0"/>
              <a:t> </a:t>
            </a:r>
            <a:r>
              <a:rPr lang="it-IT" sz="2000" dirty="0" err="1" smtClean="0"/>
              <a:t>have</a:t>
            </a:r>
            <a:r>
              <a:rPr lang="it-IT" sz="2000" dirty="0" smtClean="0"/>
              <a:t> high </a:t>
            </a:r>
            <a:r>
              <a:rPr lang="it-IT" sz="2000" dirty="0" err="1" smtClean="0"/>
              <a:t>level</a:t>
            </a:r>
            <a:r>
              <a:rPr lang="it-IT" sz="2000" dirty="0" smtClean="0"/>
              <a:t> of </a:t>
            </a:r>
            <a:r>
              <a:rPr lang="it-IT" sz="2000" dirty="0" err="1" smtClean="0"/>
              <a:t>scientific</a:t>
            </a:r>
            <a:r>
              <a:rPr lang="it-IT" sz="2000" dirty="0" smtClean="0"/>
              <a:t> and </a:t>
            </a:r>
            <a:r>
              <a:rPr lang="it-IT" sz="2000" dirty="0" err="1" smtClean="0"/>
              <a:t>technical</a:t>
            </a:r>
            <a:r>
              <a:rPr lang="it-IT" sz="2000" dirty="0" smtClean="0"/>
              <a:t> </a:t>
            </a:r>
            <a:r>
              <a:rPr lang="it-IT" sz="2000" dirty="0" err="1" smtClean="0"/>
              <a:t>education</a:t>
            </a:r>
            <a:r>
              <a:rPr lang="it-IT" sz="2000" dirty="0" smtClean="0"/>
              <a:t>, full control and </a:t>
            </a:r>
            <a:r>
              <a:rPr lang="it-IT" sz="2000" dirty="0" err="1" smtClean="0"/>
              <a:t>understanding</a:t>
            </a:r>
            <a:r>
              <a:rPr lang="it-IT" sz="2000" dirty="0" smtClean="0"/>
              <a:t> of (some) new </a:t>
            </a:r>
            <a:r>
              <a:rPr lang="it-IT" sz="2000" dirty="0" err="1" smtClean="0"/>
              <a:t>technogies</a:t>
            </a:r>
            <a:r>
              <a:rPr lang="it-IT" sz="2000" dirty="0" smtClean="0"/>
              <a:t>, </a:t>
            </a:r>
            <a:r>
              <a:rPr lang="it-IT" sz="2000" dirty="0" err="1" smtClean="0"/>
              <a:t>but</a:t>
            </a:r>
            <a:r>
              <a:rPr lang="it-IT" sz="2000" dirty="0" smtClean="0"/>
              <a:t> </a:t>
            </a:r>
            <a:r>
              <a:rPr lang="it-IT" sz="2000" dirty="0" err="1" smtClean="0"/>
              <a:t>also</a:t>
            </a:r>
            <a:r>
              <a:rPr lang="it-IT" sz="2000" dirty="0" smtClean="0"/>
              <a:t> </a:t>
            </a:r>
            <a:r>
              <a:rPr lang="it-IT" sz="2000" dirty="0" err="1" smtClean="0"/>
              <a:t>vision</a:t>
            </a:r>
            <a:r>
              <a:rPr lang="it-IT" sz="2000" dirty="0" smtClean="0"/>
              <a:t>, leadership, ….</a:t>
            </a:r>
            <a:endParaRPr lang="it-IT" sz="2000" dirty="0"/>
          </a:p>
          <a:p>
            <a:pPr marL="1252537" lvl="2" indent="-342900">
              <a:buFont typeface="Arial" panose="020B0604020202020204" pitchFamily="34" charset="0"/>
              <a:buChar char="•"/>
            </a:pPr>
            <a:r>
              <a:rPr lang="it-IT" sz="2000" dirty="0" smtClean="0"/>
              <a:t>Or … </a:t>
            </a:r>
            <a:r>
              <a:rPr lang="it-IT" sz="2000" dirty="0" err="1" smtClean="0"/>
              <a:t>they</a:t>
            </a:r>
            <a:r>
              <a:rPr lang="it-IT" sz="2000" dirty="0" smtClean="0"/>
              <a:t> are new </a:t>
            </a:r>
            <a:r>
              <a:rPr lang="it-IT" sz="2000" dirty="0" err="1" smtClean="0"/>
              <a:t>artisans</a:t>
            </a:r>
            <a:r>
              <a:rPr lang="it-IT" sz="2000" dirty="0" smtClean="0"/>
              <a:t>, </a:t>
            </a:r>
            <a:r>
              <a:rPr lang="it-IT" sz="2000" dirty="0" err="1" smtClean="0"/>
              <a:t>sons</a:t>
            </a:r>
            <a:r>
              <a:rPr lang="it-IT" sz="2000" dirty="0" smtClean="0"/>
              <a:t> of  the </a:t>
            </a:r>
            <a:r>
              <a:rPr lang="it-IT" sz="2000" dirty="0" err="1" smtClean="0"/>
              <a:t>italian</a:t>
            </a:r>
            <a:r>
              <a:rPr lang="it-IT" sz="2000" dirty="0" smtClean="0"/>
              <a:t> </a:t>
            </a:r>
            <a:r>
              <a:rPr lang="it-IT" sz="2000" dirty="0" err="1" smtClean="0"/>
              <a:t>tradition</a:t>
            </a:r>
            <a:r>
              <a:rPr lang="it-IT" sz="2000" dirty="0" smtClean="0"/>
              <a:t> in manufacturing, and </a:t>
            </a:r>
            <a:r>
              <a:rPr lang="it-IT" sz="2000" dirty="0" err="1" smtClean="0"/>
              <a:t>at</a:t>
            </a:r>
            <a:r>
              <a:rPr lang="it-IT" sz="2000" dirty="0" smtClean="0"/>
              <a:t> the </a:t>
            </a:r>
            <a:r>
              <a:rPr lang="it-IT" sz="2000" dirty="0" err="1" smtClean="0"/>
              <a:t>same</a:t>
            </a:r>
            <a:r>
              <a:rPr lang="it-IT" sz="2000" dirty="0" smtClean="0"/>
              <a:t> time, </a:t>
            </a:r>
            <a:r>
              <a:rPr lang="it-IT" sz="2000" dirty="0" err="1" smtClean="0"/>
              <a:t>very</a:t>
            </a:r>
            <a:r>
              <a:rPr lang="it-IT" sz="2000" dirty="0" smtClean="0"/>
              <a:t> </a:t>
            </a:r>
            <a:r>
              <a:rPr lang="it-IT" sz="2000" dirty="0" err="1" smtClean="0"/>
              <a:t>similar</a:t>
            </a:r>
            <a:r>
              <a:rPr lang="it-IT" sz="2000" dirty="0" smtClean="0"/>
              <a:t> to </a:t>
            </a:r>
            <a:r>
              <a:rPr lang="it-IT" sz="2000" dirty="0" err="1" smtClean="0"/>
              <a:t>those</a:t>
            </a:r>
            <a:r>
              <a:rPr lang="it-IT" sz="2000" dirty="0" smtClean="0"/>
              <a:t> </a:t>
            </a:r>
            <a:r>
              <a:rPr lang="it-IT" sz="2000" dirty="0" err="1" smtClean="0"/>
              <a:t>depicted</a:t>
            </a:r>
            <a:r>
              <a:rPr lang="it-IT" sz="2000" dirty="0" smtClean="0"/>
              <a:t> by Katz and  by </a:t>
            </a:r>
            <a:r>
              <a:rPr lang="it-IT" sz="2000" dirty="0"/>
              <a:t>Autor</a:t>
            </a:r>
            <a:r>
              <a:rPr lang="it-IT" sz="2000" dirty="0" smtClean="0"/>
              <a:t>.</a:t>
            </a:r>
          </a:p>
          <a:p>
            <a:pPr marL="1252537" lvl="2" indent="-342900">
              <a:buFont typeface="Arial" panose="020B0604020202020204" pitchFamily="34" charset="0"/>
              <a:buChar char="•"/>
            </a:pPr>
            <a:endParaRPr lang="it-IT" sz="2000" dirty="0"/>
          </a:p>
        </p:txBody>
      </p:sp>
    </p:spTree>
    <p:extLst>
      <p:ext uri="{BB962C8B-B14F-4D97-AF65-F5344CB8AC3E}">
        <p14:creationId xmlns:p14="http://schemas.microsoft.com/office/powerpoint/2010/main" val="344998011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0728"/>
            <a:ext cx="8229600" cy="1584176"/>
          </a:xfrm>
        </p:spPr>
        <p:txBody>
          <a:bodyPr/>
          <a:lstStyle/>
          <a:p>
            <a:pPr algn="ctr"/>
            <a:r>
              <a:rPr lang="it-IT" dirty="0">
                <a:solidFill>
                  <a:srgbClr val="FF0000"/>
                </a:solidFill>
              </a:rPr>
              <a:t>7</a:t>
            </a:r>
            <a:r>
              <a:rPr lang="it-IT" dirty="0" smtClean="0">
                <a:solidFill>
                  <a:srgbClr val="FF0000"/>
                </a:solidFill>
              </a:rPr>
              <a:t>. </a:t>
            </a:r>
            <a:r>
              <a:rPr lang="it-IT" dirty="0" err="1" smtClean="0">
                <a:solidFill>
                  <a:srgbClr val="FF0000"/>
                </a:solidFill>
              </a:rPr>
              <a:t>Reconnecting</a:t>
            </a:r>
            <a:r>
              <a:rPr lang="it-IT" dirty="0" smtClean="0">
                <a:solidFill>
                  <a:srgbClr val="FF0000"/>
                </a:solidFill>
              </a:rPr>
              <a:t> </a:t>
            </a:r>
            <a:r>
              <a:rPr lang="it-IT" dirty="0" err="1" smtClean="0">
                <a:solidFill>
                  <a:srgbClr val="FF0000"/>
                </a:solidFill>
              </a:rPr>
              <a:t>workers</a:t>
            </a:r>
            <a:r>
              <a:rPr lang="it-IT" dirty="0" smtClean="0">
                <a:solidFill>
                  <a:srgbClr val="FF0000"/>
                </a:solidFill>
              </a:rPr>
              <a:t> (to work)</a:t>
            </a:r>
            <a:br>
              <a:rPr lang="it-IT" dirty="0" smtClean="0">
                <a:solidFill>
                  <a:srgbClr val="FF0000"/>
                </a:solidFill>
              </a:rPr>
            </a:br>
            <a:r>
              <a:rPr lang="it-IT" dirty="0" smtClean="0">
                <a:solidFill>
                  <a:srgbClr val="FF0000"/>
                </a:solidFill>
              </a:rPr>
              <a:t>Policy </a:t>
            </a:r>
            <a:r>
              <a:rPr lang="it-IT" dirty="0" err="1" smtClean="0">
                <a:solidFill>
                  <a:srgbClr val="FF0000"/>
                </a:solidFill>
              </a:rPr>
              <a:t>issues</a:t>
            </a:r>
            <a:endParaRPr lang="it-IT" dirty="0">
              <a:solidFill>
                <a:srgbClr val="FF0000"/>
              </a:solidFill>
            </a:endParaRPr>
          </a:p>
        </p:txBody>
      </p:sp>
      <p:sp>
        <p:nvSpPr>
          <p:cNvPr id="3" name="Segnaposto contenuto 2"/>
          <p:cNvSpPr>
            <a:spLocks noGrp="1"/>
          </p:cNvSpPr>
          <p:nvPr>
            <p:ph idx="1"/>
          </p:nvPr>
        </p:nvSpPr>
        <p:spPr/>
        <p:txBody>
          <a:bodyPr/>
          <a:lstStyle/>
          <a:p>
            <a:endParaRPr lang="it-IT" dirty="0" smtClean="0"/>
          </a:p>
          <a:p>
            <a:endParaRPr lang="it-IT" dirty="0"/>
          </a:p>
        </p:txBody>
      </p:sp>
    </p:spTree>
    <p:extLst>
      <p:ext uri="{BB962C8B-B14F-4D97-AF65-F5344CB8AC3E}">
        <p14:creationId xmlns:p14="http://schemas.microsoft.com/office/powerpoint/2010/main" val="26322042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2060847"/>
            <a:ext cx="8229600" cy="3888433"/>
          </a:xfrm>
        </p:spPr>
        <p:txBody>
          <a:bodyPr/>
          <a:lstStyle/>
          <a:p>
            <a:r>
              <a:rPr lang="en-US" dirty="0" smtClean="0"/>
              <a:t>Some proposals deserve attention</a:t>
            </a:r>
            <a:endParaRPr lang="it-IT" dirty="0"/>
          </a:p>
          <a:p>
            <a:r>
              <a:rPr lang="en-US" dirty="0" smtClean="0">
                <a:hlinkClick r:id="rId3"/>
              </a:rPr>
              <a:t>Basic income</a:t>
            </a:r>
            <a:r>
              <a:rPr lang="en-US" dirty="0"/>
              <a:t> </a:t>
            </a:r>
            <a:r>
              <a:rPr lang="en-US" sz="1800" dirty="0"/>
              <a:t>(Martin Ford, </a:t>
            </a:r>
            <a:r>
              <a:rPr lang="en-US" sz="1800" dirty="0">
                <a:hlinkClick r:id="rId4" tooltip="Erik Brynjolfsson"/>
              </a:rPr>
              <a:t>Erik </a:t>
            </a:r>
            <a:r>
              <a:rPr lang="en-US" sz="1800" dirty="0" err="1">
                <a:hlinkClick r:id="rId4" tooltip="Erik Brynjolfsson"/>
              </a:rPr>
              <a:t>Brynjolfsson</a:t>
            </a:r>
            <a:r>
              <a:rPr lang="en-US" sz="1800" dirty="0"/>
              <a:t>, </a:t>
            </a:r>
            <a:r>
              <a:rPr lang="en-US" sz="1800" dirty="0">
                <a:hlinkClick r:id="rId5" tooltip="Robert Reich"/>
              </a:rPr>
              <a:t>Robert Reich</a:t>
            </a:r>
            <a:r>
              <a:rPr lang="en-US" sz="1800" dirty="0"/>
              <a:t> and </a:t>
            </a:r>
            <a:r>
              <a:rPr lang="en-US" sz="1800" dirty="0">
                <a:hlinkClick r:id="rId6" tooltip="Guy Standing (economist)"/>
              </a:rPr>
              <a:t>Guy Standing</a:t>
            </a:r>
            <a:r>
              <a:rPr lang="en-US" sz="1800" dirty="0"/>
              <a:t>)</a:t>
            </a:r>
            <a:endParaRPr lang="it-IT" sz="1800" dirty="0"/>
          </a:p>
          <a:p>
            <a:r>
              <a:rPr lang="en-US" dirty="0">
                <a:hlinkClick r:id="rId7"/>
              </a:rPr>
              <a:t>Education</a:t>
            </a:r>
            <a:r>
              <a:rPr lang="en-US" dirty="0"/>
              <a:t> </a:t>
            </a:r>
            <a:r>
              <a:rPr lang="en-US" sz="1800" dirty="0"/>
              <a:t>(Erik </a:t>
            </a:r>
            <a:r>
              <a:rPr lang="en-US" sz="1800" dirty="0" err="1"/>
              <a:t>Brynjolfsson</a:t>
            </a:r>
            <a:r>
              <a:rPr lang="en-US" sz="1800" dirty="0"/>
              <a:t> and Andrew McAfee, Ignazio </a:t>
            </a:r>
            <a:r>
              <a:rPr lang="en-US" sz="1800" dirty="0" err="1"/>
              <a:t>Visco</a:t>
            </a:r>
            <a:r>
              <a:rPr lang="en-US" sz="1800" dirty="0"/>
              <a:t> and many others)</a:t>
            </a:r>
            <a:endParaRPr lang="it-IT" sz="1800" dirty="0"/>
          </a:p>
          <a:p>
            <a:r>
              <a:rPr lang="en-US" dirty="0">
                <a:hlinkClick r:id="rId8"/>
              </a:rPr>
              <a:t>Shorter working hours</a:t>
            </a:r>
            <a:r>
              <a:rPr lang="en-US" dirty="0"/>
              <a:t> </a:t>
            </a:r>
            <a:r>
              <a:rPr lang="en-US" sz="1800" dirty="0" smtClean="0"/>
              <a:t>(</a:t>
            </a:r>
            <a:r>
              <a:rPr lang="en-US" sz="1800" dirty="0" err="1" smtClean="0">
                <a:hlinkClick r:id="rId9" tooltip="Wassily Leontief"/>
              </a:rPr>
              <a:t>Wassily</a:t>
            </a:r>
            <a:r>
              <a:rPr lang="en-US" sz="1800" dirty="0" smtClean="0">
                <a:hlinkClick r:id="rId9" tooltip="Wassily Leontief"/>
              </a:rPr>
              <a:t> </a:t>
            </a:r>
            <a:r>
              <a:rPr lang="en-US" sz="1800" dirty="0">
                <a:hlinkClick r:id="rId9" tooltip="Wassily Leontief"/>
              </a:rPr>
              <a:t>Leontief</a:t>
            </a:r>
            <a:r>
              <a:rPr lang="en-US" sz="1800" dirty="0"/>
              <a:t>, </a:t>
            </a:r>
            <a:r>
              <a:rPr lang="en-US" sz="1800" dirty="0">
                <a:hlinkClick r:id="rId10" tooltip="John R. Commons"/>
              </a:rPr>
              <a:t>John R. Commons</a:t>
            </a:r>
            <a:r>
              <a:rPr lang="en-US" sz="1800" dirty="0"/>
              <a:t>, John Maynard Keynes)</a:t>
            </a:r>
            <a:endParaRPr lang="it-IT" sz="1800" dirty="0"/>
          </a:p>
          <a:p>
            <a:r>
              <a:rPr lang="en-US" dirty="0">
                <a:hlinkClick r:id="rId11"/>
              </a:rPr>
              <a:t>Broadening the ownership of technological assets</a:t>
            </a:r>
            <a:r>
              <a:rPr lang="en-US" dirty="0"/>
              <a:t>  </a:t>
            </a:r>
            <a:r>
              <a:rPr lang="en-US" sz="1800" dirty="0"/>
              <a:t>(</a:t>
            </a:r>
            <a:r>
              <a:rPr lang="en-US" sz="1800" dirty="0">
                <a:hlinkClick r:id="rId12" tooltip="James S. Albus"/>
              </a:rPr>
              <a:t>James S. </a:t>
            </a:r>
            <a:r>
              <a:rPr lang="en-US" sz="1800" dirty="0" err="1">
                <a:hlinkClick r:id="rId12" tooltip="James S. Albus"/>
              </a:rPr>
              <a:t>Albus</a:t>
            </a:r>
            <a:r>
              <a:rPr lang="en-US" sz="1800" dirty="0"/>
              <a:t>, </a:t>
            </a:r>
            <a:r>
              <a:rPr lang="en-US" sz="1800" dirty="0">
                <a:hlinkClick r:id="rId13" tooltip="John Lanchester"/>
              </a:rPr>
              <a:t>John </a:t>
            </a:r>
            <a:r>
              <a:rPr lang="en-US" sz="1800" dirty="0" err="1">
                <a:hlinkClick r:id="rId13" tooltip="John Lanchester"/>
              </a:rPr>
              <a:t>Lanchester</a:t>
            </a:r>
            <a:r>
              <a:rPr lang="en-US" sz="1800" dirty="0"/>
              <a:t>, </a:t>
            </a:r>
            <a:r>
              <a:rPr lang="en-US" sz="1800" dirty="0">
                <a:hlinkClick r:id="rId14" tooltip="Richard B. Freeman"/>
              </a:rPr>
              <a:t>Richard B. Freeman</a:t>
            </a:r>
            <a:r>
              <a:rPr lang="en-US" sz="1800" dirty="0"/>
              <a:t>, Noah Smith</a:t>
            </a:r>
            <a:r>
              <a:rPr lang="en-US" sz="1800" dirty="0" smtClean="0"/>
              <a:t>)</a:t>
            </a:r>
          </a:p>
          <a:p>
            <a:pPr lvl="1"/>
            <a:r>
              <a:rPr lang="en-US" sz="1800" dirty="0" smtClean="0">
                <a:solidFill>
                  <a:srgbClr val="FF0000"/>
                </a:solidFill>
              </a:rPr>
              <a:t>But also </a:t>
            </a:r>
            <a:r>
              <a:rPr lang="en-US" sz="1800" dirty="0" smtClean="0">
                <a:solidFill>
                  <a:srgbClr val="FF0000"/>
                </a:solidFill>
              </a:rPr>
              <a:t>industrial </a:t>
            </a:r>
            <a:r>
              <a:rPr lang="en-US" sz="1800" dirty="0" smtClean="0">
                <a:solidFill>
                  <a:srgbClr val="FF0000"/>
                </a:solidFill>
              </a:rPr>
              <a:t>policies how they have been depicted in this conference</a:t>
            </a:r>
            <a:endParaRPr lang="it-IT" sz="1800" dirty="0">
              <a:solidFill>
                <a:srgbClr val="FF0000"/>
              </a:solidFill>
            </a:endParaRPr>
          </a:p>
          <a:p>
            <a:pPr algn="just"/>
            <a:endParaRPr lang="it-IT" dirty="0" smtClean="0"/>
          </a:p>
          <a:p>
            <a:endParaRPr lang="it-IT" sz="2000" dirty="0"/>
          </a:p>
        </p:txBody>
      </p:sp>
      <p:sp>
        <p:nvSpPr>
          <p:cNvPr id="5" name="Titolo 4"/>
          <p:cNvSpPr>
            <a:spLocks noGrp="1"/>
          </p:cNvSpPr>
          <p:nvPr>
            <p:ph type="title"/>
          </p:nvPr>
        </p:nvSpPr>
        <p:spPr/>
        <p:txBody>
          <a:bodyPr/>
          <a:lstStyle/>
          <a:p>
            <a:r>
              <a:rPr lang="it-IT" dirty="0" err="1" smtClean="0">
                <a:solidFill>
                  <a:srgbClr val="0033CC"/>
                </a:solidFill>
              </a:rPr>
              <a:t>Reconnecting</a:t>
            </a:r>
            <a:r>
              <a:rPr lang="it-IT" dirty="0" smtClean="0">
                <a:solidFill>
                  <a:srgbClr val="0033CC"/>
                </a:solidFill>
              </a:rPr>
              <a:t> </a:t>
            </a:r>
            <a:r>
              <a:rPr lang="it-IT" dirty="0" err="1" smtClean="0">
                <a:solidFill>
                  <a:srgbClr val="0033CC"/>
                </a:solidFill>
              </a:rPr>
              <a:t>workers</a:t>
            </a:r>
            <a:r>
              <a:rPr lang="it-IT" dirty="0" smtClean="0">
                <a:solidFill>
                  <a:srgbClr val="0033CC"/>
                </a:solidFill>
              </a:rPr>
              <a:t> to work </a:t>
            </a:r>
            <a:r>
              <a:rPr lang="it-IT" dirty="0" err="1" smtClean="0">
                <a:solidFill>
                  <a:srgbClr val="0033CC"/>
                </a:solidFill>
              </a:rPr>
              <a:t>cannot</a:t>
            </a:r>
            <a:r>
              <a:rPr lang="it-IT" dirty="0" smtClean="0">
                <a:solidFill>
                  <a:srgbClr val="0033CC"/>
                </a:solidFill>
              </a:rPr>
              <a:t> be </a:t>
            </a:r>
            <a:r>
              <a:rPr lang="it-IT" dirty="0" err="1" smtClean="0">
                <a:solidFill>
                  <a:srgbClr val="0033CC"/>
                </a:solidFill>
              </a:rPr>
              <a:t>left</a:t>
            </a:r>
            <a:r>
              <a:rPr lang="it-IT" dirty="0" smtClean="0">
                <a:solidFill>
                  <a:srgbClr val="0033CC"/>
                </a:solidFill>
              </a:rPr>
              <a:t> to market </a:t>
            </a:r>
            <a:r>
              <a:rPr lang="it-IT" dirty="0" err="1" smtClean="0">
                <a:solidFill>
                  <a:srgbClr val="0033CC"/>
                </a:solidFill>
              </a:rPr>
              <a:t>forces</a:t>
            </a:r>
            <a:r>
              <a:rPr lang="it-IT" dirty="0" smtClean="0">
                <a:solidFill>
                  <a:srgbClr val="0033CC"/>
                </a:solidFill>
              </a:rPr>
              <a:t>:   </a:t>
            </a:r>
            <a:endParaRPr lang="it-IT" dirty="0">
              <a:solidFill>
                <a:srgbClr val="0033CC"/>
              </a:solidFill>
            </a:endParaRPr>
          </a:p>
        </p:txBody>
      </p:sp>
    </p:spTree>
    <p:extLst>
      <p:ext uri="{BB962C8B-B14F-4D97-AF65-F5344CB8AC3E}">
        <p14:creationId xmlns:p14="http://schemas.microsoft.com/office/powerpoint/2010/main" val="8944627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613"/>
            <a:ext cx="8229600" cy="431800"/>
          </a:xfrm>
        </p:spPr>
        <p:txBody>
          <a:bodyPr>
            <a:normAutofit fontScale="90000"/>
          </a:bodyPr>
          <a:lstStyle/>
          <a:p>
            <a:pPr algn="ctr">
              <a:defRPr/>
            </a:pPr>
            <a:r>
              <a:rPr lang="en-GB" dirty="0" smtClean="0">
                <a:solidFill>
                  <a:srgbClr val="FF0000"/>
                </a:solidFill>
              </a:rPr>
              <a:t>1. What are we talking about?</a:t>
            </a:r>
            <a:br>
              <a:rPr lang="en-GB" dirty="0" smtClean="0">
                <a:solidFill>
                  <a:srgbClr val="FF0000"/>
                </a:solidFill>
              </a:rPr>
            </a:br>
            <a:r>
              <a:rPr lang="en-GB" dirty="0">
                <a:solidFill>
                  <a:srgbClr val="FF0000"/>
                </a:solidFill>
              </a:rPr>
              <a:t/>
            </a:r>
            <a:br>
              <a:rPr lang="en-GB" dirty="0">
                <a:solidFill>
                  <a:srgbClr val="FF0000"/>
                </a:solidFill>
              </a:rPr>
            </a:br>
            <a:r>
              <a:rPr lang="en-GB" dirty="0" smtClean="0">
                <a:solidFill>
                  <a:srgbClr val="FF0000"/>
                </a:solidFill>
              </a:rPr>
              <a:t/>
            </a:r>
            <a:br>
              <a:rPr lang="en-GB" dirty="0" smtClean="0">
                <a:solidFill>
                  <a:srgbClr val="FF0000"/>
                </a:solidFill>
              </a:rPr>
            </a:br>
            <a:r>
              <a:rPr lang="en-GB" dirty="0">
                <a:solidFill>
                  <a:srgbClr val="FF0000"/>
                </a:solidFill>
              </a:rPr>
              <a:t/>
            </a:r>
            <a:br>
              <a:rPr lang="en-GB" dirty="0">
                <a:solidFill>
                  <a:srgbClr val="FF0000"/>
                </a:solidFill>
              </a:rPr>
            </a:br>
            <a:r>
              <a:rPr lang="en-GB" dirty="0" smtClean="0">
                <a:solidFill>
                  <a:srgbClr val="FF0000"/>
                </a:solidFill>
              </a:rPr>
              <a:t/>
            </a:r>
            <a:br>
              <a:rPr lang="en-GB" dirty="0" smtClean="0">
                <a:solidFill>
                  <a:srgbClr val="FF0000"/>
                </a:solidFill>
              </a:rPr>
            </a:br>
            <a:r>
              <a:rPr lang="en-GB" dirty="0">
                <a:solidFill>
                  <a:srgbClr val="FF0000"/>
                </a:solidFill>
              </a:rPr>
              <a:t/>
            </a:r>
            <a:br>
              <a:rPr lang="en-GB" dirty="0">
                <a:solidFill>
                  <a:srgbClr val="FF0000"/>
                </a:solidFill>
              </a:rPr>
            </a:br>
            <a:endParaRPr lang="it-IT" dirty="0">
              <a:solidFill>
                <a:srgbClr val="FF0000"/>
              </a:solidFill>
            </a:endParaRPr>
          </a:p>
        </p:txBody>
      </p:sp>
      <p:sp>
        <p:nvSpPr>
          <p:cNvPr id="6147" name="Segnaposto contenuto 2"/>
          <p:cNvSpPr>
            <a:spLocks noGrp="1"/>
          </p:cNvSpPr>
          <p:nvPr>
            <p:ph idx="1"/>
          </p:nvPr>
        </p:nvSpPr>
        <p:spPr bwMode="auto">
          <a:xfrm>
            <a:off x="457200" y="1341438"/>
            <a:ext cx="8229600"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it-IT" dirty="0" smtClean="0"/>
          </a:p>
          <a:p>
            <a:endParaRPr lang="en-GB" altLang="it-IT" dirty="0" smtClean="0"/>
          </a:p>
          <a:p>
            <a:r>
              <a:rPr lang="en-GB" altLang="it-IT" dirty="0" smtClean="0">
                <a:solidFill>
                  <a:srgbClr val="0033CC"/>
                </a:solidFill>
              </a:rPr>
              <a:t>The Fourth Industrial </a:t>
            </a:r>
            <a:r>
              <a:rPr lang="en-GB" altLang="it-IT" dirty="0">
                <a:solidFill>
                  <a:srgbClr val="0033CC"/>
                </a:solidFill>
              </a:rPr>
              <a:t>R</a:t>
            </a:r>
            <a:r>
              <a:rPr lang="en-GB" altLang="it-IT" dirty="0" smtClean="0">
                <a:solidFill>
                  <a:srgbClr val="0033CC"/>
                </a:solidFill>
              </a:rPr>
              <a:t>evolution and its effects on work and employment</a:t>
            </a:r>
          </a:p>
          <a:p>
            <a:endParaRPr lang="en-GB" altLang="it-IT" dirty="0" smtClean="0"/>
          </a:p>
          <a:p>
            <a:endParaRPr lang="en-GB" altLang="it-IT" dirty="0" smtClean="0">
              <a:solidFill>
                <a:srgbClr val="000000"/>
              </a:solidFill>
            </a:endParaRPr>
          </a:p>
          <a:p>
            <a:endParaRPr lang="en-GB" altLang="it-IT" dirty="0" smtClean="0">
              <a:solidFill>
                <a:srgbClr val="000000"/>
              </a:solidFill>
            </a:endParaRPr>
          </a:p>
          <a:p>
            <a:endParaRPr lang="en-GB" altLang="it-IT" dirty="0" smtClean="0"/>
          </a:p>
          <a:p>
            <a:endParaRPr lang="en-GB" altLang="it-IT"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bwMode="auto">
          <a:xfrm>
            <a:off x="457200" y="836712"/>
            <a:ext cx="8229600" cy="864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err="1" smtClean="0">
                <a:solidFill>
                  <a:srgbClr val="0033CC"/>
                </a:solidFill>
              </a:rPr>
              <a:t>Reconnecting</a:t>
            </a:r>
            <a:r>
              <a:rPr lang="it-IT" altLang="it-IT" dirty="0" smtClean="0">
                <a:solidFill>
                  <a:srgbClr val="0033CC"/>
                </a:solidFill>
              </a:rPr>
              <a:t> </a:t>
            </a:r>
            <a:r>
              <a:rPr lang="it-IT" altLang="it-IT" dirty="0" err="1" smtClean="0">
                <a:solidFill>
                  <a:srgbClr val="0033CC"/>
                </a:solidFill>
              </a:rPr>
              <a:t>worker</a:t>
            </a:r>
            <a:r>
              <a:rPr lang="it-IT" altLang="it-IT" dirty="0" smtClean="0">
                <a:solidFill>
                  <a:srgbClr val="0033CC"/>
                </a:solidFill>
              </a:rPr>
              <a:t> to work: </a:t>
            </a:r>
            <a:r>
              <a:rPr lang="it-IT" altLang="it-IT" dirty="0" err="1" smtClean="0">
                <a:solidFill>
                  <a:srgbClr val="0033CC"/>
                </a:solidFill>
              </a:rPr>
              <a:t>income</a:t>
            </a:r>
            <a:r>
              <a:rPr lang="it-IT" altLang="it-IT" dirty="0" smtClean="0">
                <a:solidFill>
                  <a:srgbClr val="0033CC"/>
                </a:solidFill>
              </a:rPr>
              <a:t> </a:t>
            </a:r>
            <a:r>
              <a:rPr lang="it-IT" altLang="it-IT" dirty="0" err="1" smtClean="0">
                <a:solidFill>
                  <a:srgbClr val="0033CC"/>
                </a:solidFill>
              </a:rPr>
              <a:t>distribution</a:t>
            </a:r>
            <a:r>
              <a:rPr lang="it-IT" altLang="it-IT" dirty="0" smtClean="0"/>
              <a:t/>
            </a:r>
            <a:br>
              <a:rPr lang="it-IT" altLang="it-IT" dirty="0" smtClean="0"/>
            </a:br>
            <a:r>
              <a:rPr lang="it-IT" altLang="it-IT" dirty="0" smtClean="0"/>
              <a:t/>
            </a:r>
            <a:br>
              <a:rPr lang="it-IT" altLang="it-IT" dirty="0" smtClean="0"/>
            </a:br>
            <a:r>
              <a:rPr lang="it-IT" altLang="it-IT" dirty="0"/>
              <a:t/>
            </a:r>
            <a:br>
              <a:rPr lang="it-IT" altLang="it-IT" dirty="0"/>
            </a:br>
            <a:r>
              <a:rPr lang="it-IT" altLang="it-IT" dirty="0" smtClean="0"/>
              <a:t/>
            </a:r>
            <a:br>
              <a:rPr lang="it-IT" altLang="it-IT" dirty="0" smtClean="0"/>
            </a:br>
            <a:endParaRPr lang="it-IT" altLang="it-IT" dirty="0" smtClean="0">
              <a:solidFill>
                <a:srgbClr val="FF0000"/>
              </a:solidFill>
            </a:endParaRPr>
          </a:p>
        </p:txBody>
      </p:sp>
      <p:sp>
        <p:nvSpPr>
          <p:cNvPr id="39939" name="Segnaposto contenuto 2"/>
          <p:cNvSpPr>
            <a:spLocks noGrp="1"/>
          </p:cNvSpPr>
          <p:nvPr>
            <p:ph idx="1"/>
          </p:nvPr>
        </p:nvSpPr>
        <p:spPr bwMode="auto">
          <a:xfrm>
            <a:off x="467544" y="2060848"/>
            <a:ext cx="8229600" cy="46811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 J</a:t>
            </a:r>
            <a:r>
              <a:rPr lang="en-US" sz="2000" dirty="0" smtClean="0"/>
              <a:t>ohn </a:t>
            </a:r>
            <a:r>
              <a:rPr lang="en-US" sz="2000" dirty="0"/>
              <a:t>Maynard Keynes’ predicted widespread technological unemployment “due to our discovery of means of </a:t>
            </a:r>
            <a:r>
              <a:rPr lang="en-US" sz="2000" dirty="0" err="1"/>
              <a:t>economising</a:t>
            </a:r>
            <a:r>
              <a:rPr lang="en-US" sz="2000" dirty="0"/>
              <a:t>  the use of </a:t>
            </a:r>
            <a:r>
              <a:rPr lang="en-US" sz="2000" dirty="0" err="1"/>
              <a:t>labour</a:t>
            </a:r>
            <a:r>
              <a:rPr lang="en-US" sz="2000" dirty="0"/>
              <a:t> outrunning the pace at which we can find new uses for </a:t>
            </a:r>
            <a:r>
              <a:rPr lang="en-US" sz="2000" dirty="0" err="1"/>
              <a:t>labour</a:t>
            </a:r>
            <a:r>
              <a:rPr lang="en-US" sz="2000" dirty="0"/>
              <a:t>” (Keynes, 1933, p. 3</a:t>
            </a:r>
            <a:r>
              <a:rPr lang="en-US" sz="2000" dirty="0" smtClean="0"/>
              <a:t>).</a:t>
            </a:r>
          </a:p>
          <a:p>
            <a:endParaRPr lang="en-US" sz="2000" dirty="0" smtClean="0"/>
          </a:p>
          <a:p>
            <a:r>
              <a:rPr lang="en-US" sz="2000" dirty="0" smtClean="0"/>
              <a:t>In </a:t>
            </a:r>
            <a:r>
              <a:rPr lang="en-US" sz="2000" i="1" dirty="0" smtClean="0">
                <a:solidFill>
                  <a:schemeClr val="accent2"/>
                </a:solidFill>
              </a:rPr>
              <a:t>Economic possibilities for our grandchildren</a:t>
            </a:r>
            <a:r>
              <a:rPr lang="en-US" sz="2000" dirty="0" smtClean="0"/>
              <a:t> (1931), he envisaged a world with no scarcity,  short working hours and plenty of leisure.</a:t>
            </a:r>
          </a:p>
          <a:p>
            <a:r>
              <a:rPr lang="en-US" sz="2000" dirty="0" smtClean="0"/>
              <a:t>One of the necessary condition of this construction was a fair distribution of income and low returns to private </a:t>
            </a:r>
            <a:r>
              <a:rPr lang="en-US" sz="2000" dirty="0" smtClean="0"/>
              <a:t>investment.</a:t>
            </a:r>
            <a:endParaRPr lang="en-US" sz="2000" dirty="0"/>
          </a:p>
          <a:p>
            <a:endParaRPr lang="en-US" sz="2000" dirty="0"/>
          </a:p>
          <a:p>
            <a:r>
              <a:rPr lang="en-US" dirty="0" smtClean="0">
                <a:solidFill>
                  <a:schemeClr val="accent2"/>
                </a:solidFill>
              </a:rPr>
              <a:t>We do know that something went wrong </a:t>
            </a:r>
          </a:p>
          <a:p>
            <a:r>
              <a:rPr lang="en-US" dirty="0">
                <a:solidFill>
                  <a:schemeClr val="accent2"/>
                </a:solidFill>
              </a:rPr>
              <a:t>	</a:t>
            </a:r>
            <a:r>
              <a:rPr lang="en-US" dirty="0" smtClean="0">
                <a:solidFill>
                  <a:schemeClr val="accent2"/>
                </a:solidFill>
              </a:rPr>
              <a:t>(</a:t>
            </a:r>
            <a:r>
              <a:rPr lang="en-US" dirty="0" err="1" smtClean="0">
                <a:solidFill>
                  <a:schemeClr val="accent2"/>
                </a:solidFill>
              </a:rPr>
              <a:t>Piketty</a:t>
            </a:r>
            <a:r>
              <a:rPr lang="en-US" dirty="0" smtClean="0">
                <a:solidFill>
                  <a:schemeClr val="accent2"/>
                </a:solidFill>
              </a:rPr>
              <a:t> and many others)</a:t>
            </a:r>
          </a:p>
          <a:p>
            <a:endParaRPr lang="it-IT" dirty="0"/>
          </a:p>
          <a:p>
            <a:endParaRPr lang="it-IT" altLang="it-IT" dirty="0" smtClean="0"/>
          </a:p>
        </p:txBody>
      </p:sp>
    </p:spTree>
    <p:extLst>
      <p:ext uri="{BB962C8B-B14F-4D97-AF65-F5344CB8AC3E}">
        <p14:creationId xmlns:p14="http://schemas.microsoft.com/office/powerpoint/2010/main" val="54582879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33CC"/>
                </a:solidFill>
              </a:rPr>
              <a:t>An </a:t>
            </a:r>
            <a:r>
              <a:rPr lang="it-IT" b="1" dirty="0" err="1" smtClean="0">
                <a:solidFill>
                  <a:srgbClr val="0033CC"/>
                </a:solidFill>
              </a:rPr>
              <a:t>even</a:t>
            </a:r>
            <a:r>
              <a:rPr lang="it-IT" b="1" dirty="0" smtClean="0">
                <a:solidFill>
                  <a:srgbClr val="0033CC"/>
                </a:solidFill>
              </a:rPr>
              <a:t> more </a:t>
            </a:r>
            <a:r>
              <a:rPr lang="it-IT" b="1" dirty="0" err="1" smtClean="0">
                <a:solidFill>
                  <a:srgbClr val="0033CC"/>
                </a:solidFill>
              </a:rPr>
              <a:t>tentative</a:t>
            </a:r>
            <a:r>
              <a:rPr lang="it-IT" b="1" dirty="0" smtClean="0">
                <a:solidFill>
                  <a:srgbClr val="0033CC"/>
                </a:solidFill>
              </a:rPr>
              <a:t> </a:t>
            </a:r>
            <a:r>
              <a:rPr lang="it-IT" b="1" dirty="0" err="1" smtClean="0">
                <a:solidFill>
                  <a:srgbClr val="0033CC"/>
                </a:solidFill>
              </a:rPr>
              <a:t>conclusion</a:t>
            </a:r>
            <a:endParaRPr lang="it-IT" b="1" dirty="0">
              <a:solidFill>
                <a:srgbClr val="0033CC"/>
              </a:solidFill>
            </a:endParaRPr>
          </a:p>
        </p:txBody>
      </p:sp>
      <p:sp>
        <p:nvSpPr>
          <p:cNvPr id="3" name="Segnaposto contenuto 2"/>
          <p:cNvSpPr>
            <a:spLocks noGrp="1"/>
          </p:cNvSpPr>
          <p:nvPr>
            <p:ph idx="1"/>
          </p:nvPr>
        </p:nvSpPr>
        <p:spPr>
          <a:xfrm>
            <a:off x="457200" y="1556792"/>
            <a:ext cx="8229600" cy="4752527"/>
          </a:xfrm>
        </p:spPr>
        <p:txBody>
          <a:bodyPr/>
          <a:lstStyle/>
          <a:p>
            <a:r>
              <a:rPr lang="it-IT" kern="1200" dirty="0" err="1" smtClean="0">
                <a:latin typeface="Arial" charset="0"/>
              </a:rPr>
              <a:t>Our</a:t>
            </a:r>
            <a:r>
              <a:rPr lang="it-IT" kern="1200" dirty="0" smtClean="0">
                <a:latin typeface="Arial" charset="0"/>
              </a:rPr>
              <a:t> world </a:t>
            </a:r>
            <a:r>
              <a:rPr lang="it-IT" kern="1200" dirty="0" err="1" smtClean="0">
                <a:latin typeface="Arial" charset="0"/>
              </a:rPr>
              <a:t>will</a:t>
            </a:r>
            <a:r>
              <a:rPr lang="it-IT" kern="1200" dirty="0" smtClean="0">
                <a:latin typeface="Arial" charset="0"/>
              </a:rPr>
              <a:t> </a:t>
            </a:r>
            <a:r>
              <a:rPr lang="it-IT" kern="1200" dirty="0" err="1" smtClean="0">
                <a:latin typeface="Arial" charset="0"/>
              </a:rPr>
              <a:t>not</a:t>
            </a:r>
            <a:r>
              <a:rPr lang="it-IT" kern="1200" dirty="0" smtClean="0">
                <a:latin typeface="Arial" charset="0"/>
              </a:rPr>
              <a:t> be made up </a:t>
            </a:r>
            <a:r>
              <a:rPr lang="it-IT" kern="1200" dirty="0" err="1" smtClean="0">
                <a:latin typeface="Arial" charset="0"/>
              </a:rPr>
              <a:t>only</a:t>
            </a:r>
            <a:r>
              <a:rPr lang="it-IT" kern="1200" dirty="0" smtClean="0">
                <a:latin typeface="Arial" charset="0"/>
              </a:rPr>
              <a:t> of Google-</a:t>
            </a:r>
            <a:r>
              <a:rPr lang="it-IT" kern="1200" dirty="0" err="1" smtClean="0">
                <a:latin typeface="Arial" charset="0"/>
              </a:rPr>
              <a:t>cars</a:t>
            </a:r>
            <a:r>
              <a:rPr lang="it-IT" kern="1200" dirty="0" smtClean="0">
                <a:latin typeface="Arial" charset="0"/>
              </a:rPr>
              <a:t>, </a:t>
            </a:r>
            <a:r>
              <a:rPr lang="it-IT" kern="1200" dirty="0" err="1" smtClean="0">
                <a:latin typeface="Arial" charset="0"/>
              </a:rPr>
              <a:t>drones</a:t>
            </a:r>
            <a:r>
              <a:rPr lang="it-IT" kern="1200" dirty="0" smtClean="0">
                <a:latin typeface="Arial" charset="0"/>
              </a:rPr>
              <a:t>, </a:t>
            </a:r>
            <a:r>
              <a:rPr lang="it-IT" kern="1200" dirty="0">
                <a:latin typeface="Arial" charset="0"/>
              </a:rPr>
              <a:t>di </a:t>
            </a:r>
            <a:r>
              <a:rPr lang="it-IT" kern="1200" dirty="0" smtClean="0">
                <a:latin typeface="Arial" charset="0"/>
              </a:rPr>
              <a:t>Amazon, www,  and so on. </a:t>
            </a:r>
          </a:p>
          <a:p>
            <a:endParaRPr lang="it-IT" kern="1200" dirty="0">
              <a:latin typeface="Arial" charset="0"/>
            </a:endParaRPr>
          </a:p>
          <a:p>
            <a:r>
              <a:rPr lang="it-IT" kern="1200" dirty="0" err="1" smtClean="0">
                <a:latin typeface="Arial" charset="0"/>
              </a:rPr>
              <a:t>There</a:t>
            </a:r>
            <a:r>
              <a:rPr lang="it-IT" kern="1200" dirty="0" smtClean="0">
                <a:latin typeface="Arial" charset="0"/>
              </a:rPr>
              <a:t> are </a:t>
            </a:r>
            <a:r>
              <a:rPr lang="it-IT" kern="1200" dirty="0" err="1" smtClean="0">
                <a:latin typeface="Arial" charset="0"/>
              </a:rPr>
              <a:t>opportunities</a:t>
            </a:r>
            <a:r>
              <a:rPr lang="it-IT" kern="1200" dirty="0" smtClean="0">
                <a:latin typeface="Arial" charset="0"/>
              </a:rPr>
              <a:t> for </a:t>
            </a:r>
            <a:r>
              <a:rPr lang="it-IT" kern="1200" dirty="0" err="1" smtClean="0">
                <a:latin typeface="Arial" charset="0"/>
              </a:rPr>
              <a:t>using</a:t>
            </a:r>
            <a:r>
              <a:rPr lang="it-IT" kern="1200" dirty="0" smtClean="0">
                <a:latin typeface="Arial" charset="0"/>
              </a:rPr>
              <a:t> </a:t>
            </a:r>
            <a:r>
              <a:rPr lang="it-IT" kern="1200" dirty="0" err="1" smtClean="0">
                <a:latin typeface="Arial" charset="0"/>
              </a:rPr>
              <a:t>abilities</a:t>
            </a:r>
            <a:r>
              <a:rPr lang="it-IT" kern="1200" dirty="0" smtClean="0">
                <a:latin typeface="Arial" charset="0"/>
              </a:rPr>
              <a:t> and </a:t>
            </a:r>
            <a:r>
              <a:rPr lang="it-IT" kern="1200" dirty="0" err="1" smtClean="0">
                <a:latin typeface="Arial" charset="0"/>
              </a:rPr>
              <a:t>competence</a:t>
            </a:r>
            <a:r>
              <a:rPr lang="it-IT" kern="1200" dirty="0" smtClean="0">
                <a:latin typeface="Arial" charset="0"/>
              </a:rPr>
              <a:t> </a:t>
            </a:r>
            <a:r>
              <a:rPr lang="it-IT" kern="1200" dirty="0" err="1" smtClean="0">
                <a:latin typeface="Arial" charset="0"/>
              </a:rPr>
              <a:t>not</a:t>
            </a:r>
            <a:r>
              <a:rPr lang="it-IT" kern="1200" dirty="0" smtClean="0">
                <a:latin typeface="Arial" charset="0"/>
              </a:rPr>
              <a:t> </a:t>
            </a:r>
            <a:r>
              <a:rPr lang="it-IT" kern="1200" dirty="0" err="1" smtClean="0">
                <a:latin typeface="Arial" charset="0"/>
              </a:rPr>
              <a:t>subject</a:t>
            </a:r>
            <a:r>
              <a:rPr lang="it-IT" kern="1200" dirty="0" smtClean="0">
                <a:latin typeface="Arial" charset="0"/>
              </a:rPr>
              <a:t> </a:t>
            </a:r>
            <a:r>
              <a:rPr lang="it-IT" kern="1200" dirty="0" err="1" smtClean="0">
                <a:latin typeface="Arial" charset="0"/>
              </a:rPr>
              <a:t>but</a:t>
            </a:r>
            <a:r>
              <a:rPr lang="it-IT" kern="1200" dirty="0" smtClean="0">
                <a:latin typeface="Arial" charset="0"/>
              </a:rPr>
              <a:t> </a:t>
            </a:r>
            <a:r>
              <a:rPr lang="it-IT" kern="1200" dirty="0" err="1" smtClean="0">
                <a:latin typeface="Arial" charset="0"/>
              </a:rPr>
              <a:t>complementary</a:t>
            </a:r>
            <a:r>
              <a:rPr lang="it-IT" kern="1200" dirty="0" smtClean="0">
                <a:latin typeface="Arial" charset="0"/>
              </a:rPr>
              <a:t> to </a:t>
            </a:r>
            <a:r>
              <a:rPr lang="it-IT" kern="1200" dirty="0" err="1" smtClean="0">
                <a:latin typeface="Arial" charset="0"/>
              </a:rPr>
              <a:t>digitalization</a:t>
            </a:r>
            <a:r>
              <a:rPr lang="it-IT" kern="1200" dirty="0" smtClean="0">
                <a:latin typeface="Arial" charset="0"/>
              </a:rPr>
              <a:t> and </a:t>
            </a:r>
            <a:r>
              <a:rPr lang="it-IT" kern="1200" dirty="0" err="1" smtClean="0">
                <a:latin typeface="Arial" charset="0"/>
              </a:rPr>
              <a:t>automation</a:t>
            </a:r>
            <a:r>
              <a:rPr lang="it-IT" kern="1200" dirty="0" smtClean="0">
                <a:latin typeface="Arial" charset="0"/>
              </a:rPr>
              <a:t> (up to </a:t>
            </a:r>
            <a:r>
              <a:rPr lang="it-IT" kern="1200" dirty="0" err="1" smtClean="0">
                <a:latin typeface="Arial" charset="0"/>
              </a:rPr>
              <a:t>now</a:t>
            </a:r>
            <a:r>
              <a:rPr lang="it-IT" kern="1200" dirty="0" smtClean="0">
                <a:latin typeface="Arial" charset="0"/>
              </a:rPr>
              <a:t> …).</a:t>
            </a:r>
            <a:endParaRPr lang="it-IT" kern="1200" dirty="0">
              <a:latin typeface="Arial" charset="0"/>
            </a:endParaRPr>
          </a:p>
          <a:p>
            <a:pPr algn="just">
              <a:spcBef>
                <a:spcPct val="30000"/>
              </a:spcBef>
              <a:buClrTx/>
              <a:defRPr/>
            </a:pPr>
            <a:r>
              <a:rPr lang="it-IT" dirty="0" smtClean="0"/>
              <a:t>I </a:t>
            </a:r>
            <a:r>
              <a:rPr lang="it-IT" dirty="0" err="1" smtClean="0"/>
              <a:t>believe</a:t>
            </a:r>
            <a:r>
              <a:rPr lang="it-IT" dirty="0" smtClean="0"/>
              <a:t> </a:t>
            </a:r>
            <a:r>
              <a:rPr lang="it-IT" dirty="0" err="1" smtClean="0"/>
              <a:t>that</a:t>
            </a:r>
            <a:r>
              <a:rPr lang="it-IT" dirty="0" smtClean="0"/>
              <a:t> in the </a:t>
            </a:r>
            <a:r>
              <a:rPr lang="it-IT" dirty="0"/>
              <a:t>T</a:t>
            </a:r>
            <a:r>
              <a:rPr lang="it-IT" dirty="0" smtClean="0"/>
              <a:t>hird </a:t>
            </a:r>
            <a:r>
              <a:rPr lang="it-IT" dirty="0" err="1" smtClean="0"/>
              <a:t>Italy</a:t>
            </a:r>
            <a:r>
              <a:rPr lang="it-IT" dirty="0" smtClean="0"/>
              <a:t>, in the </a:t>
            </a:r>
            <a:r>
              <a:rPr lang="it-IT" dirty="0" err="1" smtClean="0"/>
              <a:t>regions</a:t>
            </a:r>
            <a:r>
              <a:rPr lang="it-IT" dirty="0" smtClean="0"/>
              <a:t> </a:t>
            </a:r>
            <a:r>
              <a:rPr lang="it-IT" dirty="0" err="1" smtClean="0"/>
              <a:t>where</a:t>
            </a:r>
            <a:r>
              <a:rPr lang="it-IT" dirty="0" smtClean="0"/>
              <a:t> Industrial </a:t>
            </a:r>
            <a:r>
              <a:rPr lang="it-IT" dirty="0" err="1" smtClean="0"/>
              <a:t>Districts</a:t>
            </a:r>
            <a:r>
              <a:rPr lang="it-IT" dirty="0" smtClean="0"/>
              <a:t> </a:t>
            </a:r>
            <a:r>
              <a:rPr lang="it-IT" dirty="0" err="1" smtClean="0"/>
              <a:t>had</a:t>
            </a:r>
            <a:r>
              <a:rPr lang="it-IT" dirty="0" smtClean="0"/>
              <a:t> and </a:t>
            </a:r>
            <a:r>
              <a:rPr lang="it-IT" dirty="0" err="1" smtClean="0"/>
              <a:t>have</a:t>
            </a:r>
            <a:r>
              <a:rPr lang="it-IT" dirty="0" smtClean="0"/>
              <a:t> an </a:t>
            </a:r>
            <a:r>
              <a:rPr lang="it-IT" dirty="0" err="1" smtClean="0"/>
              <a:t>important</a:t>
            </a:r>
            <a:r>
              <a:rPr lang="it-IT" dirty="0" smtClean="0"/>
              <a:t> </a:t>
            </a:r>
            <a:r>
              <a:rPr lang="it-IT" dirty="0" err="1" smtClean="0"/>
              <a:t>role</a:t>
            </a:r>
            <a:r>
              <a:rPr lang="it-IT" dirty="0" smtClean="0"/>
              <a:t>, </a:t>
            </a:r>
            <a:r>
              <a:rPr lang="it-IT" dirty="0" err="1" smtClean="0"/>
              <a:t>there</a:t>
            </a:r>
            <a:r>
              <a:rPr lang="it-IT" dirty="0" smtClean="0"/>
              <a:t> </a:t>
            </a:r>
            <a:r>
              <a:rPr lang="it-IT" dirty="0" err="1" smtClean="0"/>
              <a:t>is</a:t>
            </a:r>
            <a:r>
              <a:rPr lang="it-IT" dirty="0" smtClean="0"/>
              <a:t> </a:t>
            </a:r>
            <a:r>
              <a:rPr lang="it-IT" dirty="0" err="1" smtClean="0"/>
              <a:t>plenty</a:t>
            </a:r>
            <a:r>
              <a:rPr lang="it-IT" dirty="0" smtClean="0"/>
              <a:t> of </a:t>
            </a:r>
            <a:r>
              <a:rPr lang="it-IT" dirty="0" err="1" smtClean="0"/>
              <a:t>space</a:t>
            </a:r>
            <a:r>
              <a:rPr lang="it-IT" dirty="0" smtClean="0"/>
              <a:t> for </a:t>
            </a:r>
            <a:r>
              <a:rPr lang="it-IT" kern="1200" dirty="0" smtClean="0">
                <a:solidFill>
                  <a:srgbClr val="0033CC"/>
                </a:solidFill>
              </a:rPr>
              <a:t>«the human use of human </a:t>
            </a:r>
            <a:r>
              <a:rPr lang="it-IT" kern="1200" dirty="0" err="1" smtClean="0">
                <a:solidFill>
                  <a:srgbClr val="0033CC"/>
                </a:solidFill>
              </a:rPr>
              <a:t>being</a:t>
            </a:r>
            <a:r>
              <a:rPr lang="it-IT" kern="1200" dirty="0" smtClean="0">
                <a:solidFill>
                  <a:srgbClr val="0033CC"/>
                </a:solidFill>
              </a:rPr>
              <a:t>»</a:t>
            </a:r>
            <a:r>
              <a:rPr lang="it-IT" kern="1200" dirty="0" smtClean="0"/>
              <a:t> (</a:t>
            </a:r>
            <a:r>
              <a:rPr lang="it-IT" kern="1200" dirty="0" err="1" smtClean="0"/>
              <a:t>quoting</a:t>
            </a:r>
            <a:r>
              <a:rPr lang="it-IT" kern="1200" dirty="0" smtClean="0"/>
              <a:t> </a:t>
            </a:r>
            <a:r>
              <a:rPr lang="it-IT" kern="1200" dirty="0" err="1" smtClean="0"/>
              <a:t>Norbert</a:t>
            </a:r>
            <a:r>
              <a:rPr lang="it-IT" kern="1200" dirty="0" smtClean="0"/>
              <a:t> </a:t>
            </a:r>
            <a:r>
              <a:rPr lang="it-IT" kern="1200" dirty="0" err="1" smtClean="0"/>
              <a:t>Wiener</a:t>
            </a:r>
            <a:r>
              <a:rPr lang="it-IT" kern="1200" dirty="0" smtClean="0"/>
              <a:t>).</a:t>
            </a:r>
          </a:p>
          <a:p>
            <a:pPr algn="ctr"/>
            <a:r>
              <a:rPr lang="it-IT" altLang="it-IT" dirty="0" err="1" smtClean="0">
                <a:solidFill>
                  <a:srgbClr val="FF0000"/>
                </a:solidFill>
              </a:rPr>
              <a:t>Thanks</a:t>
            </a:r>
            <a:r>
              <a:rPr lang="it-IT" altLang="it-IT" dirty="0" smtClean="0">
                <a:solidFill>
                  <a:srgbClr val="FF0000"/>
                </a:solidFill>
              </a:rPr>
              <a:t> </a:t>
            </a:r>
            <a:r>
              <a:rPr lang="it-IT" altLang="it-IT" dirty="0">
                <a:solidFill>
                  <a:srgbClr val="FF0000"/>
                </a:solidFill>
              </a:rPr>
              <a:t>for </a:t>
            </a:r>
            <a:r>
              <a:rPr lang="it-IT" altLang="it-IT" dirty="0" err="1">
                <a:solidFill>
                  <a:srgbClr val="FF0000"/>
                </a:solidFill>
              </a:rPr>
              <a:t>your</a:t>
            </a:r>
            <a:r>
              <a:rPr lang="it-IT" altLang="it-IT" dirty="0">
                <a:solidFill>
                  <a:srgbClr val="FF0000"/>
                </a:solidFill>
              </a:rPr>
              <a:t> </a:t>
            </a:r>
            <a:r>
              <a:rPr lang="it-IT" altLang="it-IT" dirty="0" err="1">
                <a:solidFill>
                  <a:srgbClr val="FF0000"/>
                </a:solidFill>
              </a:rPr>
              <a:t>attention</a:t>
            </a:r>
            <a:r>
              <a:rPr lang="it-IT" altLang="it-IT" dirty="0">
                <a:solidFill>
                  <a:srgbClr val="FF0000"/>
                </a:solidFill>
              </a:rPr>
              <a:t> !!!</a:t>
            </a:r>
            <a:endParaRPr lang="it-IT" dirty="0"/>
          </a:p>
        </p:txBody>
      </p:sp>
    </p:spTree>
    <p:extLst>
      <p:ext uri="{BB962C8B-B14F-4D97-AF65-F5344CB8AC3E}">
        <p14:creationId xmlns:p14="http://schemas.microsoft.com/office/powerpoint/2010/main" val="18388467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613"/>
            <a:ext cx="8229600" cy="350837"/>
          </a:xfrm>
        </p:spPr>
        <p:txBody>
          <a:bodyPr>
            <a:normAutofit fontScale="90000"/>
          </a:bodyPr>
          <a:lstStyle/>
          <a:p>
            <a:pPr>
              <a:defRPr/>
            </a:pPr>
            <a:r>
              <a:rPr lang="en-GB" dirty="0">
                <a:solidFill>
                  <a:srgbClr val="FF0000"/>
                </a:solidFill>
              </a:rPr>
              <a:t>Definition of Industry 4.0</a:t>
            </a:r>
            <a:br>
              <a:rPr lang="en-GB" dirty="0">
                <a:solidFill>
                  <a:srgbClr val="FF0000"/>
                </a:solidFill>
              </a:rPr>
            </a:br>
            <a:endParaRPr lang="it-IT" dirty="0">
              <a:solidFill>
                <a:srgbClr val="FF0000"/>
              </a:solidFill>
            </a:endParaRPr>
          </a:p>
        </p:txBody>
      </p:sp>
      <p:sp>
        <p:nvSpPr>
          <p:cNvPr id="8195" name="Segnaposto contenuto 2"/>
          <p:cNvSpPr>
            <a:spLocks noGrp="1"/>
          </p:cNvSpPr>
          <p:nvPr>
            <p:ph idx="1"/>
          </p:nvPr>
        </p:nvSpPr>
        <p:spPr bwMode="auto">
          <a:xfrm>
            <a:off x="457200" y="942975"/>
            <a:ext cx="8229600" cy="540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it-IT" i="1" dirty="0" smtClean="0"/>
          </a:p>
          <a:p>
            <a:r>
              <a:rPr lang="en-GB" altLang="it-IT" sz="1600" i="1" dirty="0" smtClean="0"/>
              <a:t>Angela Merkel: </a:t>
            </a:r>
          </a:p>
          <a:p>
            <a:r>
              <a:rPr lang="en-GB" altLang="it-IT" sz="1600" i="1" dirty="0" smtClean="0"/>
              <a:t>“The comprehensive transformation of the whole sphere of industrial production through the merging of digital technology and the internet with conventional industry”.</a:t>
            </a:r>
          </a:p>
          <a:p>
            <a:r>
              <a:rPr lang="en-GB" altLang="it-IT" sz="2000" dirty="0"/>
              <a:t>Coined by the German government (High Tech Strategy)</a:t>
            </a:r>
          </a:p>
          <a:p>
            <a:endParaRPr lang="en-GB" altLang="it-IT" sz="1000" dirty="0" smtClean="0"/>
          </a:p>
          <a:p>
            <a:r>
              <a:rPr lang="en-GB" altLang="it-IT" sz="2000" dirty="0" smtClean="0">
                <a:solidFill>
                  <a:srgbClr val="0033CC"/>
                </a:solidFill>
              </a:rPr>
              <a:t>“Connecting machines”</a:t>
            </a:r>
          </a:p>
          <a:p>
            <a:r>
              <a:rPr lang="en-GB" altLang="it-IT" sz="2000" dirty="0" smtClean="0"/>
              <a:t>Basic ideas in several documents (2006, 2010, 2012, 2013)</a:t>
            </a:r>
            <a:endParaRPr lang="en-GB" altLang="it-IT" dirty="0" smtClean="0"/>
          </a:p>
          <a:p>
            <a:endParaRPr lang="en-GB" altLang="it-IT" sz="1000" dirty="0" smtClean="0"/>
          </a:p>
          <a:p>
            <a:r>
              <a:rPr lang="en-GB" altLang="it-IT" dirty="0" smtClean="0">
                <a:solidFill>
                  <a:srgbClr val="FF0000"/>
                </a:solidFill>
              </a:rPr>
              <a:t>Related terms:</a:t>
            </a:r>
          </a:p>
          <a:p>
            <a:r>
              <a:rPr lang="en-GB" altLang="it-IT" sz="1800" dirty="0" smtClean="0"/>
              <a:t>Fourth Industrial Revolution</a:t>
            </a:r>
          </a:p>
          <a:p>
            <a:r>
              <a:rPr lang="en-GB" altLang="it-IT" sz="1800" dirty="0" smtClean="0"/>
              <a:t>Smart factory or advanced manufacturing</a:t>
            </a:r>
          </a:p>
          <a:p>
            <a:r>
              <a:rPr lang="en-GB" altLang="it-IT" sz="1800" dirty="0" smtClean="0"/>
              <a:t>Industrial Internet</a:t>
            </a:r>
          </a:p>
          <a:p>
            <a:r>
              <a:rPr lang="en-GB" altLang="it-IT" sz="1800" dirty="0" smtClean="0"/>
              <a:t>Cyber-physical systems</a:t>
            </a:r>
          </a:p>
          <a:p>
            <a:r>
              <a:rPr lang="en-GB" altLang="it-IT" sz="1800" dirty="0" smtClean="0"/>
              <a:t>Makers</a:t>
            </a:r>
          </a:p>
          <a:p>
            <a:r>
              <a:rPr lang="en-GB" altLang="it-IT" sz="1800" dirty="0" smtClean="0"/>
              <a:t>AI (Artificial Intelligence)-driven automation</a:t>
            </a:r>
          </a:p>
        </p:txBody>
      </p:sp>
      <p:pic>
        <p:nvPicPr>
          <p:cNvPr id="8197"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995738"/>
            <a:ext cx="246856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613"/>
            <a:ext cx="8229600" cy="431800"/>
          </a:xfrm>
        </p:spPr>
        <p:txBody>
          <a:bodyPr>
            <a:normAutofit fontScale="90000"/>
          </a:bodyPr>
          <a:lstStyle/>
          <a:p>
            <a:pPr>
              <a:defRPr/>
            </a:pPr>
            <a:r>
              <a:rPr lang="en-GB" dirty="0">
                <a:solidFill>
                  <a:srgbClr val="FF0000"/>
                </a:solidFill>
              </a:rPr>
              <a:t>Definition of Industry 4.0</a:t>
            </a:r>
            <a:br>
              <a:rPr lang="en-GB" dirty="0">
                <a:solidFill>
                  <a:srgbClr val="FF0000"/>
                </a:solidFill>
              </a:rPr>
            </a:br>
            <a:endParaRPr lang="it-IT" dirty="0">
              <a:solidFill>
                <a:srgbClr val="FF0000"/>
              </a:solidFill>
            </a:endParaRPr>
          </a:p>
        </p:txBody>
      </p:sp>
      <p:sp>
        <p:nvSpPr>
          <p:cNvPr id="9219" name="Segnaposto contenuto 2"/>
          <p:cNvSpPr>
            <a:spLocks noGrp="1"/>
          </p:cNvSpPr>
          <p:nvPr>
            <p:ph idx="1"/>
          </p:nvPr>
        </p:nvSpPr>
        <p:spPr bwMode="auto">
          <a:xfrm>
            <a:off x="457200" y="1341438"/>
            <a:ext cx="8229600"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it-IT" dirty="0" smtClean="0"/>
              <a:t>Not a single technology, but a bundle of </a:t>
            </a:r>
            <a:r>
              <a:rPr lang="en-GB" altLang="it-IT" i="1" dirty="0" smtClean="0">
                <a:solidFill>
                  <a:srgbClr val="FF0000"/>
                </a:solidFill>
              </a:rPr>
              <a:t>enabling (and potentially disruptive) technologies </a:t>
            </a:r>
          </a:p>
          <a:p>
            <a:endParaRPr lang="en-GB" altLang="it-IT" i="1" dirty="0" smtClean="0">
              <a:solidFill>
                <a:srgbClr val="000000"/>
              </a:solidFill>
            </a:endParaRPr>
          </a:p>
          <a:p>
            <a:r>
              <a:rPr lang="en-GB" altLang="it-IT" sz="2000" dirty="0" smtClean="0">
                <a:solidFill>
                  <a:srgbClr val="000000"/>
                </a:solidFill>
              </a:rPr>
              <a:t>Internet of Things / M2M</a:t>
            </a:r>
          </a:p>
          <a:p>
            <a:r>
              <a:rPr lang="en-GB" altLang="it-IT" sz="2000" dirty="0" smtClean="0">
                <a:solidFill>
                  <a:srgbClr val="000000"/>
                </a:solidFill>
              </a:rPr>
              <a:t>Big Data and advanced analytics</a:t>
            </a:r>
          </a:p>
          <a:p>
            <a:r>
              <a:rPr lang="en-GB" altLang="it-IT" sz="2000" dirty="0" smtClean="0">
                <a:solidFill>
                  <a:srgbClr val="000000"/>
                </a:solidFill>
              </a:rPr>
              <a:t>Cloud technology</a:t>
            </a:r>
          </a:p>
          <a:p>
            <a:r>
              <a:rPr lang="en-GB" altLang="it-IT" sz="2000" dirty="0" smtClean="0">
                <a:solidFill>
                  <a:srgbClr val="000000"/>
                </a:solidFill>
              </a:rPr>
              <a:t>Additive manufacturing (3D printing)</a:t>
            </a:r>
          </a:p>
          <a:p>
            <a:r>
              <a:rPr lang="en-GB" altLang="it-IT" sz="2000" dirty="0" smtClean="0">
                <a:solidFill>
                  <a:srgbClr val="000000"/>
                </a:solidFill>
              </a:rPr>
              <a:t>Advanced robotics</a:t>
            </a:r>
          </a:p>
          <a:p>
            <a:r>
              <a:rPr lang="en-GB" altLang="it-IT" sz="2000" dirty="0" smtClean="0">
                <a:solidFill>
                  <a:srgbClr val="000000"/>
                </a:solidFill>
              </a:rPr>
              <a:t>Virtual and augmented reality</a:t>
            </a:r>
          </a:p>
          <a:p>
            <a:r>
              <a:rPr lang="en-GB" altLang="it-IT" sz="2000" dirty="0" smtClean="0">
                <a:solidFill>
                  <a:srgbClr val="000000"/>
                </a:solidFill>
              </a:rPr>
              <a:t>Cyber security</a:t>
            </a:r>
          </a:p>
          <a:p>
            <a:endParaRPr lang="en-GB" altLang="it-IT" dirty="0" smtClean="0">
              <a:solidFill>
                <a:srgbClr val="000000"/>
              </a:solidFill>
            </a:endParaRPr>
          </a:p>
          <a:p>
            <a:endParaRPr lang="en-GB" altLang="it-IT" dirty="0" smtClean="0">
              <a:solidFill>
                <a:srgbClr val="000000"/>
              </a:solidFill>
            </a:endParaRPr>
          </a:p>
          <a:p>
            <a:endParaRPr lang="en-GB" altLang="it-IT" dirty="0" smtClean="0"/>
          </a:p>
          <a:p>
            <a:endParaRPr lang="en-GB" altLang="it-IT"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613"/>
            <a:ext cx="8229600" cy="431800"/>
          </a:xfrm>
        </p:spPr>
        <p:txBody>
          <a:bodyPr>
            <a:normAutofit fontScale="90000"/>
          </a:bodyPr>
          <a:lstStyle/>
          <a:p>
            <a:pPr algn="ctr">
              <a:defRPr/>
            </a:pPr>
            <a:r>
              <a:rPr lang="en-GB" dirty="0" smtClean="0">
                <a:solidFill>
                  <a:srgbClr val="FF0000"/>
                </a:solidFill>
              </a:rPr>
              <a:t>2. An </a:t>
            </a:r>
            <a:r>
              <a:rPr lang="en-GB" dirty="0">
                <a:solidFill>
                  <a:srgbClr val="FF0000"/>
                </a:solidFill>
              </a:rPr>
              <a:t>i</a:t>
            </a:r>
            <a:r>
              <a:rPr lang="en-GB" dirty="0" smtClean="0">
                <a:solidFill>
                  <a:srgbClr val="FF0000"/>
                </a:solidFill>
              </a:rPr>
              <a:t>nconclusive (and old) debate</a:t>
            </a:r>
            <a:br>
              <a:rPr lang="en-GB" dirty="0" smtClean="0">
                <a:solidFill>
                  <a:srgbClr val="FF0000"/>
                </a:solidFill>
              </a:rPr>
            </a:br>
            <a:r>
              <a:rPr lang="en-GB" dirty="0">
                <a:solidFill>
                  <a:srgbClr val="FF0000"/>
                </a:solidFill>
              </a:rPr>
              <a:t/>
            </a:r>
            <a:br>
              <a:rPr lang="en-GB" dirty="0">
                <a:solidFill>
                  <a:srgbClr val="FF0000"/>
                </a:solidFill>
              </a:rPr>
            </a:br>
            <a:r>
              <a:rPr lang="en-GB" dirty="0" smtClean="0">
                <a:solidFill>
                  <a:srgbClr val="FF0000"/>
                </a:solidFill>
              </a:rPr>
              <a:t/>
            </a:r>
            <a:br>
              <a:rPr lang="en-GB" dirty="0" smtClean="0">
                <a:solidFill>
                  <a:srgbClr val="FF0000"/>
                </a:solidFill>
              </a:rPr>
            </a:br>
            <a:r>
              <a:rPr lang="en-GB" dirty="0">
                <a:solidFill>
                  <a:srgbClr val="FF0000"/>
                </a:solidFill>
              </a:rPr>
              <a:t/>
            </a:r>
            <a:br>
              <a:rPr lang="en-GB" dirty="0">
                <a:solidFill>
                  <a:srgbClr val="FF0000"/>
                </a:solidFill>
              </a:rPr>
            </a:br>
            <a:r>
              <a:rPr lang="en-GB" dirty="0" smtClean="0">
                <a:solidFill>
                  <a:srgbClr val="FF0000"/>
                </a:solidFill>
              </a:rPr>
              <a:t/>
            </a:r>
            <a:br>
              <a:rPr lang="en-GB" dirty="0" smtClean="0">
                <a:solidFill>
                  <a:srgbClr val="FF0000"/>
                </a:solidFill>
              </a:rPr>
            </a:br>
            <a:r>
              <a:rPr lang="en-GB" dirty="0">
                <a:solidFill>
                  <a:srgbClr val="FF0000"/>
                </a:solidFill>
              </a:rPr>
              <a:t/>
            </a:r>
            <a:br>
              <a:rPr lang="en-GB" dirty="0">
                <a:solidFill>
                  <a:srgbClr val="FF0000"/>
                </a:solidFill>
              </a:rPr>
            </a:br>
            <a:endParaRPr lang="it-IT" dirty="0">
              <a:solidFill>
                <a:srgbClr val="FF0000"/>
              </a:solidFill>
            </a:endParaRPr>
          </a:p>
        </p:txBody>
      </p:sp>
      <p:sp>
        <p:nvSpPr>
          <p:cNvPr id="12291" name="Segnaposto contenuto 2"/>
          <p:cNvSpPr>
            <a:spLocks noGrp="1"/>
          </p:cNvSpPr>
          <p:nvPr>
            <p:ph idx="1"/>
          </p:nvPr>
        </p:nvSpPr>
        <p:spPr bwMode="auto">
          <a:xfrm>
            <a:off x="457200" y="1341438"/>
            <a:ext cx="8229600"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it-IT" dirty="0" smtClean="0"/>
          </a:p>
          <a:p>
            <a:endParaRPr lang="en-GB" altLang="it-IT" dirty="0" smtClean="0"/>
          </a:p>
          <a:p>
            <a:pPr algn="ctr"/>
            <a:r>
              <a:rPr lang="en-GB" altLang="it-IT" dirty="0" smtClean="0">
                <a:solidFill>
                  <a:srgbClr val="0033CC"/>
                </a:solidFill>
              </a:rPr>
              <a:t>Structural and technological unemployment</a:t>
            </a:r>
          </a:p>
          <a:p>
            <a:endParaRPr lang="en-GB" altLang="it-IT" dirty="0" smtClean="0"/>
          </a:p>
          <a:p>
            <a:endParaRPr lang="en-GB" altLang="it-IT" dirty="0" smtClean="0">
              <a:solidFill>
                <a:srgbClr val="000000"/>
              </a:solidFill>
            </a:endParaRPr>
          </a:p>
          <a:p>
            <a:endParaRPr lang="en-GB" altLang="it-IT" dirty="0" smtClean="0">
              <a:solidFill>
                <a:srgbClr val="000000"/>
              </a:solidFill>
            </a:endParaRPr>
          </a:p>
          <a:p>
            <a:endParaRPr lang="en-GB" altLang="it-IT" dirty="0" smtClean="0"/>
          </a:p>
          <a:p>
            <a:endParaRPr lang="en-GB" altLang="it-IT"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613"/>
            <a:ext cx="8229600" cy="431800"/>
          </a:xfrm>
        </p:spPr>
        <p:txBody>
          <a:bodyPr>
            <a:normAutofit fontScale="90000"/>
          </a:bodyPr>
          <a:lstStyle/>
          <a:p>
            <a:pPr algn="ctr">
              <a:defRPr/>
            </a:pPr>
            <a:r>
              <a:rPr lang="en-GB" dirty="0" smtClean="0">
                <a:solidFill>
                  <a:srgbClr val="FF0000"/>
                </a:solidFill>
              </a:rPr>
              <a:t>2. An </a:t>
            </a:r>
            <a:r>
              <a:rPr lang="en-GB" dirty="0">
                <a:solidFill>
                  <a:srgbClr val="FF0000"/>
                </a:solidFill>
              </a:rPr>
              <a:t>i</a:t>
            </a:r>
            <a:r>
              <a:rPr lang="en-GB" dirty="0" smtClean="0">
                <a:solidFill>
                  <a:srgbClr val="FF0000"/>
                </a:solidFill>
              </a:rPr>
              <a:t>nconclusive (and old) debate</a:t>
            </a:r>
            <a:br>
              <a:rPr lang="en-GB" dirty="0" smtClean="0">
                <a:solidFill>
                  <a:srgbClr val="FF0000"/>
                </a:solidFill>
              </a:rPr>
            </a:br>
            <a:r>
              <a:rPr lang="en-GB" dirty="0">
                <a:solidFill>
                  <a:srgbClr val="FF0000"/>
                </a:solidFill>
              </a:rPr>
              <a:t/>
            </a:r>
            <a:br>
              <a:rPr lang="en-GB" dirty="0">
                <a:solidFill>
                  <a:srgbClr val="FF0000"/>
                </a:solidFill>
              </a:rPr>
            </a:br>
            <a:r>
              <a:rPr lang="en-GB" dirty="0" smtClean="0">
                <a:solidFill>
                  <a:srgbClr val="FF0000"/>
                </a:solidFill>
              </a:rPr>
              <a:t/>
            </a:r>
            <a:br>
              <a:rPr lang="en-GB" dirty="0" smtClean="0">
                <a:solidFill>
                  <a:srgbClr val="FF0000"/>
                </a:solidFill>
              </a:rPr>
            </a:br>
            <a:r>
              <a:rPr lang="en-GB" dirty="0">
                <a:solidFill>
                  <a:srgbClr val="FF0000"/>
                </a:solidFill>
              </a:rPr>
              <a:t/>
            </a:r>
            <a:br>
              <a:rPr lang="en-GB" dirty="0">
                <a:solidFill>
                  <a:srgbClr val="FF0000"/>
                </a:solidFill>
              </a:rPr>
            </a:br>
            <a:r>
              <a:rPr lang="en-GB" dirty="0" smtClean="0">
                <a:solidFill>
                  <a:srgbClr val="FF0000"/>
                </a:solidFill>
              </a:rPr>
              <a:t/>
            </a:r>
            <a:br>
              <a:rPr lang="en-GB" dirty="0" smtClean="0">
                <a:solidFill>
                  <a:srgbClr val="FF0000"/>
                </a:solidFill>
              </a:rPr>
            </a:br>
            <a:r>
              <a:rPr lang="en-GB" dirty="0">
                <a:solidFill>
                  <a:srgbClr val="FF0000"/>
                </a:solidFill>
              </a:rPr>
              <a:t/>
            </a:r>
            <a:br>
              <a:rPr lang="en-GB" dirty="0">
                <a:solidFill>
                  <a:srgbClr val="FF0000"/>
                </a:solidFill>
              </a:rPr>
            </a:br>
            <a:endParaRPr lang="it-IT" dirty="0">
              <a:solidFill>
                <a:srgbClr val="FF0000"/>
              </a:solidFill>
            </a:endParaRPr>
          </a:p>
        </p:txBody>
      </p:sp>
      <p:sp>
        <p:nvSpPr>
          <p:cNvPr id="9219" name="Segnaposto contenuto 2"/>
          <p:cNvSpPr>
            <a:spLocks noGrp="1"/>
          </p:cNvSpPr>
          <p:nvPr>
            <p:ph idx="1"/>
          </p:nvPr>
        </p:nvSpPr>
        <p:spPr bwMode="auto">
          <a:xfrm>
            <a:off x="457200" y="1341438"/>
            <a:ext cx="8229600" cy="4508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dirty="0" smtClean="0">
                <a:solidFill>
                  <a:srgbClr val="0033CC"/>
                </a:solidFill>
              </a:rPr>
              <a:t>As </a:t>
            </a:r>
            <a:r>
              <a:rPr lang="en-US" dirty="0">
                <a:solidFill>
                  <a:srgbClr val="0033CC"/>
                </a:solidFill>
              </a:rPr>
              <a:t>it is well </a:t>
            </a:r>
            <a:r>
              <a:rPr lang="en-US" dirty="0" smtClean="0">
                <a:solidFill>
                  <a:srgbClr val="0033CC"/>
                </a:solidFill>
              </a:rPr>
              <a:t>known, </a:t>
            </a:r>
            <a:r>
              <a:rPr lang="en-US" dirty="0">
                <a:solidFill>
                  <a:srgbClr val="0033CC"/>
                </a:solidFill>
              </a:rPr>
              <a:t>economists are extremely able to produce  </a:t>
            </a:r>
            <a:r>
              <a:rPr lang="en-US" dirty="0" smtClean="0">
                <a:solidFill>
                  <a:srgbClr val="0033CC"/>
                </a:solidFill>
              </a:rPr>
              <a:t>opposite </a:t>
            </a:r>
            <a:r>
              <a:rPr lang="en-US" dirty="0">
                <a:solidFill>
                  <a:srgbClr val="0033CC"/>
                </a:solidFill>
              </a:rPr>
              <a:t>views. </a:t>
            </a:r>
            <a:endParaRPr lang="en-US" dirty="0" smtClean="0">
              <a:solidFill>
                <a:srgbClr val="0033CC"/>
              </a:solidFill>
            </a:endParaRPr>
          </a:p>
          <a:p>
            <a:pPr>
              <a:defRPr/>
            </a:pPr>
            <a:endParaRPr lang="it-IT" dirty="0">
              <a:solidFill>
                <a:srgbClr val="0033CC"/>
              </a:solidFill>
            </a:endParaRPr>
          </a:p>
          <a:p>
            <a:pPr>
              <a:defRPr/>
            </a:pPr>
            <a:r>
              <a:rPr lang="en-US" sz="2000" dirty="0" smtClean="0"/>
              <a:t>“</a:t>
            </a:r>
            <a:r>
              <a:rPr lang="en-US" sz="2000" dirty="0" smtClean="0">
                <a:solidFill>
                  <a:srgbClr val="FF0000"/>
                </a:solidFill>
              </a:rPr>
              <a:t>Pessimistic views</a:t>
            </a:r>
            <a:r>
              <a:rPr lang="en-US" sz="2000" dirty="0" smtClean="0"/>
              <a:t>”</a:t>
            </a:r>
          </a:p>
          <a:p>
            <a:pPr marL="342900" indent="-342900">
              <a:buFont typeface="Arial" panose="020B0604020202020204" pitchFamily="34" charset="0"/>
              <a:buChar char="•"/>
              <a:defRPr/>
            </a:pPr>
            <a:r>
              <a:rPr lang="en-US" sz="2000" dirty="0" smtClean="0"/>
              <a:t>Ricardo </a:t>
            </a:r>
            <a:r>
              <a:rPr lang="en-US" sz="2000" dirty="0"/>
              <a:t>stated that long term technological unemployment could occur. </a:t>
            </a:r>
            <a:r>
              <a:rPr lang="en-US" sz="2000" dirty="0" smtClean="0"/>
              <a:t>On this line Marx </a:t>
            </a:r>
            <a:r>
              <a:rPr lang="en-US" sz="2000" dirty="0"/>
              <a:t>went much further</a:t>
            </a:r>
            <a:r>
              <a:rPr lang="en-US" sz="2000" dirty="0" smtClean="0"/>
              <a:t>.</a:t>
            </a:r>
          </a:p>
          <a:p>
            <a:pPr marL="342900" indent="-342900">
              <a:buFont typeface="Arial" panose="020B0604020202020204" pitchFamily="34" charset="0"/>
              <a:buChar char="•"/>
              <a:defRPr/>
            </a:pPr>
            <a:endParaRPr lang="it-IT" sz="2000" dirty="0" smtClean="0"/>
          </a:p>
          <a:p>
            <a:pPr>
              <a:defRPr/>
            </a:pPr>
            <a:r>
              <a:rPr lang="en-US" sz="2000" dirty="0" smtClean="0"/>
              <a:t>“ </a:t>
            </a:r>
            <a:r>
              <a:rPr lang="it-IT" sz="2000" dirty="0" err="1" smtClean="0">
                <a:solidFill>
                  <a:srgbClr val="FF0000"/>
                </a:solidFill>
              </a:rPr>
              <a:t>Optimistic</a:t>
            </a:r>
            <a:r>
              <a:rPr lang="it-IT" sz="2000" dirty="0" smtClean="0">
                <a:solidFill>
                  <a:srgbClr val="FF0000"/>
                </a:solidFill>
              </a:rPr>
              <a:t> </a:t>
            </a:r>
            <a:r>
              <a:rPr lang="it-IT" sz="2000" dirty="0" err="1" smtClean="0">
                <a:solidFill>
                  <a:srgbClr val="FF0000"/>
                </a:solidFill>
              </a:rPr>
              <a:t>views</a:t>
            </a:r>
            <a:r>
              <a:rPr lang="en-US" sz="2000" dirty="0" smtClean="0"/>
              <a:t>”</a:t>
            </a:r>
            <a:endParaRPr lang="it-IT" sz="2000" dirty="0"/>
          </a:p>
          <a:p>
            <a:pPr marL="342900" indent="-342900">
              <a:buFont typeface="Arial" panose="020B0604020202020204" pitchFamily="34" charset="0"/>
              <a:buChar char="•"/>
              <a:defRPr/>
            </a:pPr>
            <a:r>
              <a:rPr lang="en-US" sz="2000" dirty="0"/>
              <a:t>“Machines cannot be constructed without considerable labor, which gives occupation to the hands they throw out of employ” </a:t>
            </a:r>
            <a:r>
              <a:rPr lang="en-US" sz="2000" dirty="0" smtClean="0"/>
              <a:t>( J.B. Say</a:t>
            </a:r>
            <a:r>
              <a:rPr lang="en-US" sz="2000" dirty="0"/>
              <a:t>, 1964).</a:t>
            </a:r>
            <a:endParaRPr lang="it-IT" sz="2000" dirty="0"/>
          </a:p>
          <a:p>
            <a:pPr algn="ctr">
              <a:defRPr/>
            </a:pPr>
            <a:endParaRPr lang="en-GB" altLang="it-IT" dirty="0" smtClean="0">
              <a:solidFill>
                <a:srgbClr val="0033CC"/>
              </a:solidFill>
            </a:endParaRPr>
          </a:p>
          <a:p>
            <a:pPr>
              <a:defRPr/>
            </a:pPr>
            <a:endParaRPr lang="en-GB" altLang="it-IT" dirty="0"/>
          </a:p>
          <a:p>
            <a:pPr>
              <a:defRPr/>
            </a:pPr>
            <a:endParaRPr lang="en-GB" altLang="it-IT" dirty="0" smtClean="0">
              <a:solidFill>
                <a:srgbClr val="000000"/>
              </a:solidFill>
            </a:endParaRPr>
          </a:p>
          <a:p>
            <a:pPr>
              <a:defRPr/>
            </a:pPr>
            <a:endParaRPr lang="en-GB" altLang="it-IT" dirty="0" smtClean="0">
              <a:solidFill>
                <a:srgbClr val="000000"/>
              </a:solidFill>
            </a:endParaRPr>
          </a:p>
          <a:p>
            <a:pPr>
              <a:defRPr/>
            </a:pPr>
            <a:endParaRPr lang="en-GB" altLang="it-IT" dirty="0" smtClean="0"/>
          </a:p>
          <a:p>
            <a:pPr>
              <a:defRPr/>
            </a:pPr>
            <a:endParaRPr lang="en-GB" altLang="it-IT"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bwMode="auto">
          <a:xfrm>
            <a:off x="457200" y="981075"/>
            <a:ext cx="8229600"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it-IT" smtClean="0">
                <a:solidFill>
                  <a:srgbClr val="FF0000"/>
                </a:solidFill>
              </a:rPr>
              <a:t>2. An inconclusive (and old) debate</a:t>
            </a:r>
            <a:endParaRPr lang="it-IT" altLang="it-IT" smtClean="0"/>
          </a:p>
        </p:txBody>
      </p:sp>
      <p:sp>
        <p:nvSpPr>
          <p:cNvPr id="3" name="Segnaposto contenuto 2"/>
          <p:cNvSpPr>
            <a:spLocks noGrp="1"/>
          </p:cNvSpPr>
          <p:nvPr>
            <p:ph idx="1"/>
          </p:nvPr>
        </p:nvSpPr>
        <p:spPr>
          <a:xfrm>
            <a:off x="457200" y="1700213"/>
            <a:ext cx="8229600" cy="4249737"/>
          </a:xfrm>
        </p:spPr>
        <p:txBody>
          <a:bodyPr/>
          <a:lstStyle/>
          <a:p>
            <a:pPr>
              <a:defRPr/>
            </a:pPr>
            <a:r>
              <a:rPr lang="en-US" sz="1800" dirty="0" smtClean="0">
                <a:solidFill>
                  <a:srgbClr val="0033CC"/>
                </a:solidFill>
              </a:rPr>
              <a:t>Mainstream theory</a:t>
            </a:r>
          </a:p>
          <a:p>
            <a:pPr marL="285750" indent="-285750">
              <a:buFont typeface="Arial" panose="020B0604020202020204" pitchFamily="34" charset="0"/>
              <a:buChar char="•"/>
              <a:defRPr/>
            </a:pPr>
            <a:r>
              <a:rPr lang="en-US" sz="1800" dirty="0" smtClean="0"/>
              <a:t>Innovation </a:t>
            </a:r>
            <a:r>
              <a:rPr lang="en-US" sz="1800" dirty="0"/>
              <a:t>has  the same effect as an increase in the quantity of production factors, say </a:t>
            </a:r>
            <a:r>
              <a:rPr lang="en-US" sz="1800" dirty="0" err="1"/>
              <a:t>labour</a:t>
            </a:r>
            <a:r>
              <a:rPr lang="en-US" sz="1800" dirty="0"/>
              <a:t> and capital: as these tend to be always fully employed, such an increase will necessarily result in an increase in the level of production and income 'as soon as the liberated resources can be effectively transferred to new uses' (Hicks, 1932,  p.121</a:t>
            </a:r>
            <a:r>
              <a:rPr lang="en-US" sz="1800" dirty="0" smtClean="0"/>
              <a:t>).</a:t>
            </a:r>
          </a:p>
          <a:p>
            <a:pPr>
              <a:defRPr/>
            </a:pPr>
            <a:endParaRPr lang="en-US" sz="1800" dirty="0"/>
          </a:p>
          <a:p>
            <a:pPr algn="just">
              <a:defRPr/>
            </a:pPr>
            <a:r>
              <a:rPr lang="en-US" sz="1800" dirty="0" smtClean="0"/>
              <a:t>If </a:t>
            </a:r>
            <a:r>
              <a:rPr lang="en-US" sz="1800" dirty="0"/>
              <a:t>prices are flexible and there are no obstacles to competition, </a:t>
            </a:r>
            <a:r>
              <a:rPr lang="en-US" sz="1800" dirty="0" smtClean="0"/>
              <a:t>market economies always tend </a:t>
            </a:r>
            <a:r>
              <a:rPr lang="en-US" sz="1800" dirty="0"/>
              <a:t>to </a:t>
            </a:r>
            <a:r>
              <a:rPr lang="en-US" sz="1800" dirty="0" smtClean="0"/>
              <a:t>full employment, and</a:t>
            </a:r>
            <a:r>
              <a:rPr lang="en-US" sz="1800" dirty="0" smtClean="0">
                <a:solidFill>
                  <a:srgbClr val="008000"/>
                </a:solidFill>
              </a:rPr>
              <a:t> </a:t>
            </a:r>
            <a:r>
              <a:rPr lang="en-US" sz="1800" dirty="0" smtClean="0"/>
              <a:t>this</a:t>
            </a:r>
            <a:r>
              <a:rPr lang="en-US" sz="1800" dirty="0" smtClean="0">
                <a:solidFill>
                  <a:srgbClr val="008000"/>
                </a:solidFill>
              </a:rPr>
              <a:t> </a:t>
            </a:r>
            <a:r>
              <a:rPr lang="en-US" sz="1800" dirty="0" smtClean="0"/>
              <a:t>also </a:t>
            </a:r>
            <a:r>
              <a:rPr lang="en-US" sz="1800" dirty="0"/>
              <a:t>when technical change reduces the </a:t>
            </a:r>
            <a:r>
              <a:rPr lang="en-US" sz="1800" dirty="0" err="1"/>
              <a:t>labour</a:t>
            </a:r>
            <a:r>
              <a:rPr lang="en-US" sz="1800" dirty="0"/>
              <a:t> inputs required to produce a given output.</a:t>
            </a:r>
            <a:endParaRPr lang="it-IT" sz="1800" dirty="0"/>
          </a:p>
          <a:p>
            <a:pPr>
              <a:defRPr/>
            </a:pPr>
            <a:endParaRPr lang="it-IT" sz="1800" dirty="0"/>
          </a:p>
          <a:p>
            <a:pPr>
              <a:defRPr/>
            </a:pPr>
            <a:endParaRPr lang="it-IT"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bwMode="auto">
          <a:xfrm>
            <a:off x="457200" y="981075"/>
            <a:ext cx="8229600"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it-IT" smtClean="0">
                <a:solidFill>
                  <a:srgbClr val="FF0000"/>
                </a:solidFill>
              </a:rPr>
              <a:t>2. An inconclusive (and old) debate</a:t>
            </a:r>
            <a:endParaRPr lang="it-IT" altLang="it-IT" smtClean="0"/>
          </a:p>
        </p:txBody>
      </p:sp>
      <p:sp>
        <p:nvSpPr>
          <p:cNvPr id="16387" name="Segnaposto contenuto 2"/>
          <p:cNvSpPr>
            <a:spLocks noGrp="1"/>
          </p:cNvSpPr>
          <p:nvPr>
            <p:ph idx="1"/>
          </p:nvPr>
        </p:nvSpPr>
        <p:spPr bwMode="auto">
          <a:xfrm>
            <a:off x="457200" y="1700213"/>
            <a:ext cx="8229600" cy="424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ltLang="it-IT" dirty="0" smtClean="0"/>
          </a:p>
          <a:p>
            <a:r>
              <a:rPr lang="it-IT" altLang="it-IT" dirty="0" smtClean="0">
                <a:solidFill>
                  <a:srgbClr val="0033CC"/>
                </a:solidFill>
              </a:rPr>
              <a:t>General </a:t>
            </a:r>
            <a:r>
              <a:rPr lang="it-IT" altLang="it-IT" dirty="0" err="1" smtClean="0">
                <a:solidFill>
                  <a:srgbClr val="0033CC"/>
                </a:solidFill>
              </a:rPr>
              <a:t>consesus</a:t>
            </a:r>
            <a:r>
              <a:rPr lang="it-IT" altLang="it-IT" dirty="0" smtClean="0">
                <a:solidFill>
                  <a:srgbClr val="0033CC"/>
                </a:solidFill>
              </a:rPr>
              <a:t>:</a:t>
            </a:r>
          </a:p>
          <a:p>
            <a:r>
              <a:rPr lang="it-IT" altLang="it-IT" dirty="0" smtClean="0"/>
              <a:t>In the short-</a:t>
            </a:r>
            <a:r>
              <a:rPr lang="it-IT" altLang="it-IT" dirty="0" err="1" smtClean="0"/>
              <a:t>run</a:t>
            </a:r>
            <a:r>
              <a:rPr lang="it-IT" altLang="it-IT" dirty="0" smtClean="0"/>
              <a:t> </a:t>
            </a:r>
            <a:r>
              <a:rPr lang="it-IT" altLang="it-IT" dirty="0" err="1" smtClean="0"/>
              <a:t>innovation</a:t>
            </a:r>
            <a:r>
              <a:rPr lang="it-IT" altLang="it-IT" dirty="0" smtClean="0"/>
              <a:t> </a:t>
            </a:r>
            <a:r>
              <a:rPr lang="it-IT" altLang="it-IT" dirty="0" err="1" smtClean="0"/>
              <a:t>may</a:t>
            </a:r>
            <a:r>
              <a:rPr lang="it-IT" altLang="it-IT" dirty="0" smtClean="0"/>
              <a:t> </a:t>
            </a:r>
            <a:r>
              <a:rPr lang="it-IT" altLang="it-IT" dirty="0" err="1" smtClean="0"/>
              <a:t>displace</a:t>
            </a:r>
            <a:r>
              <a:rPr lang="it-IT" altLang="it-IT" dirty="0" smtClean="0"/>
              <a:t> </a:t>
            </a:r>
            <a:r>
              <a:rPr lang="it-IT" altLang="it-IT" dirty="0" err="1" smtClean="0"/>
              <a:t>jobs</a:t>
            </a:r>
            <a:r>
              <a:rPr lang="it-IT" altLang="it-IT" dirty="0" smtClean="0"/>
              <a:t>.</a:t>
            </a:r>
          </a:p>
          <a:p>
            <a:r>
              <a:rPr lang="it-IT" altLang="it-IT" dirty="0" smtClean="0">
                <a:solidFill>
                  <a:srgbClr val="0033CC"/>
                </a:solidFill>
              </a:rPr>
              <a:t>In the long-</a:t>
            </a:r>
            <a:r>
              <a:rPr lang="it-IT" altLang="it-IT" dirty="0" err="1" smtClean="0">
                <a:solidFill>
                  <a:srgbClr val="0033CC"/>
                </a:solidFill>
              </a:rPr>
              <a:t>run</a:t>
            </a:r>
            <a:r>
              <a:rPr lang="it-IT" altLang="it-IT" dirty="0" smtClean="0">
                <a:solidFill>
                  <a:srgbClr val="0033CC"/>
                </a:solidFill>
              </a:rPr>
              <a:t>:</a:t>
            </a:r>
          </a:p>
          <a:p>
            <a:r>
              <a:rPr lang="it-IT" altLang="it-IT" dirty="0" smtClean="0"/>
              <a:t>The long-</a:t>
            </a:r>
            <a:r>
              <a:rPr lang="it-IT" altLang="it-IT" dirty="0" err="1" smtClean="0"/>
              <a:t>term</a:t>
            </a:r>
            <a:r>
              <a:rPr lang="it-IT" altLang="it-IT" dirty="0" smtClean="0"/>
              <a:t> </a:t>
            </a:r>
            <a:r>
              <a:rPr lang="it-IT" altLang="it-IT" dirty="0" err="1" smtClean="0"/>
              <a:t>equilibrium</a:t>
            </a:r>
            <a:r>
              <a:rPr lang="it-IT" altLang="it-IT" dirty="0" smtClean="0"/>
              <a:t> (</a:t>
            </a:r>
            <a:r>
              <a:rPr lang="it-IT" altLang="it-IT" dirty="0" err="1" smtClean="0"/>
              <a:t>if</a:t>
            </a:r>
            <a:r>
              <a:rPr lang="it-IT" altLang="it-IT" dirty="0" smtClean="0"/>
              <a:t> </a:t>
            </a:r>
            <a:r>
              <a:rPr lang="it-IT" altLang="it-IT" dirty="0" err="1" smtClean="0"/>
              <a:t>any</a:t>
            </a:r>
            <a:r>
              <a:rPr lang="it-IT" altLang="it-IT" dirty="0" smtClean="0"/>
              <a:t>) </a:t>
            </a:r>
            <a:r>
              <a:rPr lang="it-IT" altLang="it-IT" dirty="0" err="1" smtClean="0"/>
              <a:t>depends</a:t>
            </a:r>
            <a:r>
              <a:rPr lang="it-IT" altLang="it-IT" dirty="0" smtClean="0"/>
              <a:t> on the </a:t>
            </a:r>
            <a:r>
              <a:rPr lang="it-IT" altLang="it-IT" dirty="0" err="1" smtClean="0"/>
              <a:t>strenght</a:t>
            </a:r>
            <a:r>
              <a:rPr lang="it-IT" altLang="it-IT" dirty="0" smtClean="0"/>
              <a:t> of «</a:t>
            </a:r>
            <a:r>
              <a:rPr lang="it-IT" altLang="it-IT" dirty="0" err="1" smtClean="0"/>
              <a:t>other</a:t>
            </a:r>
            <a:r>
              <a:rPr lang="it-IT" altLang="it-IT" dirty="0" smtClean="0"/>
              <a:t> </a:t>
            </a:r>
            <a:r>
              <a:rPr lang="it-IT" altLang="it-IT" dirty="0" err="1" smtClean="0"/>
              <a:t>compensating</a:t>
            </a:r>
            <a:r>
              <a:rPr lang="it-IT" altLang="it-IT" dirty="0" smtClean="0"/>
              <a:t> </a:t>
            </a:r>
            <a:r>
              <a:rPr lang="it-IT" altLang="it-IT" dirty="0" err="1" smtClean="0"/>
              <a:t>forces</a:t>
            </a:r>
            <a:r>
              <a:rPr lang="it-IT" altLang="it-IT" dirty="0" smtClean="0"/>
              <a:t>».</a:t>
            </a:r>
          </a:p>
          <a:p>
            <a:endParaRPr lang="it-IT" altLang="it-IT" dirty="0" smtClean="0"/>
          </a:p>
          <a:p>
            <a:r>
              <a:rPr lang="en-US" altLang="it-IT" sz="2000" dirty="0" smtClean="0"/>
              <a:t>Compensation effects are </a:t>
            </a:r>
            <a:r>
              <a:rPr lang="en-US" altLang="it-IT" sz="2000" dirty="0" err="1" smtClean="0"/>
              <a:t>labour</a:t>
            </a:r>
            <a:r>
              <a:rPr lang="en-US" altLang="it-IT" sz="2000" dirty="0" smtClean="0"/>
              <a:t>-friendly consequences of innovation which "compensate" workers for job losses initially caused by new technology. </a:t>
            </a:r>
            <a:endParaRPr lang="it-IT" altLang="it-IT" sz="2000" dirty="0" smtClean="0"/>
          </a:p>
          <a:p>
            <a:endParaRPr lang="it-IT" altLang="it-IT"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abrii Template">
  <a:themeElements>
    <a:clrScheme name="Gabrii Templat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Gabrii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Baskerville Old Face" pitchFamily="18" charset="0"/>
          </a:defRPr>
        </a:defPPr>
      </a:lstStyle>
    </a:spDef>
    <a:lnDef>
      <a:spPr bwMode="auto">
        <a:xfrm>
          <a:off x="0" y="0"/>
          <a:ext cx="1" cy="1"/>
        </a:xfrm>
        <a:custGeom>
          <a:avLst/>
          <a:gdLst/>
          <a:ahLst/>
          <a:cxnLst/>
          <a:rect l="0" t="0" r="0" b="0"/>
          <a:pathLst/>
        </a:custGeom>
        <a:solidFill>
          <a:schemeClr val="accent1"/>
        </a:solidFill>
        <a:ln w="3175"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Baskerville Old Face" pitchFamily="18" charset="0"/>
          </a:defRPr>
        </a:defPPr>
      </a:lstStyle>
    </a:lnDef>
  </a:objectDefaults>
  <a:extraClrSchemeLst>
    <a:extraClrScheme>
      <a:clrScheme name="Gabrii Templat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Gabrii Templat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Gabrii Templat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Gabrii Templat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Gabrii Templat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Gabrii Templat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Gabrii Templat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Gabrii Templat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Gabrii Templat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abrii Templat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Gabrii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3045</TotalTime>
  <Words>2698</Words>
  <Application>Microsoft Office PowerPoint</Application>
  <PresentationFormat>Presentazione su schermo (4:3)</PresentationFormat>
  <Paragraphs>317</Paragraphs>
  <Slides>31</Slides>
  <Notes>29</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Gabrii Template</vt:lpstr>
      <vt:lpstr>Industry 4.0. – Labour, Territories and Development  </vt:lpstr>
      <vt:lpstr>Contents:</vt:lpstr>
      <vt:lpstr>1. What are we talking about?      </vt:lpstr>
      <vt:lpstr>Definition of Industry 4.0 </vt:lpstr>
      <vt:lpstr>Definition of Industry 4.0 </vt:lpstr>
      <vt:lpstr>2. An inconclusive (and old) debate      </vt:lpstr>
      <vt:lpstr>2. An inconclusive (and old) debate      </vt:lpstr>
      <vt:lpstr>2. An inconclusive (and old) debate</vt:lpstr>
      <vt:lpstr>2. An inconclusive (and old) debate</vt:lpstr>
      <vt:lpstr>2. An inconclusive (and old) debate</vt:lpstr>
      <vt:lpstr>2. An inconclusive (and old) debate</vt:lpstr>
      <vt:lpstr>3. A new view: implications of Industry 4.0</vt:lpstr>
      <vt:lpstr>3. A new view: implications of Industry 4.0 </vt:lpstr>
      <vt:lpstr>4. The state of the art      </vt:lpstr>
      <vt:lpstr>Presentazione standard di PowerPoint</vt:lpstr>
      <vt:lpstr>Presentazione standard di PowerPoint</vt:lpstr>
      <vt:lpstr>Presentazione standard di PowerPoint</vt:lpstr>
      <vt:lpstr>Presentazione standard di PowerPoint</vt:lpstr>
      <vt:lpstr>Less extreme views (and estimates)</vt:lpstr>
      <vt:lpstr>Presentazione standard di PowerPoint</vt:lpstr>
      <vt:lpstr>5. (Re)connecting workers</vt:lpstr>
      <vt:lpstr>5. (Re)connecting workers</vt:lpstr>
      <vt:lpstr>Presentazione standard di PowerPoint</vt:lpstr>
      <vt:lpstr>6. Digital revolution, Work-force composition, and Job polarisation  i</vt:lpstr>
      <vt:lpstr>First tentative conclusion</vt:lpstr>
      <vt:lpstr>First tentative conclusion (Autor, 2015)</vt:lpstr>
      <vt:lpstr>Entrepreneurs, new firms and  Industry 4.0 in Emilia </vt:lpstr>
      <vt:lpstr>7. Reconnecting workers (to work) Policy issues</vt:lpstr>
      <vt:lpstr>Reconnecting workers to work cannot be left to market forces:   </vt:lpstr>
      <vt:lpstr>Reconnecting worker to work: income distribution    </vt:lpstr>
      <vt:lpstr>An even more tentative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cp:lastModifiedBy>
  <cp:revision>152</cp:revision>
  <cp:lastPrinted>2017-10-03T10:40:15Z</cp:lastPrinted>
  <dcterms:created xsi:type="dcterms:W3CDTF">2016-01-15T19:08:47Z</dcterms:created>
  <dcterms:modified xsi:type="dcterms:W3CDTF">2017-10-20T09:35:15Z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