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63" r:id="rId4"/>
    <p:sldId id="262" r:id="rId5"/>
    <p:sldId id="259" r:id="rId6"/>
    <p:sldId id="261" r:id="rId7"/>
    <p:sldId id="264" r:id="rId8"/>
    <p:sldId id="265" r:id="rId9"/>
    <p:sldId id="266" r:id="rId10"/>
    <p:sldId id="267"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A145"/>
    <a:srgbClr val="FDFDFD"/>
    <a:srgbClr val="D5B0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8" autoAdjust="0"/>
    <p:restoredTop sz="94660"/>
  </p:normalViewPr>
  <p:slideViewPr>
    <p:cSldViewPr snapToGrid="0">
      <p:cViewPr varScale="1">
        <p:scale>
          <a:sx n="84" d="100"/>
          <a:sy n="84" d="100"/>
        </p:scale>
        <p:origin x="95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27977-7E9E-4D33-A4BC-A60F02908D8E}" type="datetimeFigureOut">
              <a:rPr lang="it-IT" smtClean="0"/>
              <a:t>19/10/2017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FD92B-6421-42AB-A037-A91F70ACA1E5}" type="slidenum">
              <a:rPr lang="it-IT" smtClean="0"/>
              <a:t>‹N›</a:t>
            </a:fld>
            <a:endParaRPr lang="it-IT"/>
          </a:p>
        </p:txBody>
      </p:sp>
    </p:spTree>
    <p:extLst>
      <p:ext uri="{BB962C8B-B14F-4D97-AF65-F5344CB8AC3E}">
        <p14:creationId xmlns:p14="http://schemas.microsoft.com/office/powerpoint/2010/main" val="176924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DFD92B-6421-42AB-A037-A91F70ACA1E5}" type="slidenum">
              <a:rPr lang="it-IT" smtClean="0"/>
              <a:t>6</a:t>
            </a:fld>
            <a:endParaRPr lang="it-IT"/>
          </a:p>
        </p:txBody>
      </p:sp>
    </p:spTree>
    <p:extLst>
      <p:ext uri="{BB962C8B-B14F-4D97-AF65-F5344CB8AC3E}">
        <p14:creationId xmlns:p14="http://schemas.microsoft.com/office/powerpoint/2010/main" val="283959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smtClean="0">
                <a:solidFill>
                  <a:schemeClr val="tx1"/>
                </a:solidFill>
                <a:latin typeface="+mn-lt"/>
                <a:ea typeface="+mn-ea"/>
                <a:cs typeface="+mn-cs"/>
              </a:rPr>
              <a:t>first </a:t>
            </a:r>
            <a:r>
              <a:rPr lang="it-IT" sz="1200" b="0" i="0" u="none" strike="noStrike" kern="1200" baseline="0" dirty="0" err="1" smtClean="0">
                <a:solidFill>
                  <a:schemeClr val="tx1"/>
                </a:solidFill>
                <a:latin typeface="+mn-lt"/>
                <a:ea typeface="+mn-ea"/>
                <a:cs typeface="+mn-cs"/>
              </a:rPr>
              <a:t>we</a:t>
            </a:r>
            <a:r>
              <a:rPr lang="it-IT" sz="1200" b="0" i="0" u="none" strike="noStrike" kern="1200" baseline="0" dirty="0" smtClean="0">
                <a:solidFill>
                  <a:schemeClr val="tx1"/>
                </a:solidFill>
                <a:latin typeface="+mn-lt"/>
                <a:ea typeface="+mn-ea"/>
                <a:cs typeface="+mn-cs"/>
              </a:rPr>
              <a:t> </a:t>
            </a:r>
            <a:r>
              <a:rPr lang="it-IT" sz="1200" b="0" i="0" u="none" strike="noStrike" kern="1200" baseline="0" dirty="0" err="1" smtClean="0">
                <a:solidFill>
                  <a:schemeClr val="tx1"/>
                </a:solidFill>
                <a:latin typeface="+mn-lt"/>
                <a:ea typeface="+mn-ea"/>
                <a:cs typeface="+mn-cs"/>
              </a:rPr>
              <a:t>bundled</a:t>
            </a:r>
            <a:r>
              <a:rPr lang="it-IT"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production process sophistication, degree of automation, workforce readiness and innovation intensity into a category we called "industrial excellence". Then we combined high value added, industry openness, innovation network and Internet sophistication into a category we labeled "value network". Each category was measured using a 5-point scale, with "5" indicating that a country is excellently prepared for the Industry 4.0 landscape.</a:t>
            </a:r>
            <a:endParaRPr lang="it-IT" dirty="0"/>
          </a:p>
        </p:txBody>
      </p:sp>
      <p:sp>
        <p:nvSpPr>
          <p:cNvPr id="4" name="Segnaposto numero diapositiva 3"/>
          <p:cNvSpPr>
            <a:spLocks noGrp="1"/>
          </p:cNvSpPr>
          <p:nvPr>
            <p:ph type="sldNum" sz="quarter" idx="10"/>
          </p:nvPr>
        </p:nvSpPr>
        <p:spPr/>
        <p:txBody>
          <a:bodyPr/>
          <a:lstStyle/>
          <a:p>
            <a:fld id="{10DFD92B-6421-42AB-A037-A91F70ACA1E5}" type="slidenum">
              <a:rPr lang="it-IT" smtClean="0"/>
              <a:t>9</a:t>
            </a:fld>
            <a:endParaRPr lang="it-IT"/>
          </a:p>
        </p:txBody>
      </p:sp>
    </p:spTree>
    <p:extLst>
      <p:ext uri="{BB962C8B-B14F-4D97-AF65-F5344CB8AC3E}">
        <p14:creationId xmlns:p14="http://schemas.microsoft.com/office/powerpoint/2010/main" val="63220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0DFD92B-6421-42AB-A037-A91F70ACA1E5}" type="slidenum">
              <a:rPr lang="it-IT" smtClean="0"/>
              <a:t>10</a:t>
            </a:fld>
            <a:endParaRPr lang="it-IT"/>
          </a:p>
        </p:txBody>
      </p:sp>
    </p:spTree>
    <p:extLst>
      <p:ext uri="{BB962C8B-B14F-4D97-AF65-F5344CB8AC3E}">
        <p14:creationId xmlns:p14="http://schemas.microsoft.com/office/powerpoint/2010/main" val="2064394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normAutofit/>
          </a:bodyPr>
          <a:lstStyle>
            <a:lvl1pPr algn="ctr">
              <a:defRPr lang="it-IT" sz="3600" b="1" kern="1200" dirty="0">
                <a:solidFill>
                  <a:srgbClr val="C7A145"/>
                </a:solidFill>
                <a:latin typeface="Calibri" panose="020F0502020204030204" pitchFamily="34" charset="0"/>
                <a:ea typeface="SimSun" panose="02010600030101010101" pitchFamily="2" charset="-122"/>
                <a:cs typeface="Times New Roman" panose="02020603050405020304" pitchFamily="18" charset="0"/>
              </a:defRPr>
            </a:lvl1pPr>
          </a:lstStyle>
          <a:p>
            <a:r>
              <a:rPr lang="it-IT" dirty="0" smtClean="0"/>
              <a:t>Fare clic per modificare lo stile del titolo</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smtClean="0"/>
              <a:t>Fare clic per modificare lo stile del sottotitolo dello schema</a:t>
            </a:r>
            <a:endParaRPr lang="it-IT" dirty="0"/>
          </a:p>
        </p:txBody>
      </p:sp>
      <p:pic>
        <p:nvPicPr>
          <p:cNvPr id="7" name="Picture 19" descr="unisalent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893321"/>
            <a:ext cx="2906761" cy="9646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ipartimento di Economia e Managem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38839" y="5893321"/>
            <a:ext cx="2152018" cy="900059"/>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p:cNvPicPr>
            <a:picLocks noChangeAspect="1"/>
          </p:cNvPicPr>
          <p:nvPr userDrawn="1"/>
        </p:nvPicPr>
        <p:blipFill>
          <a:blip r:embed="rId4"/>
          <a:stretch>
            <a:fillRect/>
          </a:stretch>
        </p:blipFill>
        <p:spPr>
          <a:xfrm>
            <a:off x="3122721" y="5893321"/>
            <a:ext cx="2973279" cy="919950"/>
          </a:xfrm>
          <a:prstGeom prst="rect">
            <a:avLst/>
          </a:prstGeom>
        </p:spPr>
      </p:pic>
    </p:spTree>
    <p:extLst>
      <p:ext uri="{BB962C8B-B14F-4D97-AF65-F5344CB8AC3E}">
        <p14:creationId xmlns:p14="http://schemas.microsoft.com/office/powerpoint/2010/main" val="8062294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1487199"/>
            <a:ext cx="10515600" cy="4351338"/>
          </a:xfrm>
        </p:spPr>
        <p:txBody>
          <a:bodyPr/>
          <a:lstStyle>
            <a:lvl1pPr marL="361950" indent="-361950">
              <a:buClr>
                <a:srgbClr val="C7A145"/>
              </a:buClr>
              <a:buFont typeface="Wingdings" panose="05000000000000000000" pitchFamily="2" charset="2"/>
              <a:buChar char="q"/>
              <a:defRPr/>
            </a:lvl1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6E720153-D06A-4014-9B6B-5B19D29B908C}" type="datetimeFigureOut">
              <a:rPr lang="it-IT" smtClean="0"/>
              <a:t>19/10/2017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EB16C4-EDFD-4FB1-8BFD-A050F567D532}" type="slidenum">
              <a:rPr lang="it-IT" smtClean="0"/>
              <a:t>‹N›</a:t>
            </a:fld>
            <a:endParaRPr lang="it-IT"/>
          </a:p>
        </p:txBody>
      </p:sp>
      <p:cxnSp>
        <p:nvCxnSpPr>
          <p:cNvPr id="9" name="Connettore 1 8"/>
          <p:cNvCxnSpPr/>
          <p:nvPr userDrawn="1"/>
        </p:nvCxnSpPr>
        <p:spPr>
          <a:xfrm flipH="1">
            <a:off x="3124200" y="883920"/>
            <a:ext cx="8708572" cy="0"/>
          </a:xfrm>
          <a:prstGeom prst="line">
            <a:avLst/>
          </a:prstGeom>
          <a:ln w="19050">
            <a:solidFill>
              <a:srgbClr val="C7A145"/>
            </a:solidFill>
          </a:ln>
        </p:spPr>
        <p:style>
          <a:lnRef idx="1">
            <a:schemeClr val="accent1"/>
          </a:lnRef>
          <a:fillRef idx="0">
            <a:schemeClr val="accent1"/>
          </a:fillRef>
          <a:effectRef idx="0">
            <a:schemeClr val="accent1"/>
          </a:effectRef>
          <a:fontRef idx="minor">
            <a:schemeClr val="tx1"/>
          </a:fontRef>
        </p:style>
      </p:cxnSp>
      <p:sp>
        <p:nvSpPr>
          <p:cNvPr id="10" name="Rettangolo 9"/>
          <p:cNvSpPr/>
          <p:nvPr userDrawn="1"/>
        </p:nvSpPr>
        <p:spPr>
          <a:xfrm>
            <a:off x="0" y="6176963"/>
            <a:ext cx="12192000" cy="6810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itolo 1"/>
          <p:cNvSpPr>
            <a:spLocks noGrp="1"/>
          </p:cNvSpPr>
          <p:nvPr>
            <p:ph type="title" hasCustomPrompt="1"/>
          </p:nvPr>
        </p:nvSpPr>
        <p:spPr>
          <a:xfrm>
            <a:off x="3124200" y="192445"/>
            <a:ext cx="8708572" cy="515181"/>
          </a:xfrm>
        </p:spPr>
        <p:txBody>
          <a:bodyPr>
            <a:noAutofit/>
          </a:bodyPr>
          <a:lstStyle>
            <a:lvl1pPr algn="r">
              <a:defRPr sz="3600" b="1">
                <a:solidFill>
                  <a:srgbClr val="C7A145"/>
                </a:solidFill>
                <a:latin typeface="+mn-lt"/>
              </a:defRPr>
            </a:lvl1pPr>
          </a:lstStyle>
          <a:p>
            <a:r>
              <a:rPr lang="it-IT" dirty="0" smtClean="0"/>
              <a:t>Slide Title - </a:t>
            </a:r>
            <a:r>
              <a:rPr lang="it-IT" dirty="0" err="1" smtClean="0"/>
              <a:t>Subtitle</a:t>
            </a:r>
            <a:endParaRPr lang="it-IT" dirty="0"/>
          </a:p>
        </p:txBody>
      </p:sp>
      <p:grpSp>
        <p:nvGrpSpPr>
          <p:cNvPr id="18" name="Gruppo 17"/>
          <p:cNvGrpSpPr/>
          <p:nvPr userDrawn="1"/>
        </p:nvGrpSpPr>
        <p:grpSpPr>
          <a:xfrm>
            <a:off x="182881" y="156252"/>
            <a:ext cx="2575559" cy="864828"/>
            <a:chOff x="106681" y="13415"/>
            <a:chExt cx="2966355" cy="964679"/>
          </a:xfrm>
        </p:grpSpPr>
        <p:pic>
          <p:nvPicPr>
            <p:cNvPr id="14" name="Picture 19" descr="unisalent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4348"/>
            <a:stretch/>
          </p:blipFill>
          <p:spPr bwMode="auto">
            <a:xfrm>
              <a:off x="106681" y="13415"/>
              <a:ext cx="1036320" cy="9646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ipartimento di Economia e Management"/>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61712"/>
            <a:stretch/>
          </p:blipFill>
          <p:spPr bwMode="auto">
            <a:xfrm>
              <a:off x="2249075" y="13415"/>
              <a:ext cx="823961" cy="964679"/>
            </a:xfrm>
            <a:prstGeom prst="rect">
              <a:avLst/>
            </a:prstGeom>
            <a:solidFill>
              <a:schemeClr val="bg1"/>
            </a:solidFill>
          </p:spPr>
        </p:pic>
        <p:pic>
          <p:nvPicPr>
            <p:cNvPr id="16" name="Immagine 15"/>
            <p:cNvPicPr>
              <a:picLocks noChangeAspect="1"/>
            </p:cNvPicPr>
            <p:nvPr userDrawn="1"/>
          </p:nvPicPr>
          <p:blipFill rotWithShape="1">
            <a:blip r:embed="rId4"/>
            <a:srcRect l="562" t="3313" r="72272" b="-3313"/>
            <a:stretch/>
          </p:blipFill>
          <p:spPr>
            <a:xfrm>
              <a:off x="1272542" y="13415"/>
              <a:ext cx="846992" cy="964679"/>
            </a:xfrm>
            <a:prstGeom prst="rect">
              <a:avLst/>
            </a:prstGeom>
          </p:spPr>
        </p:pic>
      </p:grpSp>
    </p:spTree>
    <p:extLst>
      <p:ext uri="{BB962C8B-B14F-4D97-AF65-F5344CB8AC3E}">
        <p14:creationId xmlns:p14="http://schemas.microsoft.com/office/powerpoint/2010/main" val="2407867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E720153-D06A-4014-9B6B-5B19D29B908C}" type="datetimeFigureOut">
              <a:rPr lang="it-IT" smtClean="0"/>
              <a:t>19/10/2017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EB16C4-EDFD-4FB1-8BFD-A050F567D532}" type="slidenum">
              <a:rPr lang="it-IT" smtClean="0"/>
              <a:t>‹N›</a:t>
            </a:fld>
            <a:endParaRPr lang="it-IT"/>
          </a:p>
        </p:txBody>
      </p:sp>
    </p:spTree>
    <p:extLst>
      <p:ext uri="{BB962C8B-B14F-4D97-AF65-F5344CB8AC3E}">
        <p14:creationId xmlns:p14="http://schemas.microsoft.com/office/powerpoint/2010/main" val="13020957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38200" y="1694997"/>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709513"/>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E720153-D06A-4014-9B6B-5B19D29B908C}" type="datetimeFigureOut">
              <a:rPr lang="it-IT" smtClean="0"/>
              <a:t>19/10/2017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EB16C4-EDFD-4FB1-8BFD-A050F567D532}" type="slidenum">
              <a:rPr lang="it-IT" smtClean="0"/>
              <a:t>‹N›</a:t>
            </a:fld>
            <a:endParaRPr lang="it-IT"/>
          </a:p>
        </p:txBody>
      </p:sp>
      <p:cxnSp>
        <p:nvCxnSpPr>
          <p:cNvPr id="16" name="Connettore 1 15"/>
          <p:cNvCxnSpPr/>
          <p:nvPr userDrawn="1"/>
        </p:nvCxnSpPr>
        <p:spPr>
          <a:xfrm flipH="1">
            <a:off x="3124200" y="883920"/>
            <a:ext cx="8708572" cy="0"/>
          </a:xfrm>
          <a:prstGeom prst="line">
            <a:avLst/>
          </a:prstGeom>
          <a:ln w="19050">
            <a:solidFill>
              <a:srgbClr val="C7A145"/>
            </a:solidFill>
          </a:ln>
        </p:spPr>
        <p:style>
          <a:lnRef idx="1">
            <a:schemeClr val="accent1"/>
          </a:lnRef>
          <a:fillRef idx="0">
            <a:schemeClr val="accent1"/>
          </a:fillRef>
          <a:effectRef idx="0">
            <a:schemeClr val="accent1"/>
          </a:effectRef>
          <a:fontRef idx="minor">
            <a:schemeClr val="tx1"/>
          </a:fontRef>
        </p:style>
      </p:cxnSp>
      <p:sp>
        <p:nvSpPr>
          <p:cNvPr id="17" name="Titolo 1"/>
          <p:cNvSpPr>
            <a:spLocks noGrp="1"/>
          </p:cNvSpPr>
          <p:nvPr>
            <p:ph type="title" hasCustomPrompt="1"/>
          </p:nvPr>
        </p:nvSpPr>
        <p:spPr>
          <a:xfrm>
            <a:off x="3124200" y="192445"/>
            <a:ext cx="8708572" cy="515181"/>
          </a:xfrm>
        </p:spPr>
        <p:txBody>
          <a:bodyPr>
            <a:noAutofit/>
          </a:bodyPr>
          <a:lstStyle>
            <a:lvl1pPr algn="r" defTabSz="914400" rtl="0" eaLnBrk="1" latinLnBrk="0" hangingPunct="1">
              <a:lnSpc>
                <a:spcPct val="90000"/>
              </a:lnSpc>
              <a:spcBef>
                <a:spcPct val="0"/>
              </a:spcBef>
              <a:buNone/>
              <a:defRPr lang="it-IT" sz="3600" b="1" kern="1200" dirty="0">
                <a:solidFill>
                  <a:srgbClr val="C7A145"/>
                </a:solidFill>
                <a:latin typeface="+mn-lt"/>
                <a:ea typeface="+mj-ea"/>
                <a:cs typeface="+mj-cs"/>
              </a:defRPr>
            </a:lvl1pPr>
          </a:lstStyle>
          <a:p>
            <a:r>
              <a:rPr lang="it-IT" dirty="0" smtClean="0"/>
              <a:t>Slide Title - </a:t>
            </a:r>
            <a:r>
              <a:rPr lang="it-IT" dirty="0" err="1" smtClean="0"/>
              <a:t>Subtitle</a:t>
            </a:r>
            <a:endParaRPr lang="it-IT" dirty="0"/>
          </a:p>
        </p:txBody>
      </p:sp>
      <p:grpSp>
        <p:nvGrpSpPr>
          <p:cNvPr id="18" name="Gruppo 17"/>
          <p:cNvGrpSpPr/>
          <p:nvPr userDrawn="1"/>
        </p:nvGrpSpPr>
        <p:grpSpPr>
          <a:xfrm>
            <a:off x="182881" y="156252"/>
            <a:ext cx="2575559" cy="864828"/>
            <a:chOff x="106681" y="13415"/>
            <a:chExt cx="2966355" cy="964679"/>
          </a:xfrm>
        </p:grpSpPr>
        <p:pic>
          <p:nvPicPr>
            <p:cNvPr id="19" name="Picture 19" descr="unisalent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4348"/>
            <a:stretch/>
          </p:blipFill>
          <p:spPr bwMode="auto">
            <a:xfrm>
              <a:off x="106681" y="13415"/>
              <a:ext cx="1036320" cy="96467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ipartimento di Economia e Management"/>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61712"/>
            <a:stretch/>
          </p:blipFill>
          <p:spPr bwMode="auto">
            <a:xfrm>
              <a:off x="2249075" y="13415"/>
              <a:ext cx="823961" cy="964679"/>
            </a:xfrm>
            <a:prstGeom prst="rect">
              <a:avLst/>
            </a:prstGeom>
            <a:solidFill>
              <a:schemeClr val="bg1"/>
            </a:solidFill>
          </p:spPr>
        </p:pic>
        <p:pic>
          <p:nvPicPr>
            <p:cNvPr id="21" name="Immagine 20"/>
            <p:cNvPicPr>
              <a:picLocks noChangeAspect="1"/>
            </p:cNvPicPr>
            <p:nvPr userDrawn="1"/>
          </p:nvPicPr>
          <p:blipFill rotWithShape="1">
            <a:blip r:embed="rId4"/>
            <a:srcRect l="562" t="3313" r="72272" b="-3313"/>
            <a:stretch/>
          </p:blipFill>
          <p:spPr>
            <a:xfrm>
              <a:off x="1272542" y="13415"/>
              <a:ext cx="846992" cy="964679"/>
            </a:xfrm>
            <a:prstGeom prst="rect">
              <a:avLst/>
            </a:prstGeom>
          </p:spPr>
        </p:pic>
      </p:grpSp>
      <p:sp>
        <p:nvSpPr>
          <p:cNvPr id="22" name="Rettangolo 21"/>
          <p:cNvSpPr/>
          <p:nvPr userDrawn="1"/>
        </p:nvSpPr>
        <p:spPr>
          <a:xfrm>
            <a:off x="0" y="6176963"/>
            <a:ext cx="12192000" cy="6810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369770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839788" y="150699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33090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50699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33090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E720153-D06A-4014-9B6B-5B19D29B908C}" type="datetimeFigureOut">
              <a:rPr lang="it-IT" smtClean="0"/>
              <a:t>19/10/2017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8EB16C4-EDFD-4FB1-8BFD-A050F567D532}" type="slidenum">
              <a:rPr lang="it-IT" smtClean="0"/>
              <a:t>‹N›</a:t>
            </a:fld>
            <a:endParaRPr lang="it-IT"/>
          </a:p>
        </p:txBody>
      </p:sp>
      <p:cxnSp>
        <p:nvCxnSpPr>
          <p:cNvPr id="18" name="Connettore 1 17"/>
          <p:cNvCxnSpPr/>
          <p:nvPr userDrawn="1"/>
        </p:nvCxnSpPr>
        <p:spPr>
          <a:xfrm flipH="1">
            <a:off x="3124200" y="883920"/>
            <a:ext cx="8708572" cy="0"/>
          </a:xfrm>
          <a:prstGeom prst="line">
            <a:avLst/>
          </a:prstGeom>
          <a:ln w="19050">
            <a:solidFill>
              <a:srgbClr val="C7A145"/>
            </a:solidFill>
          </a:ln>
        </p:spPr>
        <p:style>
          <a:lnRef idx="1">
            <a:schemeClr val="accent1"/>
          </a:lnRef>
          <a:fillRef idx="0">
            <a:schemeClr val="accent1"/>
          </a:fillRef>
          <a:effectRef idx="0">
            <a:schemeClr val="accent1"/>
          </a:effectRef>
          <a:fontRef idx="minor">
            <a:schemeClr val="tx1"/>
          </a:fontRef>
        </p:style>
      </p:cxnSp>
      <p:sp>
        <p:nvSpPr>
          <p:cNvPr id="19" name="Titolo 1"/>
          <p:cNvSpPr>
            <a:spLocks noGrp="1"/>
          </p:cNvSpPr>
          <p:nvPr>
            <p:ph type="title" hasCustomPrompt="1"/>
          </p:nvPr>
        </p:nvSpPr>
        <p:spPr>
          <a:xfrm>
            <a:off x="3124200" y="192445"/>
            <a:ext cx="8708572" cy="515181"/>
          </a:xfrm>
        </p:spPr>
        <p:txBody>
          <a:bodyPr>
            <a:noAutofit/>
          </a:bodyPr>
          <a:lstStyle>
            <a:lvl1pPr algn="r">
              <a:defRPr sz="3600" b="1">
                <a:solidFill>
                  <a:srgbClr val="C7A145"/>
                </a:solidFill>
                <a:latin typeface="+mn-lt"/>
              </a:defRPr>
            </a:lvl1pPr>
          </a:lstStyle>
          <a:p>
            <a:r>
              <a:rPr lang="it-IT" dirty="0" smtClean="0"/>
              <a:t>Slide Title - </a:t>
            </a:r>
            <a:r>
              <a:rPr lang="it-IT" dirty="0" err="1" smtClean="0"/>
              <a:t>Subtitle</a:t>
            </a:r>
            <a:endParaRPr lang="it-IT" dirty="0"/>
          </a:p>
        </p:txBody>
      </p:sp>
      <p:grpSp>
        <p:nvGrpSpPr>
          <p:cNvPr id="20" name="Gruppo 19"/>
          <p:cNvGrpSpPr/>
          <p:nvPr userDrawn="1"/>
        </p:nvGrpSpPr>
        <p:grpSpPr>
          <a:xfrm>
            <a:off x="182881" y="156252"/>
            <a:ext cx="2575559" cy="864828"/>
            <a:chOff x="106681" y="13415"/>
            <a:chExt cx="2966355" cy="964679"/>
          </a:xfrm>
        </p:grpSpPr>
        <p:pic>
          <p:nvPicPr>
            <p:cNvPr id="21" name="Picture 19" descr="unisalent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4348"/>
            <a:stretch/>
          </p:blipFill>
          <p:spPr bwMode="auto">
            <a:xfrm>
              <a:off x="106681" y="13415"/>
              <a:ext cx="1036320" cy="96467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ipartimento di Economia e Management"/>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61712"/>
            <a:stretch/>
          </p:blipFill>
          <p:spPr bwMode="auto">
            <a:xfrm>
              <a:off x="2249075" y="13415"/>
              <a:ext cx="823961" cy="964679"/>
            </a:xfrm>
            <a:prstGeom prst="rect">
              <a:avLst/>
            </a:prstGeom>
            <a:solidFill>
              <a:schemeClr val="bg1"/>
            </a:solidFill>
          </p:spPr>
        </p:pic>
        <p:pic>
          <p:nvPicPr>
            <p:cNvPr id="23" name="Immagine 22"/>
            <p:cNvPicPr>
              <a:picLocks noChangeAspect="1"/>
            </p:cNvPicPr>
            <p:nvPr userDrawn="1"/>
          </p:nvPicPr>
          <p:blipFill rotWithShape="1">
            <a:blip r:embed="rId4"/>
            <a:srcRect l="562" t="3313" r="72272" b="-3313"/>
            <a:stretch/>
          </p:blipFill>
          <p:spPr>
            <a:xfrm>
              <a:off x="1272542" y="13415"/>
              <a:ext cx="846992" cy="964679"/>
            </a:xfrm>
            <a:prstGeom prst="rect">
              <a:avLst/>
            </a:prstGeom>
          </p:spPr>
        </p:pic>
      </p:grpSp>
      <p:sp>
        <p:nvSpPr>
          <p:cNvPr id="24" name="Rettangolo 23"/>
          <p:cNvSpPr/>
          <p:nvPr userDrawn="1"/>
        </p:nvSpPr>
        <p:spPr>
          <a:xfrm>
            <a:off x="0" y="6176963"/>
            <a:ext cx="12192000" cy="6810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146543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6E720153-D06A-4014-9B6B-5B19D29B908C}" type="datetimeFigureOut">
              <a:rPr lang="it-IT" smtClean="0"/>
              <a:t>19/10/2017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8EB16C4-EDFD-4FB1-8BFD-A050F567D532}" type="slidenum">
              <a:rPr lang="it-IT" smtClean="0"/>
              <a:t>‹N›</a:t>
            </a:fld>
            <a:endParaRPr lang="it-IT"/>
          </a:p>
        </p:txBody>
      </p:sp>
      <p:cxnSp>
        <p:nvCxnSpPr>
          <p:cNvPr id="9" name="Connettore 1 8"/>
          <p:cNvCxnSpPr/>
          <p:nvPr userDrawn="1"/>
        </p:nvCxnSpPr>
        <p:spPr>
          <a:xfrm flipH="1">
            <a:off x="3124200" y="883920"/>
            <a:ext cx="8708572" cy="0"/>
          </a:xfrm>
          <a:prstGeom prst="line">
            <a:avLst/>
          </a:prstGeom>
          <a:ln w="19050">
            <a:solidFill>
              <a:srgbClr val="C7A145"/>
            </a:solidFill>
          </a:ln>
        </p:spPr>
        <p:style>
          <a:lnRef idx="1">
            <a:schemeClr val="accent1"/>
          </a:lnRef>
          <a:fillRef idx="0">
            <a:schemeClr val="accent1"/>
          </a:fillRef>
          <a:effectRef idx="0">
            <a:schemeClr val="accent1"/>
          </a:effectRef>
          <a:fontRef idx="minor">
            <a:schemeClr val="tx1"/>
          </a:fontRef>
        </p:style>
      </p:cxnSp>
      <p:sp>
        <p:nvSpPr>
          <p:cNvPr id="10" name="Titolo 1"/>
          <p:cNvSpPr>
            <a:spLocks noGrp="1"/>
          </p:cNvSpPr>
          <p:nvPr>
            <p:ph type="title" hasCustomPrompt="1"/>
          </p:nvPr>
        </p:nvSpPr>
        <p:spPr>
          <a:xfrm>
            <a:off x="3124200" y="192445"/>
            <a:ext cx="8708572" cy="515181"/>
          </a:xfrm>
        </p:spPr>
        <p:txBody>
          <a:bodyPr>
            <a:noAutofit/>
          </a:bodyPr>
          <a:lstStyle>
            <a:lvl1pPr algn="r">
              <a:defRPr sz="3600" b="1">
                <a:solidFill>
                  <a:srgbClr val="C7A145"/>
                </a:solidFill>
                <a:latin typeface="+mn-lt"/>
              </a:defRPr>
            </a:lvl1pPr>
          </a:lstStyle>
          <a:p>
            <a:r>
              <a:rPr lang="it-IT" dirty="0" smtClean="0"/>
              <a:t>Slide Title - </a:t>
            </a:r>
            <a:r>
              <a:rPr lang="it-IT" dirty="0" err="1" smtClean="0"/>
              <a:t>Subtitle</a:t>
            </a:r>
            <a:endParaRPr lang="it-IT" dirty="0"/>
          </a:p>
        </p:txBody>
      </p:sp>
      <p:grpSp>
        <p:nvGrpSpPr>
          <p:cNvPr id="11" name="Gruppo 10"/>
          <p:cNvGrpSpPr/>
          <p:nvPr userDrawn="1"/>
        </p:nvGrpSpPr>
        <p:grpSpPr>
          <a:xfrm>
            <a:off x="182881" y="156252"/>
            <a:ext cx="2575559" cy="727668"/>
            <a:chOff x="106681" y="13415"/>
            <a:chExt cx="2966355" cy="964679"/>
          </a:xfrm>
        </p:grpSpPr>
        <p:pic>
          <p:nvPicPr>
            <p:cNvPr id="12" name="Picture 19" descr="unisalent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4348"/>
            <a:stretch/>
          </p:blipFill>
          <p:spPr bwMode="auto">
            <a:xfrm>
              <a:off x="106681" y="13415"/>
              <a:ext cx="1036320" cy="9646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ipartimento di Economia e Management"/>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61712"/>
            <a:stretch/>
          </p:blipFill>
          <p:spPr bwMode="auto">
            <a:xfrm>
              <a:off x="2249075" y="13415"/>
              <a:ext cx="823961" cy="964679"/>
            </a:xfrm>
            <a:prstGeom prst="rect">
              <a:avLst/>
            </a:prstGeom>
            <a:solidFill>
              <a:schemeClr val="bg1"/>
            </a:solidFill>
          </p:spPr>
        </p:pic>
        <p:pic>
          <p:nvPicPr>
            <p:cNvPr id="14" name="Immagine 13"/>
            <p:cNvPicPr>
              <a:picLocks noChangeAspect="1"/>
            </p:cNvPicPr>
            <p:nvPr userDrawn="1"/>
          </p:nvPicPr>
          <p:blipFill rotWithShape="1">
            <a:blip r:embed="rId4"/>
            <a:srcRect l="562" t="3313" r="72272" b="-3313"/>
            <a:stretch/>
          </p:blipFill>
          <p:spPr>
            <a:xfrm>
              <a:off x="1272542" y="13415"/>
              <a:ext cx="846992" cy="964679"/>
            </a:xfrm>
            <a:prstGeom prst="rect">
              <a:avLst/>
            </a:prstGeom>
          </p:spPr>
        </p:pic>
      </p:grpSp>
      <p:sp>
        <p:nvSpPr>
          <p:cNvPr id="15" name="Rettangolo 14"/>
          <p:cNvSpPr/>
          <p:nvPr userDrawn="1"/>
        </p:nvSpPr>
        <p:spPr>
          <a:xfrm>
            <a:off x="0" y="6176963"/>
            <a:ext cx="12192000" cy="68103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3783384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320040" y="211554"/>
            <a:ext cx="3588342" cy="838200"/>
          </a:xfrm>
        </p:spPr>
        <p:txBody>
          <a:bodyPr anchor="b">
            <a:normAutofit/>
          </a:bodyPr>
          <a:lstStyle>
            <a:lvl1pPr algn="r" defTabSz="914400" rtl="0" eaLnBrk="1" latinLnBrk="0" hangingPunct="1">
              <a:lnSpc>
                <a:spcPct val="90000"/>
              </a:lnSpc>
              <a:spcBef>
                <a:spcPct val="0"/>
              </a:spcBef>
              <a:buNone/>
              <a:defRPr lang="it-IT" sz="2800" b="0" kern="1200">
                <a:solidFill>
                  <a:srgbClr val="C7A145"/>
                </a:solidFill>
                <a:latin typeface="+mn-lt"/>
                <a:ea typeface="+mj-ea"/>
                <a:cs typeface="+mj-cs"/>
              </a:defRPr>
            </a:lvl1pPr>
          </a:lstStyle>
          <a:p>
            <a:r>
              <a:rPr lang="it-IT" dirty="0" smtClean="0"/>
              <a:t>Fare clic per modificare lo stile del titolo</a:t>
            </a:r>
            <a:endParaRPr lang="it-IT" dirty="0"/>
          </a:p>
        </p:txBody>
      </p:sp>
      <p:sp>
        <p:nvSpPr>
          <p:cNvPr id="3" name="Segnaposto immagine 2"/>
          <p:cNvSpPr>
            <a:spLocks noGrp="1"/>
          </p:cNvSpPr>
          <p:nvPr>
            <p:ph type="pic" idx="1"/>
          </p:nvPr>
        </p:nvSpPr>
        <p:spPr>
          <a:xfrm>
            <a:off x="4360228" y="254099"/>
            <a:ext cx="7344092" cy="56148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320041" y="1408529"/>
            <a:ext cx="3588342" cy="446045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E720153-D06A-4014-9B6B-5B19D29B908C}" type="datetimeFigureOut">
              <a:rPr lang="it-IT" smtClean="0"/>
              <a:t>19/10/2017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EB16C4-EDFD-4FB1-8BFD-A050F567D532}" type="slidenum">
              <a:rPr lang="it-IT" smtClean="0"/>
              <a:t>‹N›</a:t>
            </a:fld>
            <a:endParaRPr lang="it-IT"/>
          </a:p>
        </p:txBody>
      </p:sp>
      <p:cxnSp>
        <p:nvCxnSpPr>
          <p:cNvPr id="8" name="Connettore 1 7"/>
          <p:cNvCxnSpPr/>
          <p:nvPr userDrawn="1"/>
        </p:nvCxnSpPr>
        <p:spPr>
          <a:xfrm flipH="1">
            <a:off x="279329" y="1229141"/>
            <a:ext cx="3759271" cy="0"/>
          </a:xfrm>
          <a:prstGeom prst="line">
            <a:avLst/>
          </a:prstGeom>
          <a:ln w="19050">
            <a:solidFill>
              <a:srgbClr val="C7A145"/>
            </a:solidFill>
          </a:ln>
        </p:spPr>
        <p:style>
          <a:lnRef idx="1">
            <a:schemeClr val="accent1"/>
          </a:lnRef>
          <a:fillRef idx="0">
            <a:schemeClr val="accent1"/>
          </a:fillRef>
          <a:effectRef idx="0">
            <a:schemeClr val="accent1"/>
          </a:effectRef>
          <a:fontRef idx="minor">
            <a:schemeClr val="tx1"/>
          </a:fontRef>
        </p:style>
      </p:cxnSp>
      <p:grpSp>
        <p:nvGrpSpPr>
          <p:cNvPr id="20" name="Gruppo 19"/>
          <p:cNvGrpSpPr/>
          <p:nvPr userDrawn="1"/>
        </p:nvGrpSpPr>
        <p:grpSpPr>
          <a:xfrm>
            <a:off x="10115551" y="6096001"/>
            <a:ext cx="2086452" cy="800100"/>
            <a:chOff x="10184295" y="6218643"/>
            <a:chExt cx="1941507" cy="658407"/>
          </a:xfrm>
        </p:grpSpPr>
        <p:pic>
          <p:nvPicPr>
            <p:cNvPr id="15" name="Picture 19" descr="unisalento"/>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4348"/>
            <a:stretch/>
          </p:blipFill>
          <p:spPr bwMode="auto">
            <a:xfrm>
              <a:off x="10184295" y="6218644"/>
              <a:ext cx="739319" cy="6357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ipartimento di Economia e Management"/>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61712"/>
            <a:stretch/>
          </p:blipFill>
          <p:spPr bwMode="auto">
            <a:xfrm>
              <a:off x="11537981" y="6218643"/>
              <a:ext cx="587821" cy="635773"/>
            </a:xfrm>
            <a:prstGeom prst="rect">
              <a:avLst/>
            </a:prstGeom>
            <a:solidFill>
              <a:schemeClr val="bg1"/>
            </a:solidFill>
          </p:spPr>
        </p:pic>
        <p:pic>
          <p:nvPicPr>
            <p:cNvPr id="17" name="Immagine 16"/>
            <p:cNvPicPr>
              <a:picLocks noChangeAspect="1"/>
            </p:cNvPicPr>
            <p:nvPr userDrawn="1"/>
          </p:nvPicPr>
          <p:blipFill rotWithShape="1">
            <a:blip r:embed="rId4"/>
            <a:srcRect l="562" t="3313" r="72272" b="-3313"/>
            <a:stretch/>
          </p:blipFill>
          <p:spPr>
            <a:xfrm>
              <a:off x="10885966" y="6218644"/>
              <a:ext cx="652015" cy="658406"/>
            </a:xfrm>
            <a:prstGeom prst="rect">
              <a:avLst/>
            </a:prstGeom>
          </p:spPr>
        </p:pic>
      </p:grpSp>
      <p:sp>
        <p:nvSpPr>
          <p:cNvPr id="21" name="Rettangolo 20"/>
          <p:cNvSpPr/>
          <p:nvPr userDrawn="1"/>
        </p:nvSpPr>
        <p:spPr>
          <a:xfrm>
            <a:off x="0" y="6096001"/>
            <a:ext cx="10115551" cy="76199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0967618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720153-D06A-4014-9B6B-5B19D29B908C}" type="datetimeFigureOut">
              <a:rPr lang="it-IT" smtClean="0"/>
              <a:t>19/10/2017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EB16C4-EDFD-4FB1-8BFD-A050F567D532}" type="slidenum">
              <a:rPr lang="it-IT" smtClean="0"/>
              <a:t>‹N›</a:t>
            </a:fld>
            <a:endParaRPr lang="it-IT"/>
          </a:p>
        </p:txBody>
      </p:sp>
    </p:spTree>
    <p:extLst>
      <p:ext uri="{BB962C8B-B14F-4D97-AF65-F5344CB8AC3E}">
        <p14:creationId xmlns:p14="http://schemas.microsoft.com/office/powerpoint/2010/main" val="396038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69263" y="1495044"/>
            <a:ext cx="10378407" cy="1828787"/>
          </a:xfrm>
        </p:spPr>
        <p:txBody>
          <a:bodyPr>
            <a:normAutofit fontScale="90000"/>
          </a:bodyPr>
          <a:lstStyle/>
          <a:p>
            <a:pPr>
              <a:lnSpc>
                <a:spcPct val="150000"/>
              </a:lnSpc>
            </a:pPr>
            <a:r>
              <a:rPr lang="it-IT" sz="4600" dirty="0" err="1" smtClean="0">
                <a:solidFill>
                  <a:srgbClr val="002060"/>
                </a:solidFill>
                <a:latin typeface="Garamond" panose="02020404030301010803" pitchFamily="18" charset="0"/>
              </a:rPr>
              <a:t>Regions</a:t>
            </a:r>
            <a:r>
              <a:rPr lang="it-IT" sz="4600" dirty="0" smtClean="0">
                <a:solidFill>
                  <a:srgbClr val="002060"/>
                </a:solidFill>
                <a:latin typeface="Garamond" panose="02020404030301010803" pitchFamily="18" charset="0"/>
              </a:rPr>
              <a:t> </a:t>
            </a:r>
            <a:r>
              <a:rPr lang="it-IT" sz="4600" dirty="0">
                <a:solidFill>
                  <a:srgbClr val="002060"/>
                </a:solidFill>
                <a:latin typeface="Garamond" panose="02020404030301010803" pitchFamily="18" charset="0"/>
              </a:rPr>
              <a:t>&amp; Industry 4.0 </a:t>
            </a:r>
            <a:r>
              <a:rPr lang="it-IT" sz="4600" dirty="0" smtClean="0">
                <a:latin typeface="Garamond" panose="02020404030301010803" pitchFamily="18" charset="0"/>
              </a:rPr>
              <a:t/>
            </a:r>
            <a:br>
              <a:rPr lang="it-IT" sz="4600" dirty="0" smtClean="0">
                <a:latin typeface="Garamond" panose="02020404030301010803" pitchFamily="18" charset="0"/>
              </a:rPr>
            </a:br>
            <a:r>
              <a:rPr lang="it-IT" sz="5000" i="1" dirty="0" err="1" smtClean="0">
                <a:latin typeface="Garamond" panose="02020404030301010803" pitchFamily="18" charset="0"/>
              </a:rPr>
              <a:t>Discussion</a:t>
            </a:r>
            <a:r>
              <a:rPr lang="it-IT" sz="5000" dirty="0" smtClean="0">
                <a:latin typeface="Garamond" panose="02020404030301010803" pitchFamily="18" charset="0"/>
              </a:rPr>
              <a:t> </a:t>
            </a:r>
            <a:endParaRPr lang="it-IT" sz="5000" dirty="0">
              <a:latin typeface="Garamond" panose="02020404030301010803" pitchFamily="18" charset="0"/>
            </a:endParaRPr>
          </a:p>
        </p:txBody>
      </p:sp>
      <p:sp>
        <p:nvSpPr>
          <p:cNvPr id="3" name="Sottotitolo 2"/>
          <p:cNvSpPr>
            <a:spLocks noGrp="1"/>
          </p:cNvSpPr>
          <p:nvPr>
            <p:ph type="subTitle" idx="1"/>
          </p:nvPr>
        </p:nvSpPr>
        <p:spPr>
          <a:xfrm>
            <a:off x="1243263" y="3776460"/>
            <a:ext cx="10104408" cy="1892022"/>
          </a:xfrm>
        </p:spPr>
        <p:txBody>
          <a:bodyPr>
            <a:noAutofit/>
          </a:bodyPr>
          <a:lstStyle/>
          <a:p>
            <a:pPr>
              <a:lnSpc>
                <a:spcPct val="150000"/>
              </a:lnSpc>
              <a:spcBef>
                <a:spcPts val="0"/>
              </a:spcBef>
            </a:pPr>
            <a:r>
              <a:rPr lang="it-IT" sz="2300" dirty="0" smtClean="0">
                <a:solidFill>
                  <a:srgbClr val="002060"/>
                </a:solidFill>
                <a:latin typeface="Garamond" panose="02020404030301010803" pitchFamily="18" charset="0"/>
              </a:rPr>
              <a:t>Francesco Prota</a:t>
            </a:r>
          </a:p>
          <a:p>
            <a:pPr>
              <a:lnSpc>
                <a:spcPct val="150000"/>
              </a:lnSpc>
              <a:spcBef>
                <a:spcPts val="0"/>
              </a:spcBef>
              <a:spcAft>
                <a:spcPts val="500"/>
              </a:spcAft>
            </a:pPr>
            <a:r>
              <a:rPr lang="it-IT" sz="1900" i="1" dirty="0">
                <a:solidFill>
                  <a:srgbClr val="002060"/>
                </a:solidFill>
                <a:latin typeface="Garamond" panose="02020404030301010803" pitchFamily="18" charset="0"/>
              </a:rPr>
              <a:t>Dipartimento di </a:t>
            </a:r>
            <a:r>
              <a:rPr lang="it-IT" sz="1900" i="1" dirty="0" smtClean="0">
                <a:solidFill>
                  <a:srgbClr val="002060"/>
                </a:solidFill>
                <a:latin typeface="Garamond" panose="02020404030301010803" pitchFamily="18" charset="0"/>
              </a:rPr>
              <a:t>Economia e Finanza, </a:t>
            </a:r>
            <a:r>
              <a:rPr lang="it-IT" sz="1900" i="1" dirty="0">
                <a:solidFill>
                  <a:srgbClr val="002060"/>
                </a:solidFill>
                <a:latin typeface="Garamond" panose="02020404030301010803" pitchFamily="18" charset="0"/>
              </a:rPr>
              <a:t>Università di </a:t>
            </a:r>
            <a:r>
              <a:rPr lang="it-IT" sz="1900" i="1" dirty="0" smtClean="0">
                <a:solidFill>
                  <a:srgbClr val="002060"/>
                </a:solidFill>
                <a:latin typeface="Garamond" panose="02020404030301010803" pitchFamily="18" charset="0"/>
              </a:rPr>
              <a:t>Bari "Aldo Moro"</a:t>
            </a:r>
            <a:endParaRPr lang="it-IT" sz="1900" i="1" dirty="0">
              <a:solidFill>
                <a:srgbClr val="002060"/>
              </a:solidFill>
              <a:latin typeface="Garamond" panose="02020404030301010803" pitchFamily="18" charset="0"/>
            </a:endParaRPr>
          </a:p>
        </p:txBody>
      </p:sp>
      <p:sp>
        <p:nvSpPr>
          <p:cNvPr id="4" name="Sottotitolo 2"/>
          <p:cNvSpPr txBox="1">
            <a:spLocks/>
          </p:cNvSpPr>
          <p:nvPr/>
        </p:nvSpPr>
        <p:spPr>
          <a:xfrm>
            <a:off x="574186" y="167914"/>
            <a:ext cx="11168562" cy="87450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950" dirty="0">
                <a:solidFill>
                  <a:srgbClr val="002060"/>
                </a:solidFill>
                <a:latin typeface="Garamond" panose="02020404030301010803" pitchFamily="18" charset="0"/>
              </a:rPr>
              <a:t>CONFERENZA INTERNAZIONALE</a:t>
            </a:r>
          </a:p>
          <a:p>
            <a:r>
              <a:rPr lang="en-US" sz="1150" b="1" i="1" dirty="0" smtClean="0">
                <a:solidFill>
                  <a:srgbClr val="002060"/>
                </a:solidFill>
                <a:latin typeface="Garamond" panose="02020404030301010803" pitchFamily="18" charset="0"/>
              </a:rPr>
              <a:t>GLOBALISATION, HUMAN CAPITAL, REGIONAL GROWTH AND </a:t>
            </a:r>
            <a:r>
              <a:rPr lang="en-US" sz="1150" b="1" i="1" dirty="0">
                <a:solidFill>
                  <a:srgbClr val="002060"/>
                </a:solidFill>
                <a:latin typeface="Garamond" panose="02020404030301010803" pitchFamily="18" charset="0"/>
              </a:rPr>
              <a:t>THE </a:t>
            </a:r>
            <a:r>
              <a:rPr lang="en-US" sz="1150" b="1" i="1" dirty="0" smtClean="0">
                <a:solidFill>
                  <a:srgbClr val="002060"/>
                </a:solidFill>
                <a:latin typeface="Garamond" panose="02020404030301010803" pitchFamily="18" charset="0"/>
              </a:rPr>
              <a:t>4</a:t>
            </a:r>
            <a:r>
              <a:rPr lang="en-US" sz="1150" b="1" i="1" baseline="30000" dirty="0" smtClean="0">
                <a:solidFill>
                  <a:srgbClr val="002060"/>
                </a:solidFill>
                <a:latin typeface="Garamond" panose="02020404030301010803" pitchFamily="18" charset="0"/>
              </a:rPr>
              <a:t>TH</a:t>
            </a:r>
            <a:r>
              <a:rPr lang="en-US" sz="1150" b="1" i="1" dirty="0" smtClean="0">
                <a:solidFill>
                  <a:srgbClr val="002060"/>
                </a:solidFill>
                <a:latin typeface="Garamond" panose="02020404030301010803" pitchFamily="18" charset="0"/>
              </a:rPr>
              <a:t> INDUSTRIAL REVOLUTION</a:t>
            </a:r>
          </a:p>
          <a:p>
            <a:r>
              <a:rPr lang="en-US" sz="950" dirty="0" smtClean="0">
                <a:solidFill>
                  <a:srgbClr val="002060"/>
                </a:solidFill>
                <a:latin typeface="Garamond" panose="02020404030301010803" pitchFamily="18" charset="0"/>
              </a:rPr>
              <a:t>Bologna, 20 </a:t>
            </a:r>
            <a:r>
              <a:rPr lang="en-US" sz="950" dirty="0" err="1" smtClean="0">
                <a:solidFill>
                  <a:srgbClr val="002060"/>
                </a:solidFill>
                <a:latin typeface="Garamond" panose="02020404030301010803" pitchFamily="18" charset="0"/>
              </a:rPr>
              <a:t>ottobre</a:t>
            </a:r>
            <a:r>
              <a:rPr lang="en-US" sz="950" dirty="0" smtClean="0">
                <a:solidFill>
                  <a:srgbClr val="002060"/>
                </a:solidFill>
                <a:latin typeface="Garamond" panose="02020404030301010803" pitchFamily="18" charset="0"/>
              </a:rPr>
              <a:t> 2017</a:t>
            </a:r>
            <a:endParaRPr lang="it-IT" sz="950" dirty="0">
              <a:solidFill>
                <a:srgbClr val="002060"/>
              </a:solidFill>
              <a:latin typeface="Garamond" panose="02020404030301010803" pitchFamily="18" charset="0"/>
            </a:endParaRPr>
          </a:p>
        </p:txBody>
      </p:sp>
      <p:sp>
        <p:nvSpPr>
          <p:cNvPr id="5" name="CasellaDiTesto 4"/>
          <p:cNvSpPr txBox="1"/>
          <p:nvPr/>
        </p:nvSpPr>
        <p:spPr>
          <a:xfrm>
            <a:off x="0" y="5852160"/>
            <a:ext cx="2907792" cy="1005840"/>
          </a:xfrm>
          <a:prstGeom prst="rect">
            <a:avLst/>
          </a:prstGeom>
          <a:solidFill>
            <a:schemeClr val="bg1"/>
          </a:solidFill>
        </p:spPr>
        <p:txBody>
          <a:bodyPr wrap="square" rtlCol="0">
            <a:spAutoFit/>
          </a:bodyPr>
          <a:lstStyle/>
          <a:p>
            <a:endParaRPr lang="it-IT" dirty="0"/>
          </a:p>
        </p:txBody>
      </p:sp>
      <p:sp>
        <p:nvSpPr>
          <p:cNvPr id="6" name="CasellaDiTesto 5"/>
          <p:cNvSpPr txBox="1"/>
          <p:nvPr/>
        </p:nvSpPr>
        <p:spPr>
          <a:xfrm>
            <a:off x="6295467" y="5852160"/>
            <a:ext cx="2907792" cy="1005840"/>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1777528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350" y="155575"/>
            <a:ext cx="8648700" cy="568325"/>
          </a:xfrm>
        </p:spPr>
        <p:txBody>
          <a:bodyPr/>
          <a:lstStyle/>
          <a:p>
            <a:r>
              <a:rPr lang="en-GB" sz="2900" dirty="0" smtClean="0">
                <a:latin typeface="Garamond" panose="02020404030301010803" pitchFamily="18" charset="0"/>
              </a:rPr>
              <a:t>Which (industrial) policy?</a:t>
            </a:r>
            <a:endParaRPr lang="en-GB" sz="2900" dirty="0">
              <a:latin typeface="Garamond" panose="02020404030301010803" pitchFamily="18" charset="0"/>
            </a:endParaRPr>
          </a:p>
        </p:txBody>
      </p:sp>
      <p:sp>
        <p:nvSpPr>
          <p:cNvPr id="4" name="CasellaDiTesto 3"/>
          <p:cNvSpPr txBox="1"/>
          <p:nvPr/>
        </p:nvSpPr>
        <p:spPr>
          <a:xfrm>
            <a:off x="2011680" y="155575"/>
            <a:ext cx="832104" cy="877697"/>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62128" y="155575"/>
            <a:ext cx="832104" cy="877697"/>
          </a:xfrm>
          <a:prstGeom prst="rect">
            <a:avLst/>
          </a:prstGeom>
          <a:solidFill>
            <a:schemeClr val="bg1"/>
          </a:solidFill>
        </p:spPr>
        <p:txBody>
          <a:bodyPr wrap="square" rtlCol="0">
            <a:spAutoFit/>
          </a:bodyPr>
          <a:lstStyle/>
          <a:p>
            <a:endParaRPr lang="it-IT" dirty="0"/>
          </a:p>
        </p:txBody>
      </p:sp>
      <p:sp>
        <p:nvSpPr>
          <p:cNvPr id="6" name="Rettangolo 5"/>
          <p:cNvSpPr/>
          <p:nvPr/>
        </p:nvSpPr>
        <p:spPr>
          <a:xfrm>
            <a:off x="1094232" y="1347508"/>
            <a:ext cx="10143744" cy="3208571"/>
          </a:xfrm>
          <a:prstGeom prst="rect">
            <a:avLst/>
          </a:prstGeom>
        </p:spPr>
        <p:txBody>
          <a:bodyPr wrap="square">
            <a:spAutoFit/>
          </a:bodyPr>
          <a:lstStyle/>
          <a:p>
            <a:pPr marL="723900" indent="-723900">
              <a:lnSpc>
                <a:spcPct val="150000"/>
              </a:lnSpc>
              <a:buClr>
                <a:srgbClr val="C7A145"/>
              </a:buClr>
              <a:buFont typeface="Wingdings" panose="05000000000000000000" pitchFamily="2" charset="2"/>
              <a:buChar char="q"/>
            </a:pPr>
            <a:r>
              <a:rPr lang="en-US" sz="2700" dirty="0">
                <a:solidFill>
                  <a:srgbClr val="002060"/>
                </a:solidFill>
                <a:latin typeface="Garamond" panose="02020404030301010803" pitchFamily="18" charset="0"/>
              </a:rPr>
              <a:t>Raising </a:t>
            </a:r>
            <a:r>
              <a:rPr lang="en-US" sz="2700" dirty="0" smtClean="0">
                <a:solidFill>
                  <a:srgbClr val="002060"/>
                </a:solidFill>
                <a:latin typeface="Garamond" panose="02020404030301010803" pitchFamily="18" charset="0"/>
              </a:rPr>
              <a:t>political awareness</a:t>
            </a:r>
          </a:p>
          <a:p>
            <a:pPr marL="723900" indent="-723900">
              <a:lnSpc>
                <a:spcPct val="150000"/>
              </a:lnSpc>
              <a:buClr>
                <a:srgbClr val="C7A145"/>
              </a:buClr>
              <a:buFont typeface="Wingdings" panose="05000000000000000000" pitchFamily="2" charset="2"/>
              <a:buChar char="q"/>
            </a:pPr>
            <a:r>
              <a:rPr lang="en-US" sz="2700" dirty="0" smtClean="0">
                <a:solidFill>
                  <a:srgbClr val="002060"/>
                </a:solidFill>
                <a:latin typeface="Garamond" panose="02020404030301010803" pitchFamily="18" charset="0"/>
              </a:rPr>
              <a:t>There </a:t>
            </a:r>
            <a:r>
              <a:rPr lang="en-US" sz="2700" dirty="0">
                <a:solidFill>
                  <a:srgbClr val="002060"/>
                </a:solidFill>
                <a:latin typeface="Garamond" panose="02020404030301010803" pitchFamily="18" charset="0"/>
              </a:rPr>
              <a:t>is no “one size fits all” </a:t>
            </a:r>
            <a:endParaRPr lang="en-US" sz="2700" dirty="0" smtClean="0">
              <a:solidFill>
                <a:srgbClr val="002060"/>
              </a:solidFill>
              <a:latin typeface="Garamond" panose="02020404030301010803" pitchFamily="18" charset="0"/>
            </a:endParaRPr>
          </a:p>
          <a:p>
            <a:pPr marL="723900" indent="-723900">
              <a:lnSpc>
                <a:spcPct val="150000"/>
              </a:lnSpc>
              <a:buClr>
                <a:srgbClr val="C7A145"/>
              </a:buClr>
              <a:buFont typeface="Wingdings" panose="05000000000000000000" pitchFamily="2" charset="2"/>
              <a:buChar char="q"/>
            </a:pPr>
            <a:r>
              <a:rPr lang="en-US" sz="2700" dirty="0" smtClean="0">
                <a:solidFill>
                  <a:srgbClr val="002060"/>
                </a:solidFill>
                <a:latin typeface="Garamond" panose="02020404030301010803" pitchFamily="18" charset="0"/>
              </a:rPr>
              <a:t>Horizontal policy may be not effective</a:t>
            </a:r>
          </a:p>
          <a:p>
            <a:pPr marL="723900" indent="-723900">
              <a:lnSpc>
                <a:spcPct val="150000"/>
              </a:lnSpc>
              <a:buClr>
                <a:srgbClr val="C7A145"/>
              </a:buClr>
              <a:buFont typeface="Wingdings" panose="05000000000000000000" pitchFamily="2" charset="2"/>
              <a:buChar char="q"/>
            </a:pPr>
            <a:r>
              <a:rPr lang="en-US" sz="2700" dirty="0" smtClean="0">
                <a:solidFill>
                  <a:srgbClr val="002060"/>
                </a:solidFill>
                <a:latin typeface="Garamond" panose="02020404030301010803" pitchFamily="18" charset="0"/>
              </a:rPr>
              <a:t>Pilot </a:t>
            </a:r>
          </a:p>
          <a:p>
            <a:pPr marL="723900" indent="-723900">
              <a:lnSpc>
                <a:spcPct val="150000"/>
              </a:lnSpc>
              <a:buClr>
                <a:srgbClr val="C7A145"/>
              </a:buClr>
              <a:buFont typeface="Wingdings" panose="05000000000000000000" pitchFamily="2" charset="2"/>
              <a:buChar char="q"/>
            </a:pPr>
            <a:r>
              <a:rPr lang="en-US" sz="2700" dirty="0" smtClean="0">
                <a:solidFill>
                  <a:srgbClr val="002060"/>
                </a:solidFill>
                <a:latin typeface="Garamond" panose="02020404030301010803" pitchFamily="18" charset="0"/>
              </a:rPr>
              <a:t>Major challenges </a:t>
            </a:r>
            <a:r>
              <a:rPr lang="en-US" sz="2700" dirty="0">
                <a:solidFill>
                  <a:srgbClr val="002060"/>
                </a:solidFill>
                <a:latin typeface="Garamond" panose="02020404030301010803" pitchFamily="18" charset="0"/>
              </a:rPr>
              <a:t>as regards evaluation</a:t>
            </a:r>
            <a:endParaRPr lang="it-IT" sz="2700" dirty="0">
              <a:solidFill>
                <a:srgbClr val="002060"/>
              </a:solidFill>
              <a:latin typeface="Garamond" panose="02020404030301010803" pitchFamily="18" charset="0"/>
            </a:endParaRPr>
          </a:p>
        </p:txBody>
      </p:sp>
      <p:sp>
        <p:nvSpPr>
          <p:cNvPr id="7" name="Freccia curva 6"/>
          <p:cNvSpPr/>
          <p:nvPr/>
        </p:nvSpPr>
        <p:spPr>
          <a:xfrm flipV="1">
            <a:off x="4133088" y="4754102"/>
            <a:ext cx="1859280" cy="4114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8" name="Rettangolo 7"/>
          <p:cNvSpPr/>
          <p:nvPr/>
        </p:nvSpPr>
        <p:spPr>
          <a:xfrm>
            <a:off x="6096000" y="4754102"/>
            <a:ext cx="6096000" cy="969496"/>
          </a:xfrm>
          <a:prstGeom prst="rect">
            <a:avLst/>
          </a:prstGeom>
        </p:spPr>
        <p:txBody>
          <a:bodyPr>
            <a:spAutoFit/>
          </a:bodyPr>
          <a:lstStyle/>
          <a:p>
            <a:r>
              <a:rPr lang="it-IT" sz="1900" dirty="0" smtClean="0">
                <a:solidFill>
                  <a:srgbClr val="002060"/>
                </a:solidFill>
                <a:latin typeface="Garamond" panose="02020404030301010803" pitchFamily="18" charset="0"/>
              </a:rPr>
              <a:t>Incorporate </a:t>
            </a:r>
            <a:r>
              <a:rPr lang="it-IT" sz="1900" dirty="0" err="1" smtClean="0">
                <a:solidFill>
                  <a:srgbClr val="002060"/>
                </a:solidFill>
                <a:latin typeface="Garamond" panose="02020404030301010803" pitchFamily="18" charset="0"/>
              </a:rPr>
              <a:t>evaluation</a:t>
            </a:r>
            <a:r>
              <a:rPr lang="it-IT" sz="1900" dirty="0" smtClean="0">
                <a:solidFill>
                  <a:srgbClr val="002060"/>
                </a:solidFill>
                <a:latin typeface="Garamond" panose="02020404030301010803" pitchFamily="18" charset="0"/>
              </a:rPr>
              <a:t> in policy </a:t>
            </a:r>
            <a:r>
              <a:rPr lang="it-IT" sz="1900" dirty="0" err="1" smtClean="0">
                <a:solidFill>
                  <a:srgbClr val="002060"/>
                </a:solidFill>
                <a:latin typeface="Garamond" panose="02020404030301010803" pitchFamily="18" charset="0"/>
              </a:rPr>
              <a:t>cycle</a:t>
            </a:r>
            <a:endParaRPr lang="it-IT" sz="1900" dirty="0" smtClean="0">
              <a:solidFill>
                <a:srgbClr val="002060"/>
              </a:solidFill>
              <a:latin typeface="Garamond" panose="02020404030301010803" pitchFamily="18" charset="0"/>
            </a:endParaRPr>
          </a:p>
          <a:p>
            <a:r>
              <a:rPr lang="it-IT" sz="1900" dirty="0" smtClean="0">
                <a:solidFill>
                  <a:srgbClr val="002060"/>
                </a:solidFill>
                <a:latin typeface="Garamond" panose="02020404030301010803" pitchFamily="18" charset="0"/>
              </a:rPr>
              <a:t>Include social </a:t>
            </a:r>
            <a:r>
              <a:rPr lang="it-IT" sz="1900" dirty="0" err="1" smtClean="0">
                <a:solidFill>
                  <a:srgbClr val="002060"/>
                </a:solidFill>
                <a:latin typeface="Garamond" panose="02020404030301010803" pitchFamily="18" charset="0"/>
              </a:rPr>
              <a:t>change</a:t>
            </a:r>
            <a:r>
              <a:rPr lang="it-IT" sz="1900" dirty="0" smtClean="0">
                <a:solidFill>
                  <a:srgbClr val="002060"/>
                </a:solidFill>
                <a:latin typeface="Garamond" panose="02020404030301010803" pitchFamily="18" charset="0"/>
              </a:rPr>
              <a:t> and the </a:t>
            </a:r>
            <a:r>
              <a:rPr lang="it-IT" sz="1900" dirty="0" err="1" smtClean="0">
                <a:solidFill>
                  <a:srgbClr val="002060"/>
                </a:solidFill>
                <a:latin typeface="Garamond" panose="02020404030301010803" pitchFamily="18" charset="0"/>
              </a:rPr>
              <a:t>emergence</a:t>
            </a:r>
            <a:r>
              <a:rPr lang="it-IT" sz="1900" dirty="0" smtClean="0">
                <a:solidFill>
                  <a:srgbClr val="002060"/>
                </a:solidFill>
                <a:latin typeface="Garamond" panose="02020404030301010803" pitchFamily="18" charset="0"/>
              </a:rPr>
              <a:t> of new business </a:t>
            </a:r>
            <a:r>
              <a:rPr lang="it-IT" sz="1900" dirty="0" err="1" smtClean="0">
                <a:solidFill>
                  <a:srgbClr val="002060"/>
                </a:solidFill>
                <a:latin typeface="Garamond" panose="02020404030301010803" pitchFamily="18" charset="0"/>
              </a:rPr>
              <a:t>paradigm</a:t>
            </a:r>
            <a:endParaRPr lang="it-IT" sz="19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192462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350" y="155575"/>
            <a:ext cx="8648700" cy="568325"/>
          </a:xfrm>
        </p:spPr>
        <p:txBody>
          <a:bodyPr/>
          <a:lstStyle/>
          <a:p>
            <a:r>
              <a:rPr lang="it-IT" sz="2900" dirty="0">
                <a:latin typeface="Garamond" panose="02020404030301010803" pitchFamily="18" charset="0"/>
              </a:rPr>
              <a:t>INDUSTRY </a:t>
            </a:r>
            <a:r>
              <a:rPr lang="it-IT" sz="2900" dirty="0" smtClean="0">
                <a:latin typeface="Garamond" panose="02020404030301010803" pitchFamily="18" charset="0"/>
              </a:rPr>
              <a:t>4.0: </a:t>
            </a:r>
            <a:r>
              <a:rPr lang="it-IT" sz="2900" dirty="0" err="1" smtClean="0">
                <a:latin typeface="Garamond" panose="02020404030301010803" pitchFamily="18" charset="0"/>
              </a:rPr>
              <a:t>key</a:t>
            </a:r>
            <a:r>
              <a:rPr lang="it-IT" sz="2900" dirty="0" smtClean="0">
                <a:latin typeface="Garamond" panose="02020404030301010803" pitchFamily="18" charset="0"/>
              </a:rPr>
              <a:t> </a:t>
            </a:r>
            <a:r>
              <a:rPr lang="it-IT" sz="2900" dirty="0" err="1" smtClean="0">
                <a:latin typeface="Garamond" panose="02020404030301010803" pitchFamily="18" charset="0"/>
              </a:rPr>
              <a:t>findings</a:t>
            </a:r>
            <a:endParaRPr lang="it-IT" sz="2900" dirty="0">
              <a:latin typeface="Garamond" panose="02020404030301010803" pitchFamily="18" charset="0"/>
            </a:endParaRPr>
          </a:p>
        </p:txBody>
      </p:sp>
      <p:sp>
        <p:nvSpPr>
          <p:cNvPr id="3" name="Segnaposto contenuto 2"/>
          <p:cNvSpPr>
            <a:spLocks noGrp="1"/>
          </p:cNvSpPr>
          <p:nvPr>
            <p:ph idx="1"/>
          </p:nvPr>
        </p:nvSpPr>
        <p:spPr>
          <a:xfrm>
            <a:off x="1094232" y="1258598"/>
            <a:ext cx="10515600" cy="4538697"/>
          </a:xfrm>
        </p:spPr>
        <p:txBody>
          <a:bodyPr>
            <a:noAutofit/>
          </a:bodyPr>
          <a:lstStyle/>
          <a:p>
            <a:pPr marL="723900" indent="-723900">
              <a:lnSpc>
                <a:spcPct val="150000"/>
              </a:lnSpc>
              <a:spcBef>
                <a:spcPts val="500"/>
              </a:spcBef>
            </a:pPr>
            <a:r>
              <a:rPr lang="en-GB" sz="2100" b="1" dirty="0" smtClean="0">
                <a:solidFill>
                  <a:srgbClr val="002060"/>
                </a:solidFill>
                <a:latin typeface="Garamond" panose="02020404030301010803" pitchFamily="18" charset="0"/>
              </a:rPr>
              <a:t>Industry 4.0</a:t>
            </a:r>
            <a:r>
              <a:rPr lang="en-GB" sz="2100" dirty="0" smtClean="0">
                <a:solidFill>
                  <a:srgbClr val="002060"/>
                </a:solidFill>
                <a:latin typeface="Garamond" panose="02020404030301010803" pitchFamily="18" charset="0"/>
              </a:rPr>
              <a:t> describes the organisation of production processes based on technology and devices autonomously communicating with each other along the value chain in virtual computer models.</a:t>
            </a:r>
          </a:p>
          <a:p>
            <a:pPr marL="723900" indent="-723900">
              <a:lnSpc>
                <a:spcPct val="150000"/>
              </a:lnSpc>
              <a:spcBef>
                <a:spcPts val="500"/>
              </a:spcBef>
            </a:pPr>
            <a:r>
              <a:rPr lang="en-GB" sz="2100" b="1" dirty="0" smtClean="0">
                <a:solidFill>
                  <a:srgbClr val="002060"/>
                </a:solidFill>
                <a:latin typeface="Garamond" panose="02020404030301010803" pitchFamily="18" charset="0"/>
              </a:rPr>
              <a:t>Industry 4.0 </a:t>
            </a:r>
            <a:r>
              <a:rPr lang="en-GB" sz="2100" dirty="0" smtClean="0">
                <a:solidFill>
                  <a:srgbClr val="002060"/>
                </a:solidFill>
                <a:latin typeface="Garamond" panose="02020404030301010803" pitchFamily="18" charset="0"/>
              </a:rPr>
              <a:t>involves a series of </a:t>
            </a:r>
            <a:r>
              <a:rPr lang="en-GB" sz="2100" b="1" dirty="0" smtClean="0">
                <a:solidFill>
                  <a:srgbClr val="002060"/>
                </a:solidFill>
                <a:latin typeface="Garamond" panose="02020404030301010803" pitchFamily="18" charset="0"/>
              </a:rPr>
              <a:t>disruptive innovations in production </a:t>
            </a:r>
            <a:r>
              <a:rPr lang="en-GB" sz="2100" dirty="0" smtClean="0">
                <a:solidFill>
                  <a:srgbClr val="002060"/>
                </a:solidFill>
                <a:latin typeface="Garamond" panose="02020404030301010803" pitchFamily="18" charset="0"/>
              </a:rPr>
              <a:t>and </a:t>
            </a:r>
            <a:r>
              <a:rPr lang="en-GB" sz="2100" b="1" dirty="0" smtClean="0">
                <a:solidFill>
                  <a:srgbClr val="002060"/>
                </a:solidFill>
                <a:latin typeface="Garamond" panose="02020404030301010803" pitchFamily="18" charset="0"/>
              </a:rPr>
              <a:t>leaps in industrial processes</a:t>
            </a:r>
            <a:r>
              <a:rPr lang="en-GB" sz="2100" dirty="0" smtClean="0">
                <a:solidFill>
                  <a:srgbClr val="002060"/>
                </a:solidFill>
                <a:latin typeface="Garamond" panose="02020404030301010803" pitchFamily="18" charset="0"/>
              </a:rPr>
              <a:t> resulting in significantly higher productivity.</a:t>
            </a:r>
          </a:p>
          <a:p>
            <a:pPr marL="723900" indent="-723900">
              <a:lnSpc>
                <a:spcPct val="150000"/>
              </a:lnSpc>
              <a:spcBef>
                <a:spcPts val="500"/>
              </a:spcBef>
            </a:pPr>
            <a:r>
              <a:rPr lang="en-GB" sz="2100" b="1" dirty="0" smtClean="0">
                <a:solidFill>
                  <a:srgbClr val="002060"/>
                </a:solidFill>
                <a:latin typeface="Garamond" panose="02020404030301010803" pitchFamily="18" charset="0"/>
              </a:rPr>
              <a:t>Challenging preconditions </a:t>
            </a:r>
            <a:r>
              <a:rPr lang="en-GB" sz="2100" dirty="0" smtClean="0">
                <a:solidFill>
                  <a:srgbClr val="002060"/>
                </a:solidFill>
                <a:latin typeface="Garamond" panose="02020404030301010803" pitchFamily="18" charset="0"/>
              </a:rPr>
              <a:t>for successful implementation of Industry 4.0 have to be met as regards standards, </a:t>
            </a:r>
            <a:r>
              <a:rPr lang="en-GB" sz="2100" b="1" dirty="0" smtClean="0">
                <a:solidFill>
                  <a:srgbClr val="002060"/>
                </a:solidFill>
                <a:latin typeface="Garamond" panose="02020404030301010803" pitchFamily="18" charset="0"/>
              </a:rPr>
              <a:t>work processes </a:t>
            </a:r>
            <a:r>
              <a:rPr lang="en-GB" sz="2100" dirty="0" smtClean="0">
                <a:solidFill>
                  <a:srgbClr val="002060"/>
                </a:solidFill>
                <a:latin typeface="Garamond" panose="02020404030301010803" pitchFamily="18" charset="0"/>
              </a:rPr>
              <a:t>and </a:t>
            </a:r>
            <a:r>
              <a:rPr lang="en-GB" sz="2100" b="1" dirty="0" smtClean="0">
                <a:solidFill>
                  <a:srgbClr val="002060"/>
                </a:solidFill>
                <a:latin typeface="Garamond" panose="02020404030301010803" pitchFamily="18" charset="0"/>
              </a:rPr>
              <a:t>o</a:t>
            </a:r>
            <a:r>
              <a:rPr lang="en-GB" sz="2100" b="1" dirty="0">
                <a:solidFill>
                  <a:srgbClr val="002060"/>
                </a:solidFill>
                <a:latin typeface="Garamond" panose="02020404030301010803" pitchFamily="18" charset="0"/>
              </a:rPr>
              <a:t>rganisation</a:t>
            </a:r>
            <a:r>
              <a:rPr lang="en-GB" sz="2100" dirty="0" smtClean="0">
                <a:solidFill>
                  <a:srgbClr val="002060"/>
                </a:solidFill>
                <a:latin typeface="Garamond" panose="02020404030301010803" pitchFamily="18" charset="0"/>
              </a:rPr>
              <a:t>, </a:t>
            </a:r>
            <a:r>
              <a:rPr lang="en-GB" sz="2100" b="1" dirty="0" smtClean="0">
                <a:solidFill>
                  <a:srgbClr val="002060"/>
                </a:solidFill>
                <a:latin typeface="Garamond" panose="02020404030301010803" pitchFamily="18" charset="0"/>
              </a:rPr>
              <a:t>availability of products</a:t>
            </a:r>
            <a:r>
              <a:rPr lang="en-GB" sz="2100" dirty="0" smtClean="0">
                <a:solidFill>
                  <a:srgbClr val="002060"/>
                </a:solidFill>
                <a:latin typeface="Garamond" panose="02020404030301010803" pitchFamily="18" charset="0"/>
              </a:rPr>
              <a:t>, </a:t>
            </a:r>
            <a:r>
              <a:rPr lang="en-GB" sz="2100" b="1" dirty="0" smtClean="0">
                <a:solidFill>
                  <a:srgbClr val="002060"/>
                </a:solidFill>
                <a:latin typeface="Garamond" panose="02020404030301010803" pitchFamily="18" charset="0"/>
              </a:rPr>
              <a:t>new business models</a:t>
            </a:r>
            <a:r>
              <a:rPr lang="en-GB" sz="2100" dirty="0" smtClean="0">
                <a:solidFill>
                  <a:srgbClr val="002060"/>
                </a:solidFill>
                <a:latin typeface="Garamond" panose="02020404030301010803" pitchFamily="18" charset="0"/>
              </a:rPr>
              <a:t>, </a:t>
            </a:r>
            <a:r>
              <a:rPr lang="en-GB" sz="2100" b="1" dirty="0" smtClean="0">
                <a:solidFill>
                  <a:srgbClr val="002060"/>
                </a:solidFill>
                <a:latin typeface="Garamond" panose="02020404030301010803" pitchFamily="18" charset="0"/>
              </a:rPr>
              <a:t>security</a:t>
            </a:r>
            <a:r>
              <a:rPr lang="en-GB" sz="2100" dirty="0" smtClean="0">
                <a:solidFill>
                  <a:srgbClr val="002060"/>
                </a:solidFill>
                <a:latin typeface="Garamond" panose="02020404030301010803" pitchFamily="18" charset="0"/>
              </a:rPr>
              <a:t> and </a:t>
            </a:r>
            <a:r>
              <a:rPr lang="en-GB" sz="2100" b="1" dirty="0" smtClean="0">
                <a:solidFill>
                  <a:srgbClr val="002060"/>
                </a:solidFill>
                <a:latin typeface="Garamond" panose="02020404030301010803" pitchFamily="18" charset="0"/>
              </a:rPr>
              <a:t>IP protection</a:t>
            </a:r>
            <a:r>
              <a:rPr lang="en-GB" sz="2100" dirty="0" smtClean="0">
                <a:solidFill>
                  <a:srgbClr val="002060"/>
                </a:solidFill>
                <a:latin typeface="Garamond" panose="02020404030301010803" pitchFamily="18" charset="0"/>
              </a:rPr>
              <a:t>, </a:t>
            </a:r>
            <a:r>
              <a:rPr lang="en-GB" sz="2100" b="1" dirty="0" smtClean="0">
                <a:solidFill>
                  <a:srgbClr val="002060"/>
                </a:solidFill>
                <a:latin typeface="Garamond" panose="02020404030301010803" pitchFamily="18" charset="0"/>
              </a:rPr>
              <a:t>availability of workers</a:t>
            </a:r>
            <a:r>
              <a:rPr lang="en-GB" sz="2100" dirty="0" smtClean="0">
                <a:solidFill>
                  <a:srgbClr val="002060"/>
                </a:solidFill>
                <a:latin typeface="Garamond" panose="02020404030301010803" pitchFamily="18" charset="0"/>
              </a:rPr>
              <a:t>, </a:t>
            </a:r>
            <a:r>
              <a:rPr lang="en-GB" sz="2100" b="1" dirty="0" smtClean="0">
                <a:solidFill>
                  <a:srgbClr val="002060"/>
                </a:solidFill>
                <a:latin typeface="Garamond" panose="02020404030301010803" pitchFamily="18" charset="0"/>
              </a:rPr>
              <a:t>research</a:t>
            </a:r>
            <a:r>
              <a:rPr lang="en-GB" sz="2100" dirty="0" smtClean="0">
                <a:solidFill>
                  <a:srgbClr val="002060"/>
                </a:solidFill>
                <a:latin typeface="Garamond" panose="02020404030301010803" pitchFamily="18" charset="0"/>
              </a:rPr>
              <a:t>, </a:t>
            </a:r>
            <a:r>
              <a:rPr lang="en-GB" sz="2100" b="1" dirty="0" smtClean="0">
                <a:solidFill>
                  <a:srgbClr val="002060"/>
                </a:solidFill>
                <a:latin typeface="Garamond" panose="02020404030301010803" pitchFamily="18" charset="0"/>
              </a:rPr>
              <a:t>training</a:t>
            </a:r>
            <a:r>
              <a:rPr lang="en-GB" sz="2100" dirty="0" smtClean="0">
                <a:solidFill>
                  <a:srgbClr val="002060"/>
                </a:solidFill>
                <a:latin typeface="Garamond" panose="02020404030301010803" pitchFamily="18" charset="0"/>
              </a:rPr>
              <a:t> and </a:t>
            </a:r>
            <a:r>
              <a:rPr lang="en-GB" sz="2100" b="1" dirty="0" smtClean="0">
                <a:solidFill>
                  <a:srgbClr val="002060"/>
                </a:solidFill>
                <a:latin typeface="Garamond" panose="02020404030301010803" pitchFamily="18" charset="0"/>
              </a:rPr>
              <a:t>professional development</a:t>
            </a:r>
            <a:r>
              <a:rPr lang="en-GB" sz="2100" dirty="0" smtClean="0">
                <a:solidFill>
                  <a:srgbClr val="002060"/>
                </a:solidFill>
                <a:latin typeface="Garamond" panose="02020404030301010803" pitchFamily="18" charset="0"/>
              </a:rPr>
              <a:t> and the </a:t>
            </a:r>
            <a:r>
              <a:rPr lang="en-GB" sz="2100" b="1" dirty="0" smtClean="0">
                <a:solidFill>
                  <a:srgbClr val="002060"/>
                </a:solidFill>
                <a:latin typeface="Garamond" panose="02020404030301010803" pitchFamily="18" charset="0"/>
              </a:rPr>
              <a:t>legal framework</a:t>
            </a:r>
            <a:r>
              <a:rPr lang="en-GB" sz="2100" dirty="0" smtClean="0">
                <a:solidFill>
                  <a:srgbClr val="002060"/>
                </a:solidFill>
                <a:latin typeface="Garamond" panose="02020404030301010803" pitchFamily="18" charset="0"/>
              </a:rPr>
              <a:t>. </a:t>
            </a:r>
          </a:p>
        </p:txBody>
      </p:sp>
      <p:sp>
        <p:nvSpPr>
          <p:cNvPr id="4" name="CasellaDiTesto 3"/>
          <p:cNvSpPr txBox="1"/>
          <p:nvPr/>
        </p:nvSpPr>
        <p:spPr>
          <a:xfrm>
            <a:off x="2011680" y="155575"/>
            <a:ext cx="832104" cy="877697"/>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62128" y="155575"/>
            <a:ext cx="832104" cy="877697"/>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310844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350" y="155575"/>
            <a:ext cx="8648700" cy="568325"/>
          </a:xfrm>
        </p:spPr>
        <p:txBody>
          <a:bodyPr/>
          <a:lstStyle/>
          <a:p>
            <a:r>
              <a:rPr lang="it-IT" sz="2900" dirty="0" smtClean="0">
                <a:latin typeface="Garamond" panose="02020404030301010803" pitchFamily="18" charset="0"/>
              </a:rPr>
              <a:t>Technologies </a:t>
            </a:r>
            <a:r>
              <a:rPr lang="it-IT" sz="2900" dirty="0" smtClean="0">
                <a:latin typeface="Garamond" panose="02020404030301010803" pitchFamily="18" charset="0"/>
              </a:rPr>
              <a:t>are transforming industrial production</a:t>
            </a:r>
            <a:endParaRPr lang="it-IT" sz="2900" dirty="0">
              <a:latin typeface="Garamond" panose="02020404030301010803" pitchFamily="18" charset="0"/>
            </a:endParaRPr>
          </a:p>
        </p:txBody>
      </p:sp>
      <p:sp>
        <p:nvSpPr>
          <p:cNvPr id="4" name="CasellaDiTesto 3"/>
          <p:cNvSpPr txBox="1"/>
          <p:nvPr/>
        </p:nvSpPr>
        <p:spPr>
          <a:xfrm>
            <a:off x="2011680" y="155575"/>
            <a:ext cx="832104" cy="877697"/>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62128" y="155575"/>
            <a:ext cx="832104" cy="877697"/>
          </a:xfrm>
          <a:prstGeom prst="rect">
            <a:avLst/>
          </a:prstGeom>
          <a:solidFill>
            <a:schemeClr val="bg1"/>
          </a:solidFill>
        </p:spPr>
        <p:txBody>
          <a:bodyPr wrap="square" rtlCol="0">
            <a:spAutoFit/>
          </a:bodyPr>
          <a:lstStyle/>
          <a:p>
            <a:endParaRPr lang="it-IT" dirty="0"/>
          </a:p>
        </p:txBody>
      </p:sp>
      <p:pic>
        <p:nvPicPr>
          <p:cNvPr id="7" name="Immagine 6"/>
          <p:cNvPicPr>
            <a:picLocks noChangeAspect="1"/>
          </p:cNvPicPr>
          <p:nvPr/>
        </p:nvPicPr>
        <p:blipFill>
          <a:blip r:embed="rId2"/>
          <a:stretch>
            <a:fillRect/>
          </a:stretch>
        </p:blipFill>
        <p:spPr>
          <a:xfrm>
            <a:off x="3181351" y="1182671"/>
            <a:ext cx="5769606" cy="4909619"/>
          </a:xfrm>
          <a:prstGeom prst="rect">
            <a:avLst/>
          </a:prstGeom>
        </p:spPr>
      </p:pic>
    </p:spTree>
    <p:extLst>
      <p:ext uri="{BB962C8B-B14F-4D97-AF65-F5344CB8AC3E}">
        <p14:creationId xmlns:p14="http://schemas.microsoft.com/office/powerpoint/2010/main" val="2832398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350" y="155575"/>
            <a:ext cx="8648700" cy="568325"/>
          </a:xfrm>
        </p:spPr>
        <p:txBody>
          <a:bodyPr/>
          <a:lstStyle/>
          <a:p>
            <a:r>
              <a:rPr lang="en-US" sz="2900" dirty="0" smtClean="0">
                <a:latin typeface="Garamond" panose="02020404030301010803" pitchFamily="18" charset="0"/>
              </a:rPr>
              <a:t>Technologies </a:t>
            </a:r>
            <a:r>
              <a:rPr lang="en-US" sz="2900" dirty="0">
                <a:latin typeface="Garamond" panose="02020404030301010803" pitchFamily="18" charset="0"/>
              </a:rPr>
              <a:t>are transforming industrial production</a:t>
            </a:r>
            <a:endParaRPr lang="it-IT" sz="2900" dirty="0">
              <a:latin typeface="Garamond" panose="02020404030301010803" pitchFamily="18" charset="0"/>
            </a:endParaRPr>
          </a:p>
        </p:txBody>
      </p:sp>
      <p:sp>
        <p:nvSpPr>
          <p:cNvPr id="3" name="Segnaposto contenuto 2"/>
          <p:cNvSpPr>
            <a:spLocks noGrp="1"/>
          </p:cNvSpPr>
          <p:nvPr>
            <p:ph idx="1"/>
          </p:nvPr>
        </p:nvSpPr>
        <p:spPr/>
        <p:txBody>
          <a:bodyPr>
            <a:noAutofit/>
          </a:bodyPr>
          <a:lstStyle/>
          <a:p>
            <a:pPr marL="723900" indent="-723900">
              <a:lnSpc>
                <a:spcPct val="150000"/>
              </a:lnSpc>
              <a:spcBef>
                <a:spcPts val="0"/>
              </a:spcBef>
            </a:pPr>
            <a:r>
              <a:rPr lang="en-US" sz="2700" dirty="0" smtClean="0">
                <a:solidFill>
                  <a:srgbClr val="002060"/>
                </a:solidFill>
                <a:latin typeface="Garamond" panose="02020404030301010803" pitchFamily="18" charset="0"/>
              </a:rPr>
              <a:t>This transformation </a:t>
            </a:r>
            <a:r>
              <a:rPr lang="en-US" sz="2700" dirty="0">
                <a:solidFill>
                  <a:srgbClr val="002060"/>
                </a:solidFill>
                <a:latin typeface="Garamond" panose="02020404030301010803" pitchFamily="18" charset="0"/>
              </a:rPr>
              <a:t>has profound implications for </a:t>
            </a:r>
            <a:r>
              <a:rPr lang="en-US" sz="2700" b="1" dirty="0">
                <a:solidFill>
                  <a:srgbClr val="002060"/>
                </a:solidFill>
                <a:latin typeface="Garamond" panose="02020404030301010803" pitchFamily="18" charset="0"/>
              </a:rPr>
              <a:t>manufacturing </a:t>
            </a:r>
            <a:r>
              <a:rPr lang="en-US" sz="2700" b="1" dirty="0" smtClean="0">
                <a:solidFill>
                  <a:srgbClr val="002060"/>
                </a:solidFill>
                <a:latin typeface="Garamond" panose="02020404030301010803" pitchFamily="18" charset="0"/>
              </a:rPr>
              <a:t>employment</a:t>
            </a:r>
            <a:r>
              <a:rPr lang="en-US" sz="2700" dirty="0" smtClean="0">
                <a:solidFill>
                  <a:srgbClr val="002060"/>
                </a:solidFill>
                <a:latin typeface="Garamond" panose="02020404030301010803" pitchFamily="18" charset="0"/>
              </a:rPr>
              <a:t>, affecting </a:t>
            </a:r>
            <a:r>
              <a:rPr lang="en-US" sz="2700" dirty="0">
                <a:solidFill>
                  <a:srgbClr val="002060"/>
                </a:solidFill>
                <a:latin typeface="Garamond" panose="02020404030301010803" pitchFamily="18" charset="0"/>
              </a:rPr>
              <a:t>everything from </a:t>
            </a:r>
            <a:r>
              <a:rPr lang="en-US" sz="2700" b="1" dirty="0">
                <a:solidFill>
                  <a:srgbClr val="002060"/>
                </a:solidFill>
                <a:latin typeface="Garamond" panose="02020404030301010803" pitchFamily="18" charset="0"/>
              </a:rPr>
              <a:t>the size of the workforce</a:t>
            </a:r>
            <a:r>
              <a:rPr lang="en-US" sz="2700" dirty="0">
                <a:solidFill>
                  <a:srgbClr val="002060"/>
                </a:solidFill>
                <a:latin typeface="Garamond" panose="02020404030301010803" pitchFamily="18" charset="0"/>
              </a:rPr>
              <a:t>, to the </a:t>
            </a:r>
            <a:r>
              <a:rPr lang="en-US" sz="2700" b="1" dirty="0">
                <a:solidFill>
                  <a:srgbClr val="002060"/>
                </a:solidFill>
                <a:latin typeface="Garamond" panose="02020404030301010803" pitchFamily="18" charset="0"/>
              </a:rPr>
              <a:t>skillsets required</a:t>
            </a:r>
            <a:r>
              <a:rPr lang="en-US" sz="2700" dirty="0">
                <a:solidFill>
                  <a:srgbClr val="002060"/>
                </a:solidFill>
                <a:latin typeface="Garamond" panose="02020404030301010803" pitchFamily="18" charset="0"/>
              </a:rPr>
              <a:t> and the </a:t>
            </a:r>
            <a:r>
              <a:rPr lang="en-US" sz="2700" b="1" dirty="0" smtClean="0">
                <a:solidFill>
                  <a:srgbClr val="002060"/>
                </a:solidFill>
                <a:latin typeface="Garamond" panose="02020404030301010803" pitchFamily="18" charset="0"/>
              </a:rPr>
              <a:t>locations of </a:t>
            </a:r>
            <a:r>
              <a:rPr lang="en-US" sz="2700" b="1" dirty="0">
                <a:solidFill>
                  <a:srgbClr val="002060"/>
                </a:solidFill>
                <a:latin typeface="Garamond" panose="02020404030301010803" pitchFamily="18" charset="0"/>
              </a:rPr>
              <a:t>factories</a:t>
            </a:r>
            <a:r>
              <a:rPr lang="en-US" sz="2700" dirty="0" smtClean="0">
                <a:solidFill>
                  <a:srgbClr val="002060"/>
                </a:solidFill>
                <a:latin typeface="Garamond" panose="02020404030301010803" pitchFamily="18" charset="0"/>
              </a:rPr>
              <a:t>.</a:t>
            </a:r>
            <a:endParaRPr lang="en-GB" sz="2700" dirty="0" smtClean="0">
              <a:solidFill>
                <a:srgbClr val="002060"/>
              </a:solidFill>
              <a:latin typeface="Garamond" panose="02020404030301010803" pitchFamily="18" charset="0"/>
            </a:endParaRPr>
          </a:p>
        </p:txBody>
      </p:sp>
      <p:sp>
        <p:nvSpPr>
          <p:cNvPr id="4" name="CasellaDiTesto 3"/>
          <p:cNvSpPr txBox="1"/>
          <p:nvPr/>
        </p:nvSpPr>
        <p:spPr>
          <a:xfrm>
            <a:off x="2011680" y="155575"/>
            <a:ext cx="832104" cy="877697"/>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62128" y="155575"/>
            <a:ext cx="832104" cy="877697"/>
          </a:xfrm>
          <a:prstGeom prst="rect">
            <a:avLst/>
          </a:prstGeom>
          <a:solidFill>
            <a:schemeClr val="bg1"/>
          </a:solidFill>
        </p:spPr>
        <p:txBody>
          <a:bodyPr wrap="square" rtlCol="0">
            <a:spAutoFit/>
          </a:bodyPr>
          <a:lstStyle/>
          <a:p>
            <a:endParaRPr lang="it-IT" dirty="0"/>
          </a:p>
        </p:txBody>
      </p:sp>
    </p:spTree>
    <p:extLst>
      <p:ext uri="{BB962C8B-B14F-4D97-AF65-F5344CB8AC3E}">
        <p14:creationId xmlns:p14="http://schemas.microsoft.com/office/powerpoint/2010/main" val="207586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350" y="155575"/>
            <a:ext cx="8648700" cy="568325"/>
          </a:xfrm>
        </p:spPr>
        <p:txBody>
          <a:bodyPr/>
          <a:lstStyle/>
          <a:p>
            <a:r>
              <a:rPr lang="en-GB" sz="2900" dirty="0" smtClean="0">
                <a:latin typeface="Garamond" panose="02020404030301010803" pitchFamily="18" charset="0"/>
              </a:rPr>
              <a:t>Decoupling productivity and employment</a:t>
            </a:r>
            <a:endParaRPr lang="en-GB" sz="2900" dirty="0">
              <a:latin typeface="Garamond" panose="02020404030301010803" pitchFamily="18" charset="0"/>
            </a:endParaRPr>
          </a:p>
        </p:txBody>
      </p:sp>
      <p:sp>
        <p:nvSpPr>
          <p:cNvPr id="4" name="CasellaDiTesto 3"/>
          <p:cNvSpPr txBox="1"/>
          <p:nvPr/>
        </p:nvSpPr>
        <p:spPr>
          <a:xfrm>
            <a:off x="2011680" y="155575"/>
            <a:ext cx="832104" cy="877697"/>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62128" y="155575"/>
            <a:ext cx="832104" cy="877697"/>
          </a:xfrm>
          <a:prstGeom prst="rect">
            <a:avLst/>
          </a:prstGeom>
          <a:solidFill>
            <a:schemeClr val="bg1"/>
          </a:solidFill>
        </p:spPr>
        <p:txBody>
          <a:bodyPr wrap="square" rtlCol="0">
            <a:spAutoFit/>
          </a:bodyPr>
          <a:lstStyle/>
          <a:p>
            <a:endParaRPr lang="it-IT" dirty="0"/>
          </a:p>
        </p:txBody>
      </p:sp>
      <p:pic>
        <p:nvPicPr>
          <p:cNvPr id="8" name="Immagine 7"/>
          <p:cNvPicPr>
            <a:picLocks noChangeAspect="1"/>
          </p:cNvPicPr>
          <p:nvPr/>
        </p:nvPicPr>
        <p:blipFill>
          <a:blip r:embed="rId2"/>
          <a:stretch>
            <a:fillRect/>
          </a:stretch>
        </p:blipFill>
        <p:spPr>
          <a:xfrm>
            <a:off x="1094232" y="1426616"/>
            <a:ext cx="8160786" cy="3538576"/>
          </a:xfrm>
          <a:prstGeom prst="rect">
            <a:avLst/>
          </a:prstGeom>
        </p:spPr>
      </p:pic>
      <p:sp>
        <p:nvSpPr>
          <p:cNvPr id="10" name="Rettangolo 9"/>
          <p:cNvSpPr/>
          <p:nvPr/>
        </p:nvSpPr>
        <p:spPr>
          <a:xfrm>
            <a:off x="9390888" y="1234592"/>
            <a:ext cx="2439162" cy="4039567"/>
          </a:xfrm>
          <a:prstGeom prst="rect">
            <a:avLst/>
          </a:prstGeom>
        </p:spPr>
        <p:txBody>
          <a:bodyPr wrap="square">
            <a:spAutoFit/>
          </a:bodyPr>
          <a:lstStyle/>
          <a:p>
            <a:pPr>
              <a:lnSpc>
                <a:spcPct val="150000"/>
              </a:lnSpc>
            </a:pPr>
            <a:r>
              <a:rPr lang="en-GB" sz="1900" dirty="0" smtClean="0">
                <a:solidFill>
                  <a:srgbClr val="002060"/>
                </a:solidFill>
                <a:latin typeface="Garamond" panose="02020404030301010803" pitchFamily="18" charset="0"/>
              </a:rPr>
              <a:t>Productivity and employment, which rose and fell in tandem until the early 2000s, now show an increasing gap, reflecting the fact that humans are being displaced by machines for many jobs.</a:t>
            </a:r>
            <a:endParaRPr lang="en-GB" sz="19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70334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350" y="155575"/>
            <a:ext cx="8648700" cy="568325"/>
          </a:xfrm>
        </p:spPr>
        <p:txBody>
          <a:bodyPr/>
          <a:lstStyle/>
          <a:p>
            <a:r>
              <a:rPr lang="en-US" sz="2900" dirty="0">
                <a:latin typeface="Garamond" panose="02020404030301010803" pitchFamily="18" charset="0"/>
              </a:rPr>
              <a:t>The </a:t>
            </a:r>
            <a:r>
              <a:rPr lang="en-US" sz="2900" dirty="0" smtClean="0">
                <a:latin typeface="Garamond" panose="02020404030301010803" pitchFamily="18" charset="0"/>
              </a:rPr>
              <a:t>heterogeneous impact </a:t>
            </a:r>
            <a:r>
              <a:rPr lang="en-US" sz="2900" dirty="0">
                <a:latin typeface="Garamond" panose="02020404030301010803" pitchFamily="18" charset="0"/>
              </a:rPr>
              <a:t>of Industry 4.0</a:t>
            </a:r>
            <a:endParaRPr lang="it-IT" sz="2900" dirty="0">
              <a:latin typeface="Garamond" panose="02020404030301010803" pitchFamily="18" charset="0"/>
            </a:endParaRPr>
          </a:p>
        </p:txBody>
      </p:sp>
      <p:sp>
        <p:nvSpPr>
          <p:cNvPr id="4" name="CasellaDiTesto 3"/>
          <p:cNvSpPr txBox="1"/>
          <p:nvPr/>
        </p:nvSpPr>
        <p:spPr>
          <a:xfrm>
            <a:off x="2011680" y="155575"/>
            <a:ext cx="832104" cy="877697"/>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62128" y="155575"/>
            <a:ext cx="832104" cy="877697"/>
          </a:xfrm>
          <a:prstGeom prst="rect">
            <a:avLst/>
          </a:prstGeom>
          <a:solidFill>
            <a:schemeClr val="bg1"/>
          </a:solidFill>
        </p:spPr>
        <p:txBody>
          <a:bodyPr wrap="square" rtlCol="0">
            <a:spAutoFit/>
          </a:bodyPr>
          <a:lstStyle/>
          <a:p>
            <a:endParaRPr lang="it-IT" dirty="0"/>
          </a:p>
        </p:txBody>
      </p:sp>
      <p:pic>
        <p:nvPicPr>
          <p:cNvPr id="7" name="Immagine 6"/>
          <p:cNvPicPr>
            <a:picLocks noChangeAspect="1"/>
          </p:cNvPicPr>
          <p:nvPr/>
        </p:nvPicPr>
        <p:blipFill>
          <a:blip r:embed="rId3"/>
          <a:stretch>
            <a:fillRect/>
          </a:stretch>
        </p:blipFill>
        <p:spPr>
          <a:xfrm>
            <a:off x="2011680" y="1126151"/>
            <a:ext cx="6867144" cy="4964653"/>
          </a:xfrm>
          <a:prstGeom prst="rect">
            <a:avLst/>
          </a:prstGeom>
        </p:spPr>
      </p:pic>
      <p:cxnSp>
        <p:nvCxnSpPr>
          <p:cNvPr id="6" name="Connettore 2 5"/>
          <p:cNvCxnSpPr/>
          <p:nvPr/>
        </p:nvCxnSpPr>
        <p:spPr>
          <a:xfrm flipH="1" flipV="1">
            <a:off x="6665976" y="4919472"/>
            <a:ext cx="2752344" cy="356500"/>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9418320" y="4919472"/>
            <a:ext cx="2157984" cy="969496"/>
          </a:xfrm>
          <a:prstGeom prst="rect">
            <a:avLst/>
          </a:prstGeom>
          <a:noFill/>
        </p:spPr>
        <p:txBody>
          <a:bodyPr wrap="square" rtlCol="0">
            <a:spAutoFit/>
          </a:bodyPr>
          <a:lstStyle/>
          <a:p>
            <a:r>
              <a:rPr lang="it-IT" sz="1900" dirty="0" smtClean="0">
                <a:solidFill>
                  <a:srgbClr val="002060"/>
                </a:solidFill>
                <a:latin typeface="Garamond" panose="02020404030301010803" pitchFamily="18" charset="0"/>
              </a:rPr>
              <a:t>The </a:t>
            </a:r>
            <a:r>
              <a:rPr lang="it-IT" sz="1900" dirty="0" err="1" smtClean="0">
                <a:solidFill>
                  <a:srgbClr val="002060"/>
                </a:solidFill>
                <a:latin typeface="Garamond" panose="02020404030301010803" pitchFamily="18" charset="0"/>
              </a:rPr>
              <a:t>risks</a:t>
            </a:r>
            <a:r>
              <a:rPr lang="it-IT" sz="1900" dirty="0" smtClean="0">
                <a:solidFill>
                  <a:srgbClr val="002060"/>
                </a:solidFill>
                <a:latin typeface="Garamond" panose="02020404030301010803" pitchFamily="18" charset="0"/>
              </a:rPr>
              <a:t> </a:t>
            </a:r>
            <a:r>
              <a:rPr lang="it-IT" sz="1900" dirty="0">
                <a:solidFill>
                  <a:srgbClr val="002060"/>
                </a:solidFill>
                <a:latin typeface="Garamond" panose="02020404030301010803" pitchFamily="18" charset="0"/>
              </a:rPr>
              <a:t>of </a:t>
            </a:r>
            <a:r>
              <a:rPr lang="it-IT" sz="1900" dirty="0" err="1" smtClean="0">
                <a:solidFill>
                  <a:srgbClr val="002060"/>
                </a:solidFill>
                <a:latin typeface="Garamond" panose="02020404030301010803" pitchFamily="18" charset="0"/>
              </a:rPr>
              <a:t>computerisation</a:t>
            </a:r>
            <a:r>
              <a:rPr lang="it-IT" sz="1900" dirty="0" smtClean="0">
                <a:solidFill>
                  <a:srgbClr val="002060"/>
                </a:solidFill>
                <a:latin typeface="Garamond" panose="02020404030301010803" pitchFamily="18" charset="0"/>
              </a:rPr>
              <a:t> </a:t>
            </a:r>
            <a:r>
              <a:rPr lang="it-IT" sz="1900" dirty="0" err="1" smtClean="0">
                <a:solidFill>
                  <a:srgbClr val="002060"/>
                </a:solidFill>
                <a:latin typeface="Garamond" panose="02020404030301010803" pitchFamily="18" charset="0"/>
              </a:rPr>
              <a:t>is</a:t>
            </a:r>
            <a:r>
              <a:rPr lang="it-IT" sz="1900" dirty="0" smtClean="0">
                <a:solidFill>
                  <a:srgbClr val="002060"/>
                </a:solidFill>
                <a:latin typeface="Garamond" panose="02020404030301010803" pitchFamily="18" charset="0"/>
              </a:rPr>
              <a:t> 56,2%</a:t>
            </a:r>
            <a:r>
              <a:rPr lang="it-IT" sz="1900" dirty="0" smtClean="0">
                <a:latin typeface="Garamond" panose="02020404030301010803" pitchFamily="18" charset="0"/>
              </a:rPr>
              <a:t> </a:t>
            </a:r>
            <a:endParaRPr lang="it-IT" sz="1900" dirty="0">
              <a:latin typeface="Garamond" panose="02020404030301010803" pitchFamily="18" charset="0"/>
            </a:endParaRPr>
          </a:p>
        </p:txBody>
      </p:sp>
      <p:sp>
        <p:nvSpPr>
          <p:cNvPr id="11" name="Rettangolo 10"/>
          <p:cNvSpPr/>
          <p:nvPr/>
        </p:nvSpPr>
        <p:spPr>
          <a:xfrm>
            <a:off x="9052560" y="1126151"/>
            <a:ext cx="2862072" cy="3485570"/>
          </a:xfrm>
          <a:prstGeom prst="rect">
            <a:avLst/>
          </a:prstGeom>
        </p:spPr>
        <p:txBody>
          <a:bodyPr wrap="square">
            <a:spAutoFit/>
          </a:bodyPr>
          <a:lstStyle/>
          <a:p>
            <a:pPr>
              <a:lnSpc>
                <a:spcPct val="150000"/>
              </a:lnSpc>
            </a:pPr>
            <a:r>
              <a:rPr lang="en-US" sz="2100" b="1" dirty="0">
                <a:solidFill>
                  <a:srgbClr val="002060"/>
                </a:solidFill>
                <a:latin typeface="Garamond" panose="02020404030301010803" pitchFamily="18" charset="0"/>
              </a:rPr>
              <a:t>Impact</a:t>
            </a:r>
            <a:r>
              <a:rPr lang="en-US" sz="2100" dirty="0">
                <a:solidFill>
                  <a:srgbClr val="002060"/>
                </a:solidFill>
                <a:latin typeface="Garamond" panose="02020404030301010803" pitchFamily="18" charset="0"/>
              </a:rPr>
              <a:t> between Member States </a:t>
            </a:r>
            <a:r>
              <a:rPr lang="en-US" sz="2100" b="1" dirty="0">
                <a:solidFill>
                  <a:srgbClr val="002060"/>
                </a:solidFill>
                <a:latin typeface="Garamond" panose="02020404030301010803" pitchFamily="18" charset="0"/>
              </a:rPr>
              <a:t>will differ </a:t>
            </a:r>
            <a:r>
              <a:rPr lang="en-US" sz="2100" dirty="0">
                <a:solidFill>
                  <a:srgbClr val="002060"/>
                </a:solidFill>
                <a:latin typeface="Garamond" panose="02020404030301010803" pitchFamily="18" charset="0"/>
              </a:rPr>
              <a:t>depending on their readiness to adopt </a:t>
            </a:r>
            <a:r>
              <a:rPr lang="en-US" sz="2100" dirty="0" smtClean="0">
                <a:solidFill>
                  <a:srgbClr val="002060"/>
                </a:solidFill>
                <a:latin typeface="Garamond" panose="02020404030301010803" pitchFamily="18" charset="0"/>
              </a:rPr>
              <a:t>new technologies </a:t>
            </a:r>
            <a:r>
              <a:rPr lang="en-US" sz="2100" dirty="0">
                <a:solidFill>
                  <a:srgbClr val="002060"/>
                </a:solidFill>
                <a:latin typeface="Garamond" panose="02020404030301010803" pitchFamily="18" charset="0"/>
              </a:rPr>
              <a:t>and their general advancement in </a:t>
            </a:r>
            <a:r>
              <a:rPr lang="en-US" sz="2100" dirty="0" smtClean="0">
                <a:solidFill>
                  <a:srgbClr val="002060"/>
                </a:solidFill>
                <a:latin typeface="Garamond" panose="02020404030301010803" pitchFamily="18" charset="0"/>
              </a:rPr>
              <a:t>manufacturing.</a:t>
            </a:r>
            <a:endParaRPr lang="it-IT" sz="2100"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3204655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350" y="155575"/>
            <a:ext cx="8648700" cy="568325"/>
          </a:xfrm>
        </p:spPr>
        <p:txBody>
          <a:bodyPr/>
          <a:lstStyle/>
          <a:p>
            <a:r>
              <a:rPr lang="en-GB" sz="2900" dirty="0" smtClean="0">
                <a:latin typeface="Garamond" panose="02020404030301010803" pitchFamily="18" charset="0"/>
              </a:rPr>
              <a:t>Disparities among EU Member States</a:t>
            </a:r>
            <a:endParaRPr lang="en-GB" sz="2900" dirty="0">
              <a:latin typeface="Garamond" panose="02020404030301010803" pitchFamily="18" charset="0"/>
            </a:endParaRPr>
          </a:p>
        </p:txBody>
      </p:sp>
      <p:sp>
        <p:nvSpPr>
          <p:cNvPr id="4" name="CasellaDiTesto 3"/>
          <p:cNvSpPr txBox="1"/>
          <p:nvPr/>
        </p:nvSpPr>
        <p:spPr>
          <a:xfrm>
            <a:off x="2011680" y="155575"/>
            <a:ext cx="832104" cy="877697"/>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62128" y="155575"/>
            <a:ext cx="832104" cy="877697"/>
          </a:xfrm>
          <a:prstGeom prst="rect">
            <a:avLst/>
          </a:prstGeom>
          <a:solidFill>
            <a:schemeClr val="bg1"/>
          </a:solidFill>
        </p:spPr>
        <p:txBody>
          <a:bodyPr wrap="square" rtlCol="0">
            <a:spAutoFit/>
          </a:bodyPr>
          <a:lstStyle/>
          <a:p>
            <a:endParaRPr lang="it-IT" dirty="0"/>
          </a:p>
        </p:txBody>
      </p:sp>
      <p:pic>
        <p:nvPicPr>
          <p:cNvPr id="3" name="Immagine 2"/>
          <p:cNvPicPr>
            <a:picLocks noChangeAspect="1"/>
          </p:cNvPicPr>
          <p:nvPr/>
        </p:nvPicPr>
        <p:blipFill>
          <a:blip r:embed="rId2"/>
          <a:stretch>
            <a:fillRect/>
          </a:stretch>
        </p:blipFill>
        <p:spPr>
          <a:xfrm>
            <a:off x="2011680" y="1190490"/>
            <a:ext cx="8625840" cy="4740088"/>
          </a:xfrm>
          <a:prstGeom prst="rect">
            <a:avLst/>
          </a:prstGeom>
        </p:spPr>
      </p:pic>
      <p:sp>
        <p:nvSpPr>
          <p:cNvPr id="6" name="Ovale 5"/>
          <p:cNvSpPr/>
          <p:nvPr/>
        </p:nvSpPr>
        <p:spPr>
          <a:xfrm>
            <a:off x="8220456" y="3182112"/>
            <a:ext cx="210312" cy="2112264"/>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p:cNvSpPr/>
          <p:nvPr/>
        </p:nvSpPr>
        <p:spPr>
          <a:xfrm>
            <a:off x="10257282" y="2385887"/>
            <a:ext cx="1572768" cy="2908489"/>
          </a:xfrm>
          <a:prstGeom prst="rect">
            <a:avLst/>
          </a:prstGeom>
        </p:spPr>
        <p:txBody>
          <a:bodyPr wrap="square">
            <a:spAutoFit/>
          </a:bodyPr>
          <a:lstStyle/>
          <a:p>
            <a:r>
              <a:rPr lang="en-US" sz="1500" dirty="0">
                <a:solidFill>
                  <a:srgbClr val="002060"/>
                </a:solidFill>
                <a:latin typeface="Garamond" panose="02020404030301010803" pitchFamily="18" charset="0"/>
              </a:rPr>
              <a:t>Denmark, Finland, Sweden and the Netherlands have the most advanced digital economies in the </a:t>
            </a:r>
            <a:r>
              <a:rPr lang="en-US" sz="1500" dirty="0" smtClean="0">
                <a:solidFill>
                  <a:srgbClr val="002060"/>
                </a:solidFill>
                <a:latin typeface="Garamond" panose="02020404030301010803" pitchFamily="18" charset="0"/>
              </a:rPr>
              <a:t>EU. </a:t>
            </a:r>
            <a:r>
              <a:rPr lang="en-US" sz="1500" dirty="0">
                <a:solidFill>
                  <a:srgbClr val="002060"/>
                </a:solidFill>
                <a:latin typeface="Garamond" panose="02020404030301010803" pitchFamily="18" charset="0"/>
              </a:rPr>
              <a:t>Romania, Bulgaria, Greece and Italy have the lowest scores on the DESI</a:t>
            </a:r>
            <a:r>
              <a:rPr lang="en-US" dirty="0">
                <a:solidFill>
                  <a:srgbClr val="404040"/>
                </a:solidFill>
                <a:latin typeface="Arial" panose="020B0604020202020204" pitchFamily="34" charset="0"/>
              </a:rPr>
              <a:t>.</a:t>
            </a:r>
            <a:endParaRPr lang="it-IT" dirty="0"/>
          </a:p>
        </p:txBody>
      </p:sp>
    </p:spTree>
    <p:extLst>
      <p:ext uri="{BB962C8B-B14F-4D97-AF65-F5344CB8AC3E}">
        <p14:creationId xmlns:p14="http://schemas.microsoft.com/office/powerpoint/2010/main" val="2683483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350" y="155575"/>
            <a:ext cx="8648700" cy="568325"/>
          </a:xfrm>
        </p:spPr>
        <p:txBody>
          <a:bodyPr/>
          <a:lstStyle/>
          <a:p>
            <a:r>
              <a:rPr lang="en-GB" sz="2900" dirty="0" smtClean="0">
                <a:latin typeface="Garamond" panose="02020404030301010803" pitchFamily="18" charset="0"/>
              </a:rPr>
              <a:t>Disparities among EU Member States</a:t>
            </a:r>
            <a:endParaRPr lang="en-GB" sz="2900" dirty="0">
              <a:latin typeface="Garamond" panose="02020404030301010803" pitchFamily="18" charset="0"/>
            </a:endParaRPr>
          </a:p>
        </p:txBody>
      </p:sp>
      <p:sp>
        <p:nvSpPr>
          <p:cNvPr id="4" name="CasellaDiTesto 3"/>
          <p:cNvSpPr txBox="1"/>
          <p:nvPr/>
        </p:nvSpPr>
        <p:spPr>
          <a:xfrm>
            <a:off x="2011680" y="155575"/>
            <a:ext cx="832104" cy="877697"/>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62128" y="155575"/>
            <a:ext cx="832104" cy="877697"/>
          </a:xfrm>
          <a:prstGeom prst="rect">
            <a:avLst/>
          </a:prstGeom>
          <a:solidFill>
            <a:schemeClr val="bg1"/>
          </a:solidFill>
        </p:spPr>
        <p:txBody>
          <a:bodyPr wrap="square" rtlCol="0">
            <a:spAutoFit/>
          </a:bodyPr>
          <a:lstStyle/>
          <a:p>
            <a:endParaRPr lang="it-IT" dirty="0"/>
          </a:p>
        </p:txBody>
      </p:sp>
      <p:pic>
        <p:nvPicPr>
          <p:cNvPr id="7" name="Immagine 6"/>
          <p:cNvPicPr>
            <a:picLocks noChangeAspect="1"/>
          </p:cNvPicPr>
          <p:nvPr/>
        </p:nvPicPr>
        <p:blipFill>
          <a:blip r:embed="rId2"/>
          <a:stretch>
            <a:fillRect/>
          </a:stretch>
        </p:blipFill>
        <p:spPr>
          <a:xfrm>
            <a:off x="2011680" y="1562866"/>
            <a:ext cx="9214251" cy="2871974"/>
          </a:xfrm>
          <a:prstGeom prst="rect">
            <a:avLst/>
          </a:prstGeom>
        </p:spPr>
      </p:pic>
      <p:sp>
        <p:nvSpPr>
          <p:cNvPr id="9" name="Ovale 8"/>
          <p:cNvSpPr/>
          <p:nvPr/>
        </p:nvSpPr>
        <p:spPr>
          <a:xfrm>
            <a:off x="9857232" y="2615184"/>
            <a:ext cx="237744" cy="1335024"/>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97707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81350" y="155575"/>
            <a:ext cx="8648700" cy="568325"/>
          </a:xfrm>
        </p:spPr>
        <p:txBody>
          <a:bodyPr/>
          <a:lstStyle/>
          <a:p>
            <a:r>
              <a:rPr lang="en-GB" sz="2900" dirty="0" smtClean="0">
                <a:latin typeface="Garamond" panose="02020404030301010803" pitchFamily="18" charset="0"/>
              </a:rPr>
              <a:t>Disparities among EU Member States</a:t>
            </a:r>
            <a:endParaRPr lang="en-GB" sz="2900" dirty="0">
              <a:latin typeface="Garamond" panose="02020404030301010803" pitchFamily="18" charset="0"/>
            </a:endParaRPr>
          </a:p>
        </p:txBody>
      </p:sp>
      <p:sp>
        <p:nvSpPr>
          <p:cNvPr id="4" name="CasellaDiTesto 3"/>
          <p:cNvSpPr txBox="1"/>
          <p:nvPr/>
        </p:nvSpPr>
        <p:spPr>
          <a:xfrm>
            <a:off x="2011680" y="155575"/>
            <a:ext cx="832104" cy="877697"/>
          </a:xfrm>
          <a:prstGeom prst="rect">
            <a:avLst/>
          </a:prstGeom>
          <a:solidFill>
            <a:schemeClr val="bg1"/>
          </a:solidFill>
        </p:spPr>
        <p:txBody>
          <a:bodyPr wrap="square" rtlCol="0">
            <a:spAutoFit/>
          </a:bodyPr>
          <a:lstStyle/>
          <a:p>
            <a:endParaRPr lang="it-IT" dirty="0"/>
          </a:p>
        </p:txBody>
      </p:sp>
      <p:sp>
        <p:nvSpPr>
          <p:cNvPr id="5" name="CasellaDiTesto 4"/>
          <p:cNvSpPr txBox="1"/>
          <p:nvPr/>
        </p:nvSpPr>
        <p:spPr>
          <a:xfrm>
            <a:off x="262128" y="155575"/>
            <a:ext cx="832104" cy="877697"/>
          </a:xfrm>
          <a:prstGeom prst="rect">
            <a:avLst/>
          </a:prstGeom>
          <a:solidFill>
            <a:schemeClr val="bg1"/>
          </a:solidFill>
        </p:spPr>
        <p:txBody>
          <a:bodyPr wrap="square" rtlCol="0">
            <a:spAutoFit/>
          </a:bodyPr>
          <a:lstStyle/>
          <a:p>
            <a:endParaRPr lang="it-IT" dirty="0"/>
          </a:p>
        </p:txBody>
      </p:sp>
      <p:pic>
        <p:nvPicPr>
          <p:cNvPr id="3" name="Immagine 2"/>
          <p:cNvPicPr>
            <a:picLocks noChangeAspect="1"/>
          </p:cNvPicPr>
          <p:nvPr/>
        </p:nvPicPr>
        <p:blipFill>
          <a:blip r:embed="rId3"/>
          <a:stretch>
            <a:fillRect/>
          </a:stretch>
        </p:blipFill>
        <p:spPr>
          <a:xfrm>
            <a:off x="3181350" y="1251436"/>
            <a:ext cx="6455664" cy="4801980"/>
          </a:xfrm>
          <a:prstGeom prst="rect">
            <a:avLst/>
          </a:prstGeom>
        </p:spPr>
      </p:pic>
      <p:sp>
        <p:nvSpPr>
          <p:cNvPr id="10" name="Ovale 9"/>
          <p:cNvSpPr/>
          <p:nvPr/>
        </p:nvSpPr>
        <p:spPr>
          <a:xfrm>
            <a:off x="6281928" y="3822192"/>
            <a:ext cx="640080" cy="466344"/>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7900416" y="1554480"/>
            <a:ext cx="969264" cy="374904"/>
          </a:xfrm>
          <a:prstGeom prst="ellipse">
            <a:avLst/>
          </a:prstGeom>
          <a:noFill/>
          <a:ln w="317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96931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422</Words>
  <Application>Microsoft Office PowerPoint</Application>
  <PresentationFormat>Widescreen</PresentationFormat>
  <Paragraphs>34</Paragraphs>
  <Slides>10</Slides>
  <Notes>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SimSun</vt:lpstr>
      <vt:lpstr>Arial</vt:lpstr>
      <vt:lpstr>Calibri</vt:lpstr>
      <vt:lpstr>Calibri Light</vt:lpstr>
      <vt:lpstr>Garamond</vt:lpstr>
      <vt:lpstr>Times New Roman</vt:lpstr>
      <vt:lpstr>Wingdings</vt:lpstr>
      <vt:lpstr>Tema di Office</vt:lpstr>
      <vt:lpstr>Regions &amp; Industry 4.0  Discussion </vt:lpstr>
      <vt:lpstr>INDUSTRY 4.0: key findings</vt:lpstr>
      <vt:lpstr>Technologies are transforming industrial production</vt:lpstr>
      <vt:lpstr>Technologies are transforming industrial production</vt:lpstr>
      <vt:lpstr>Decoupling productivity and employment</vt:lpstr>
      <vt:lpstr>The heterogeneous impact of Industry 4.0</vt:lpstr>
      <vt:lpstr>Disparities among EU Member States</vt:lpstr>
      <vt:lpstr>Disparities among EU Member States</vt:lpstr>
      <vt:lpstr>Disparities among EU Member States</vt:lpstr>
      <vt:lpstr>Which (industrial) policy?</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2006-2025 I due decenni dell’innovazione Made in China ……</dc:title>
  <dc:creator>Claudio Petti</dc:creator>
  <cp:lastModifiedBy>Francesco Prota</cp:lastModifiedBy>
  <cp:revision>96</cp:revision>
  <dcterms:created xsi:type="dcterms:W3CDTF">2016-06-07T13:57:34Z</dcterms:created>
  <dcterms:modified xsi:type="dcterms:W3CDTF">2017-10-19T21:56:08Z</dcterms:modified>
</cp:coreProperties>
</file>