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1" r:id="rId5"/>
    <p:sldId id="263" r:id="rId6"/>
    <p:sldId id="264" r:id="rId7"/>
  </p:sldIdLst>
  <p:sldSz cx="6858000" cy="9906000" type="A4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AB"/>
    <a:srgbClr val="FF717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364" y="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650">
                        <a14:backgroundMark x1="77343" y1="57188" x2="77343" y2="57188"/>
                        <a14:backgroundMark x1="51818" y1="59601" x2="51818" y2="59601"/>
                        <a14:backgroundMark x1="44615" y1="62015" x2="44615" y2="62015"/>
                        <a14:backgroundMark x1="67622" y1="73033" x2="67622" y2="73033"/>
                      </a14:backgroundRemoval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84" y="5601072"/>
            <a:ext cx="5876367" cy="42824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7" name="Imagen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214713"/>
            <a:ext cx="1440160" cy="504056"/>
          </a:xfrm>
          <a:prstGeom prst="rect">
            <a:avLst/>
          </a:prstGeom>
        </p:spPr>
      </p:pic>
      <p:pic>
        <p:nvPicPr>
          <p:cNvPr id="18" name="Imatg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820" y="1"/>
            <a:ext cx="1598458" cy="1208583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0" y="1712640"/>
            <a:ext cx="6858000" cy="1377135"/>
          </a:xfrm>
          <a:prstGeom prst="rect">
            <a:avLst/>
          </a:prstGeom>
        </p:spPr>
        <p:txBody>
          <a:bodyPr wrap="square" lIns="68415" tIns="34208" rIns="68415" bIns="34208">
            <a:spAutoFit/>
          </a:bodyPr>
          <a:lstStyle/>
          <a:p>
            <a:pPr algn="ctr"/>
            <a:r>
              <a:rPr lang="en-GB" sz="4900" b="1" dirty="0" err="1">
                <a:solidFill>
                  <a:schemeClr val="accent1">
                    <a:lumMod val="75000"/>
                  </a:schemeClr>
                </a:solidFill>
              </a:rPr>
              <a:t>RaiSE</a:t>
            </a:r>
            <a:endParaRPr lang="it-IT" sz="49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1800" b="1" i="1" dirty="0">
                <a:solidFill>
                  <a:schemeClr val="accent1">
                    <a:lumMod val="75000"/>
                  </a:schemeClr>
                </a:solidFill>
              </a:rPr>
              <a:t>Enhancing social enterprises competitiveness through improved business support policies</a:t>
            </a:r>
            <a:endParaRPr lang="it-IT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3800872"/>
            <a:ext cx="6858000" cy="623082"/>
          </a:xfrm>
          <a:prstGeom prst="rect">
            <a:avLst/>
          </a:prstGeom>
        </p:spPr>
        <p:txBody>
          <a:bodyPr wrap="square" lIns="68415" tIns="34208" rIns="68415" bIns="34208">
            <a:spAutoFit/>
          </a:bodyPr>
          <a:lstStyle>
            <a:defPPr>
              <a:defRPr lang="pt-BR"/>
            </a:defPPr>
            <a:lvl1pPr marL="0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3600" b="1" cap="small" dirty="0" err="1">
                <a:solidFill>
                  <a:schemeClr val="accent6">
                    <a:lumMod val="75000"/>
                  </a:schemeClr>
                </a:solidFill>
              </a:rPr>
              <a:t>Interregional</a:t>
            </a:r>
            <a:r>
              <a:rPr lang="it-IT" sz="3600" b="1" cap="small" dirty="0">
                <a:solidFill>
                  <a:schemeClr val="accent6">
                    <a:lumMod val="75000"/>
                  </a:schemeClr>
                </a:solidFill>
              </a:rPr>
              <a:t> meeting in Bologna</a:t>
            </a:r>
          </a:p>
        </p:txBody>
      </p:sp>
      <p:sp>
        <p:nvSpPr>
          <p:cNvPr id="7" name="Rettangolo 6"/>
          <p:cNvSpPr/>
          <p:nvPr/>
        </p:nvSpPr>
        <p:spPr>
          <a:xfrm>
            <a:off x="17690" y="5144762"/>
            <a:ext cx="6858000" cy="746193"/>
          </a:xfrm>
          <a:prstGeom prst="rect">
            <a:avLst/>
          </a:prstGeom>
        </p:spPr>
        <p:txBody>
          <a:bodyPr wrap="square" lIns="68415" tIns="34208" rIns="68415" bIns="34208">
            <a:spAutoFit/>
          </a:bodyPr>
          <a:lstStyle>
            <a:defPPr>
              <a:defRPr lang="pt-BR"/>
            </a:defPPr>
            <a:lvl1pPr marL="0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4400" b="1" dirty="0" smtClean="0">
                <a:solidFill>
                  <a:schemeClr val="accent1">
                    <a:lumMod val="75000"/>
                  </a:schemeClr>
                </a:solidFill>
              </a:rPr>
              <a:t>Agenda</a:t>
            </a:r>
            <a:endParaRPr lang="it-IT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690" y="6681192"/>
            <a:ext cx="68185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20-21-22 </a:t>
            </a:r>
            <a:r>
              <a:rPr lang="it-IT" dirty="0" err="1">
                <a:solidFill>
                  <a:schemeClr val="accent6">
                    <a:lumMod val="75000"/>
                  </a:schemeClr>
                </a:solidFill>
              </a:rPr>
              <a:t>November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104108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096506"/>
            <a:ext cx="6857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</a:rPr>
              <a:t>STEERING COMMITTEE MEETING</a:t>
            </a:r>
          </a:p>
        </p:txBody>
      </p:sp>
      <p:sp>
        <p:nvSpPr>
          <p:cNvPr id="2" name="Rettangolo 1"/>
          <p:cNvSpPr/>
          <p:nvPr/>
        </p:nvSpPr>
        <p:spPr>
          <a:xfrm>
            <a:off x="0" y="1404863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20 November 2017, 15:00 – 18:30</a:t>
            </a:r>
            <a:endParaRPr lang="it-IT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1640632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/>
              <a:t>ERVET Headquarters </a:t>
            </a:r>
            <a:r>
              <a:rPr lang="it-IT" sz="1200" dirty="0" smtClean="0"/>
              <a:t>– </a:t>
            </a:r>
            <a:r>
              <a:rPr lang="it-IT" sz="1200" dirty="0"/>
              <a:t>Room CDE</a:t>
            </a:r>
          </a:p>
        </p:txBody>
      </p:sp>
      <p:sp>
        <p:nvSpPr>
          <p:cNvPr id="8" name="Rettangolo 7"/>
          <p:cNvSpPr/>
          <p:nvPr/>
        </p:nvSpPr>
        <p:spPr>
          <a:xfrm>
            <a:off x="-2" y="1908919"/>
            <a:ext cx="6858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/>
              <a:t>Project </a:t>
            </a:r>
            <a:r>
              <a:rPr lang="it-IT" sz="1200" dirty="0" err="1"/>
              <a:t>partners</a:t>
            </a:r>
            <a:r>
              <a:rPr lang="it-IT" sz="1200" dirty="0"/>
              <a:t> + </a:t>
            </a:r>
            <a:r>
              <a:rPr lang="it-IT" sz="1200" dirty="0" err="1"/>
              <a:t>Regional</a:t>
            </a:r>
            <a:r>
              <a:rPr lang="it-IT" sz="1200" dirty="0"/>
              <a:t> </a:t>
            </a:r>
            <a:r>
              <a:rPr lang="it-IT" sz="1200" dirty="0" err="1"/>
              <a:t>stakeholders</a:t>
            </a:r>
            <a:r>
              <a:rPr lang="it-IT" sz="1200" dirty="0"/>
              <a:t> 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0" y="2216696"/>
            <a:ext cx="68580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-2" y="1064568"/>
            <a:ext cx="68580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003065"/>
              </p:ext>
            </p:extLst>
          </p:nvPr>
        </p:nvGraphicFramePr>
        <p:xfrm>
          <a:off x="116632" y="3319224"/>
          <a:ext cx="6624736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3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Welcome by ERVET – Overview of the interregional meeting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15:00 -15.15</a:t>
                      </a: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Roberta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Dall’Olio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, Responsible of EU Policies, International Territorial Cooperation, Social Inclusion Unit of ERVET Development Agency of Emilia-Romagna Region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15:15 – 15:25 </a:t>
                      </a: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Introduction of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partipants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 and next steps  ACCIÓ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Alicia Blasco, </a:t>
                      </a:r>
                      <a:r>
                        <a:rPr lang="it-IT" sz="1200" b="0" dirty="0" err="1" smtClean="0">
                          <a:solidFill>
                            <a:schemeClr val="tx1"/>
                          </a:solidFill>
                        </a:rPr>
                        <a:t>RaiSE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 Project coordinator, ACCIÓ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15:25  – 16:35</a:t>
                      </a: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Presentation of the six studies on the social enterprises ecosystem 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Paula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Santaren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ACCIÓ (Catalonia)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Maria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Barcsi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IFKA (Hungary) 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Brendan Whelan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WestBIC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(Ireland)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Rick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Rijsdijk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Social Value Lab Scottish Enterprise (Scotland)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Alessandra Medici ERVET (Emilia-Romagna)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Anders Bro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Örebro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(Sweden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16:35 – 17:05</a:t>
                      </a:r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Presentation of the interregional analysis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Stefan Philipp, Advisory partner, ZSI Centre for Social Innovation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17:05 - 17:15</a:t>
                      </a:r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Cross fertilization activities: preparation of the joint workshop in Brussels with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Interreg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Europe projects SOCIAL SEEDS, SOCENTSPAs and RAISE (13 December 2017)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Mária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Baracsi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SOCIAL SEEDS Project coordinator, IFKA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Coffee break</a:t>
                      </a:r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300"/>
                        </a:spcAft>
                      </a:pPr>
                      <a:endParaRPr lang="en-US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200"/>
                        </a:spcAft>
                      </a:pPr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200"/>
                        </a:spcAft>
                      </a:pPr>
                      <a:endParaRPr lang="en-US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3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214713"/>
            <a:ext cx="1133938" cy="396878"/>
          </a:xfrm>
          <a:prstGeom prst="rect">
            <a:avLst/>
          </a:prstGeom>
        </p:spPr>
      </p:pic>
      <p:pic>
        <p:nvPicPr>
          <p:cNvPr id="24" name="Imatg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423" y="15847"/>
            <a:ext cx="1258577" cy="951601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2628999"/>
            <a:ext cx="68579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First Part 15.00 – 17.15 Partners and Stakeholders</a:t>
            </a:r>
            <a:endParaRPr lang="it-IT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32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096506"/>
            <a:ext cx="6857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</a:rPr>
              <a:t>STEERING COMMITTEE MEETING</a:t>
            </a:r>
          </a:p>
        </p:txBody>
      </p:sp>
      <p:sp>
        <p:nvSpPr>
          <p:cNvPr id="2" name="Rettangolo 1"/>
          <p:cNvSpPr/>
          <p:nvPr/>
        </p:nvSpPr>
        <p:spPr>
          <a:xfrm>
            <a:off x="0" y="1404863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20 November 2017, 15:00 – 18:30</a:t>
            </a:r>
            <a:endParaRPr lang="it-IT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1640632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/>
              <a:t>ERVET Headquarters </a:t>
            </a:r>
            <a:r>
              <a:rPr lang="it-IT" sz="1200" dirty="0" smtClean="0"/>
              <a:t>– </a:t>
            </a:r>
            <a:r>
              <a:rPr lang="it-IT" sz="1200" dirty="0"/>
              <a:t>Room CDE</a:t>
            </a:r>
          </a:p>
        </p:txBody>
      </p:sp>
      <p:sp>
        <p:nvSpPr>
          <p:cNvPr id="8" name="Rettangolo 7"/>
          <p:cNvSpPr/>
          <p:nvPr/>
        </p:nvSpPr>
        <p:spPr>
          <a:xfrm>
            <a:off x="-2" y="1908919"/>
            <a:ext cx="6858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/>
              <a:t>Project </a:t>
            </a:r>
            <a:r>
              <a:rPr lang="it-IT" sz="1200" dirty="0" err="1"/>
              <a:t>partners</a:t>
            </a:r>
            <a:r>
              <a:rPr lang="it-IT" sz="1200" dirty="0"/>
              <a:t> + </a:t>
            </a:r>
            <a:r>
              <a:rPr lang="it-IT" sz="1200" dirty="0" err="1"/>
              <a:t>Regional</a:t>
            </a:r>
            <a:r>
              <a:rPr lang="it-IT" sz="1200" dirty="0"/>
              <a:t> </a:t>
            </a:r>
            <a:r>
              <a:rPr lang="it-IT" sz="1200" dirty="0" err="1"/>
              <a:t>stakeholders</a:t>
            </a:r>
            <a:r>
              <a:rPr lang="it-IT" sz="1200" dirty="0"/>
              <a:t> 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0" y="2216696"/>
            <a:ext cx="68580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-2" y="1064568"/>
            <a:ext cx="68580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214713"/>
            <a:ext cx="1133938" cy="396878"/>
          </a:xfrm>
          <a:prstGeom prst="rect">
            <a:avLst/>
          </a:prstGeom>
        </p:spPr>
      </p:pic>
      <p:pic>
        <p:nvPicPr>
          <p:cNvPr id="24" name="Imatg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423" y="15847"/>
            <a:ext cx="1258577" cy="951601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2628999"/>
            <a:ext cx="68579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Second Part </a:t>
            </a:r>
            <a:endParaRPr lang="it-IT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958596"/>
              </p:ext>
            </p:extLst>
          </p:nvPr>
        </p:nvGraphicFramePr>
        <p:xfrm>
          <a:off x="116632" y="3600544"/>
          <a:ext cx="6624736" cy="361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Exchange of experiences, communication and reporting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Alicia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Blasco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RaiSE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Project coordinator, ACCIÓ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Paula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Santarén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RaiSE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Project manager, ACCIÓ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39750" indent="-179388">
                        <a:spcAft>
                          <a:spcPts val="2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• 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Masterplan: overview of the main activities for the current and next semester (Semester2e3), outputs and deadlines.</a:t>
                      </a:r>
                    </a:p>
                    <a:p>
                      <a:pPr marL="539750" indent="-179388">
                        <a:spcAft>
                          <a:spcPts val="2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•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Good Practices Guide &amp; Policy Learning Platforms: review of the concepts and preparation of the first Good Practice for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Örebro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meeting</a:t>
                      </a:r>
                    </a:p>
                    <a:p>
                      <a:pPr marL="539750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</a:rPr>
                        <a:t>Stefan Philipp, Advisory partner, ZSI </a:t>
                      </a:r>
                      <a:endParaRPr lang="it-IT" sz="18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0363" indent="0">
                        <a:spcAft>
                          <a:spcPts val="2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Communication facts and figures, project day-to-day management and reporting</a:t>
                      </a:r>
                    </a:p>
                    <a:p>
                      <a:pPr marL="900113" indent="-360363">
                        <a:spcAft>
                          <a:spcPts val="2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Reminder: how to report on IOLF,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elegibility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of expenses </a:t>
                      </a:r>
                    </a:p>
                    <a:p>
                      <a:pPr marL="900113" indent="-360363">
                        <a:spcAft>
                          <a:spcPts val="2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Progress report 1: revision, common learnings, how to improve PR2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539750" indent="-179388">
                        <a:spcAft>
                          <a:spcPts val="2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•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Preparation of the next interregional meeting in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Örebro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(March/April 2017) and the following meeting in Scotland (September 2017).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200"/>
                        </a:spcAft>
                      </a:pPr>
                      <a:endParaRPr lang="it-IT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43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096506"/>
            <a:ext cx="6857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</a:rPr>
              <a:t>STUDY VISITS</a:t>
            </a:r>
          </a:p>
        </p:txBody>
      </p:sp>
      <p:sp>
        <p:nvSpPr>
          <p:cNvPr id="2" name="Rettangolo 1"/>
          <p:cNvSpPr/>
          <p:nvPr/>
        </p:nvSpPr>
        <p:spPr>
          <a:xfrm>
            <a:off x="0" y="1404863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21 November 2017, 8:30 – 18:30</a:t>
            </a:r>
            <a:endParaRPr lang="it-IT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1640632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ERVET headquarters and transfers by bus </a:t>
            </a:r>
            <a:endParaRPr lang="it-IT" sz="1200" dirty="0"/>
          </a:p>
        </p:txBody>
      </p:sp>
      <p:sp>
        <p:nvSpPr>
          <p:cNvPr id="8" name="Rettangolo 7"/>
          <p:cNvSpPr/>
          <p:nvPr/>
        </p:nvSpPr>
        <p:spPr>
          <a:xfrm>
            <a:off x="-2" y="1908919"/>
            <a:ext cx="6858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/>
              <a:t>Project </a:t>
            </a:r>
            <a:r>
              <a:rPr lang="it-IT" sz="1200" dirty="0" err="1"/>
              <a:t>partners</a:t>
            </a:r>
            <a:r>
              <a:rPr lang="it-IT" sz="1200" dirty="0"/>
              <a:t> + </a:t>
            </a:r>
            <a:r>
              <a:rPr lang="it-IT" sz="1200" dirty="0" err="1"/>
              <a:t>Regional</a:t>
            </a:r>
            <a:r>
              <a:rPr lang="it-IT" sz="1200" dirty="0"/>
              <a:t> </a:t>
            </a:r>
            <a:r>
              <a:rPr lang="it-IT" sz="1200" dirty="0" err="1"/>
              <a:t>stakeholders</a:t>
            </a:r>
            <a:r>
              <a:rPr lang="it-IT" sz="1200" dirty="0"/>
              <a:t> 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0" y="2216696"/>
            <a:ext cx="68580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-2" y="1064568"/>
            <a:ext cx="68580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214713"/>
            <a:ext cx="1133938" cy="396878"/>
          </a:xfrm>
          <a:prstGeom prst="rect">
            <a:avLst/>
          </a:prstGeom>
        </p:spPr>
      </p:pic>
      <p:pic>
        <p:nvPicPr>
          <p:cNvPr id="24" name="Imatg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423" y="15847"/>
            <a:ext cx="1258577" cy="951601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2628999"/>
            <a:ext cx="68579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Visit to social enterprises of Emilia-Romagna Region</a:t>
            </a:r>
            <a:endParaRPr lang="it-IT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421276"/>
              </p:ext>
            </p:extLst>
          </p:nvPr>
        </p:nvGraphicFramePr>
        <p:xfrm>
          <a:off x="116632" y="3319224"/>
          <a:ext cx="6624736" cy="352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3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9:00 – 10:15 </a:t>
                      </a: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Study visit at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Società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DOLCE 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Via Cristina da Pizzano, 5 Bologna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10:15 – 12:30 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transfer to: </a:t>
                      </a: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GROUP A - </a:t>
                      </a:r>
                      <a:r>
                        <a:rPr lang="it-IT" sz="1200" b="1" dirty="0" err="1" smtClean="0">
                          <a:solidFill>
                            <a:schemeClr val="tx1"/>
                          </a:solidFill>
                        </a:rPr>
                        <a:t>Filonido</a:t>
                      </a: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Via della Villa 16, 40127, Bologna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GROUP B - Arca di Noè 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Via Achille Grandi, 4, 40057 Cadriano BO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200"/>
                        </a:spcAft>
                      </a:pPr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GROUP C - SPLENDOR social laundry (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 GROUP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Soc.Coop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Vicolo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Artigiani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7, 40069 Zola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Predosa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Bologna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by bus from Bologna to Reggio Emilia</a:t>
                      </a:r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300"/>
                        </a:spcAft>
                      </a:pPr>
                      <a:endParaRPr lang="en-US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13:30 – 14:30</a:t>
                      </a: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Lunch (Reggio Emilia –  at the social cooperative GIRASOLE)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14:45 – 17:00 </a:t>
                      </a: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it-IT" sz="1200" b="1" dirty="0" err="1" smtClean="0">
                          <a:solidFill>
                            <a:schemeClr val="tx1"/>
                          </a:solidFill>
                        </a:rPr>
                        <a:t>Study</a:t>
                      </a: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200" b="1" dirty="0" err="1" smtClean="0">
                          <a:solidFill>
                            <a:schemeClr val="tx1"/>
                          </a:solidFill>
                        </a:rPr>
                        <a:t>visits</a:t>
                      </a: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200" b="1" dirty="0" err="1" smtClean="0">
                          <a:solidFill>
                            <a:schemeClr val="tx1"/>
                          </a:solidFill>
                        </a:rPr>
                        <a:t>at</a:t>
                      </a: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 IL GIRASOLE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	DIMORA D’ABRAMO  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- Via Normandia, 26 - Reggio Emilia</a:t>
                      </a:r>
                    </a:p>
                  </a:txBody>
                  <a:tcPr anchor="ctr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Return back to Bologna by bus</a:t>
                      </a: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it-I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26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994301"/>
            <a:ext cx="6857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INTERREGIONAL WORKSHOP and NETWORKING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“Public procurement and social enterprises”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1496616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22 November 2017, 9:00 – 13:30</a:t>
            </a:r>
            <a:endParaRPr lang="it-IT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1732385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 smtClean="0"/>
              <a:t>ERVET</a:t>
            </a:r>
            <a:endParaRPr lang="it-IT" sz="1200" dirty="0"/>
          </a:p>
        </p:txBody>
      </p:sp>
      <p:sp>
        <p:nvSpPr>
          <p:cNvPr id="8" name="Rettangolo 7"/>
          <p:cNvSpPr/>
          <p:nvPr/>
        </p:nvSpPr>
        <p:spPr>
          <a:xfrm>
            <a:off x="-2" y="1939697"/>
            <a:ext cx="6858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Project partners, Regional stakeholders, invited audience</a:t>
            </a:r>
            <a:endParaRPr lang="it-IT" sz="1200" dirty="0"/>
          </a:p>
        </p:txBody>
      </p:sp>
      <p:cxnSp>
        <p:nvCxnSpPr>
          <p:cNvPr id="20" name="Connettore 1 19"/>
          <p:cNvCxnSpPr/>
          <p:nvPr/>
        </p:nvCxnSpPr>
        <p:spPr>
          <a:xfrm>
            <a:off x="0" y="2216696"/>
            <a:ext cx="68580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-2" y="992560"/>
            <a:ext cx="68580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446746"/>
              </p:ext>
            </p:extLst>
          </p:nvPr>
        </p:nvGraphicFramePr>
        <p:xfrm>
          <a:off x="116632" y="2953320"/>
          <a:ext cx="6624736" cy="668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Topics: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9:00 – 11:00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Room C</a:t>
                      </a: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Health, social and educational services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(childcare, elderly, disabilities, recovery from addictions)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Participants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•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Dolce Social Cooperative www.societadolce.it/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Proges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www.proges.it/  (Italy)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• ASP Bologna  www.aspbologna.it  (Italy)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Ancora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Servizi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www.ancoraservizi.it/ (Italy)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Zerocento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www.zerocento.coop/  (Italy)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• The Swedish Village Action Movement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http://www.helasverige.se/kansli/in-english/  (Sweden)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• Social Finance Foundation (Ireland)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• Aberdeen Foyer (Scotland)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Hällefors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Folk High School (Sweden)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•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Symbiosis Foundation (Hungary)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9:00 – 11:00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Room B</a:t>
                      </a: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Social and </a:t>
                      </a:r>
                      <a:r>
                        <a:rPr lang="it-IT" sz="1200" b="1" dirty="0" err="1" smtClean="0">
                          <a:solidFill>
                            <a:schemeClr val="tx1"/>
                          </a:solidFill>
                        </a:rPr>
                        <a:t>working</a:t>
                      </a: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200" b="1" dirty="0" err="1" smtClean="0">
                          <a:solidFill>
                            <a:schemeClr val="tx1"/>
                          </a:solidFill>
                        </a:rPr>
                        <a:t>inclusion</a:t>
                      </a: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/hosting and </a:t>
                      </a:r>
                      <a:r>
                        <a:rPr lang="it-IT" sz="1200" b="1" dirty="0" err="1" smtClean="0">
                          <a:solidFill>
                            <a:schemeClr val="tx1"/>
                          </a:solidFill>
                        </a:rPr>
                        <a:t>integration</a:t>
                      </a: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it-IT" sz="1200" b="1" dirty="0" err="1" smtClean="0">
                          <a:solidFill>
                            <a:schemeClr val="tx1"/>
                          </a:solidFill>
                        </a:rPr>
                        <a:t>asylum</a:t>
                      </a: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200" b="1" dirty="0" err="1" smtClean="0">
                          <a:solidFill>
                            <a:schemeClr val="tx1"/>
                          </a:solidFill>
                        </a:rPr>
                        <a:t>seekers</a:t>
                      </a: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it-IT" sz="1200" b="1" dirty="0" err="1" smtClean="0">
                          <a:solidFill>
                            <a:schemeClr val="tx1"/>
                          </a:solidFill>
                        </a:rPr>
                        <a:t>immigrants</a:t>
                      </a:r>
                      <a:endParaRPr lang="it-IT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1" dirty="0" err="1" smtClean="0">
                          <a:solidFill>
                            <a:schemeClr val="tx1"/>
                          </a:solidFill>
                        </a:rPr>
                        <a:t>Participants</a:t>
                      </a:r>
                      <a:endParaRPr lang="it-IT" sz="12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•</a:t>
                      </a:r>
                      <a:r>
                        <a:rPr lang="it-IT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Lai Momo www.laimomo.it (</a:t>
                      </a:r>
                      <a:r>
                        <a:rPr lang="it-IT" sz="1200" b="0" dirty="0" err="1" smtClean="0">
                          <a:solidFill>
                            <a:schemeClr val="tx1"/>
                          </a:solidFill>
                        </a:rPr>
                        <a:t>Italy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it-IT" sz="1200" b="0" dirty="0" err="1" smtClean="0">
                          <a:solidFill>
                            <a:schemeClr val="tx1"/>
                          </a:solidFill>
                        </a:rPr>
                        <a:t>Camelot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 www.coopcamelot.org  (</a:t>
                      </a:r>
                      <a:r>
                        <a:rPr lang="it-IT" sz="1200" b="0" dirty="0" err="1" smtClean="0">
                          <a:solidFill>
                            <a:schemeClr val="tx1"/>
                          </a:solidFill>
                        </a:rPr>
                        <a:t>Italy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• Dimora D’Abramo www.consorzioromero.org/dimora_abramo.html  (</a:t>
                      </a:r>
                      <a:r>
                        <a:rPr lang="it-IT" sz="1200" b="0" dirty="0" err="1" smtClean="0">
                          <a:solidFill>
                            <a:schemeClr val="tx1"/>
                          </a:solidFill>
                        </a:rPr>
                        <a:t>Italy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• Consorzio SIC/Arca di </a:t>
                      </a:r>
                      <a:r>
                        <a:rPr lang="it-IT" sz="1200" b="0" dirty="0" err="1" smtClean="0">
                          <a:solidFill>
                            <a:schemeClr val="tx1"/>
                          </a:solidFill>
                        </a:rPr>
                        <a:t>Noé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it-IT" sz="1200" b="0" dirty="0" err="1" smtClean="0">
                          <a:solidFill>
                            <a:schemeClr val="tx1"/>
                          </a:solidFill>
                        </a:rPr>
                        <a:t>Italy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) www.consorziosic.it/doc/  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• Dolce Social Cooperative www.societadolce.it/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• Social Finance Foundation (</a:t>
                      </a:r>
                      <a:r>
                        <a:rPr lang="it-IT" sz="1200" b="0" dirty="0" err="1" smtClean="0">
                          <a:solidFill>
                            <a:schemeClr val="tx1"/>
                          </a:solidFill>
                        </a:rPr>
                        <a:t>Ireland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it-IT" sz="1200" b="0" dirty="0" err="1" smtClean="0">
                          <a:solidFill>
                            <a:schemeClr val="tx1"/>
                          </a:solidFill>
                        </a:rPr>
                        <a:t>Asproseat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it-IT" sz="1200" b="0" err="1" smtClean="0">
                          <a:solidFill>
                            <a:schemeClr val="tx1"/>
                          </a:solidFill>
                        </a:rPr>
                        <a:t>Spain</a:t>
                      </a:r>
                      <a:r>
                        <a:rPr lang="it-IT" sz="1200" b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9:00 – 10:30 Room CDE</a:t>
                      </a: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Productive activities and new opportunities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i="1" dirty="0" smtClean="0">
                          <a:solidFill>
                            <a:schemeClr val="tx1"/>
                          </a:solidFill>
                        </a:rPr>
                        <a:t>Participants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</a:rPr>
                        <a:t>•</a:t>
                      </a:r>
                      <a:r>
                        <a:rPr lang="en-US" sz="12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smtClean="0">
                          <a:solidFill>
                            <a:schemeClr val="tx1"/>
                          </a:solidFill>
                        </a:rPr>
                        <a:t>OPEN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Group http://www.opengroup.eu (Italy)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</a:rPr>
                        <a:t>• Il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Bettolino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www.ilbettolino.it    (Italy)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</a:rPr>
                        <a:t>• Dolce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Social Cooperative www.societadolce.it/  (Italy)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</a:rPr>
                        <a:t>• Aster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www.aster.it  (Italy)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</a:rPr>
                        <a:t>• Hällefors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municipality (Sweden)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</a:rPr>
                        <a:t>• Aberdeen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Foyer (Scotland)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</a:rPr>
                        <a:t>• Asproseat (Spain)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3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214713"/>
            <a:ext cx="1133938" cy="396878"/>
          </a:xfrm>
          <a:prstGeom prst="rect">
            <a:avLst/>
          </a:prstGeom>
        </p:spPr>
      </p:pic>
      <p:pic>
        <p:nvPicPr>
          <p:cNvPr id="24" name="Imatg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423" y="15847"/>
            <a:ext cx="1258577" cy="951601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2432720"/>
            <a:ext cx="68579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09.00 - 11.00 Stakeholders networking tables/speed dates</a:t>
            </a:r>
            <a:endParaRPr lang="it-IT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28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096506"/>
            <a:ext cx="6857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</a:rPr>
              <a:t>WORKSHOP</a:t>
            </a:r>
          </a:p>
        </p:txBody>
      </p:sp>
      <p:sp>
        <p:nvSpPr>
          <p:cNvPr id="2" name="Rettangolo 1"/>
          <p:cNvSpPr/>
          <p:nvPr/>
        </p:nvSpPr>
        <p:spPr>
          <a:xfrm>
            <a:off x="0" y="1404863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22 November 2017, 9:00 – 13:30</a:t>
            </a:r>
            <a:endParaRPr lang="it-IT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1640632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dirty="0"/>
              <a:t>ERVET – </a:t>
            </a:r>
            <a:r>
              <a:rPr lang="it-IT" sz="1200" dirty="0" smtClean="0"/>
              <a:t>Room </a:t>
            </a:r>
            <a:r>
              <a:rPr lang="it-IT" sz="1200" dirty="0"/>
              <a:t>CDE</a:t>
            </a:r>
          </a:p>
        </p:txBody>
      </p:sp>
      <p:sp>
        <p:nvSpPr>
          <p:cNvPr id="8" name="Rettangolo 7"/>
          <p:cNvSpPr/>
          <p:nvPr/>
        </p:nvSpPr>
        <p:spPr>
          <a:xfrm>
            <a:off x="-2" y="1908919"/>
            <a:ext cx="6858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Project partners, Regional stakeholders, invited audience </a:t>
            </a:r>
            <a:endParaRPr lang="it-IT" sz="1200" dirty="0"/>
          </a:p>
        </p:txBody>
      </p:sp>
      <p:cxnSp>
        <p:nvCxnSpPr>
          <p:cNvPr id="20" name="Connettore 1 19"/>
          <p:cNvCxnSpPr/>
          <p:nvPr/>
        </p:nvCxnSpPr>
        <p:spPr>
          <a:xfrm>
            <a:off x="0" y="2216696"/>
            <a:ext cx="68580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-2" y="1064568"/>
            <a:ext cx="68580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298222"/>
              </p:ext>
            </p:extLst>
          </p:nvPr>
        </p:nvGraphicFramePr>
        <p:xfrm>
          <a:off x="116632" y="3319224"/>
          <a:ext cx="6624736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3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11:00 – 11:20 </a:t>
                      </a: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Public Procurement: the Emilia-Romagna Regional framework </a:t>
                      </a:r>
                    </a:p>
                    <a:p>
                      <a:pPr algn="just">
                        <a:spcAft>
                          <a:spcPts val="200"/>
                        </a:spcAft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Cinzia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Ioppi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, Policies for Reception, Social Integration and Third Sector Service, Emilia Romagna Region -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Servizio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Politiche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per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l’accoglienza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l’Integrazione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Sociale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e 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il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Terzo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Settore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Regione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Emilia Romagna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11:20 – 11:40</a:t>
                      </a: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The role and experience of the Municipal administrations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(ANCI Emilia-Romagna – Italian Municipalities National Association)</a:t>
                      </a:r>
                      <a:endParaRPr lang="it-I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11:40– 13:00</a:t>
                      </a: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Round Table “How is the relationship with the Public Administration changing in Europe?” 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The point of view of Social Enterprises and Associations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smtClean="0">
                          <a:solidFill>
                            <a:schemeClr val="tx1"/>
                          </a:solidFill>
                        </a:rPr>
                        <a:t>Beyond the Public Procurement: the co-design. Social Cooperatives perspective.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</a:rPr>
                        <a:t>     Alberto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Alberani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- for Emilia-Romagna Cooperatives Associations, Italy 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smtClean="0">
                          <a:solidFill>
                            <a:schemeClr val="tx1"/>
                          </a:solidFill>
                        </a:rPr>
                        <a:t>Third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sector proposals to improve Catalan and Spanish legal framework on public procurement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</a:rPr>
                        <a:t>     Alicia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Blasco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-  ACCIO’, Spain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1200" b="1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Scottish Approach to Collaboration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</a:rPr>
                        <a:t>     Leona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McDermid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- Aberdeen Foyer, UK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– 13:30 </a:t>
                      </a:r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Questions and Answers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Light networking lunch – Room C</a:t>
                      </a:r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300"/>
                        </a:spcAft>
                      </a:pPr>
                      <a:endParaRPr lang="en-US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20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Networking activities could be scheduled in the afternoon based on programmed requests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200"/>
                        </a:spcAft>
                      </a:pPr>
                      <a:endParaRPr lang="en-US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3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214713"/>
            <a:ext cx="1133938" cy="396878"/>
          </a:xfrm>
          <a:prstGeom prst="rect">
            <a:avLst/>
          </a:prstGeom>
        </p:spPr>
      </p:pic>
      <p:pic>
        <p:nvPicPr>
          <p:cNvPr id="24" name="Imatg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423" y="15847"/>
            <a:ext cx="1258577" cy="951601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2628999"/>
            <a:ext cx="68579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“Public procurement and social enterprises: regional experiences in Europe”</a:t>
            </a:r>
            <a:endParaRPr lang="it-IT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376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954</Words>
  <Application>Microsoft Office PowerPoint</Application>
  <PresentationFormat>A4 (21x29,7 cm)</PresentationFormat>
  <Paragraphs>135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Tema do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tiziana capodieci</dc:creator>
  <cp:lastModifiedBy>claudia ferrigno</cp:lastModifiedBy>
  <cp:revision>41</cp:revision>
  <cp:lastPrinted>2017-11-17T09:15:04Z</cp:lastPrinted>
  <dcterms:created xsi:type="dcterms:W3CDTF">2017-06-15T12:57:48Z</dcterms:created>
  <dcterms:modified xsi:type="dcterms:W3CDTF">2017-11-17T10:36:37Z</dcterms:modified>
</cp:coreProperties>
</file>