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17"/>
  </p:notesMasterIdLst>
  <p:sldIdLst>
    <p:sldId id="256" r:id="rId2"/>
    <p:sldId id="321" r:id="rId3"/>
    <p:sldId id="322" r:id="rId4"/>
    <p:sldId id="264" r:id="rId5"/>
    <p:sldId id="348" r:id="rId6"/>
    <p:sldId id="347" r:id="rId7"/>
    <p:sldId id="265" r:id="rId8"/>
    <p:sldId id="266" r:id="rId9"/>
    <p:sldId id="267" r:id="rId10"/>
    <p:sldId id="269" r:id="rId11"/>
    <p:sldId id="329" r:id="rId12"/>
    <p:sldId id="328" r:id="rId13"/>
    <p:sldId id="331" r:id="rId14"/>
    <p:sldId id="349" r:id="rId15"/>
    <p:sldId id="26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/>
    <p:restoredTop sz="93041"/>
  </p:normalViewPr>
  <p:slideViewPr>
    <p:cSldViewPr snapToGrid="0" snapToObjects="1">
      <p:cViewPr varScale="1">
        <p:scale>
          <a:sx n="129" d="100"/>
          <a:sy n="129" d="100"/>
        </p:scale>
        <p:origin x="4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D259B-5E1C-BF4B-A3B2-E107BD06090A}" type="datetimeFigureOut">
              <a:rPr lang="it-IT" smtClean="0"/>
              <a:t>20/06/18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98CB1-9A22-EC4B-98B0-E3DC392C57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911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58B2A1F3-FA8E-9E41-A04A-C9DB11CE7A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0B54634-C14C-3546-979A-4F9FC8C3CBBF}" type="slidenum">
              <a:rPr lang="it-IT" altLang="it-IT" sz="1200"/>
              <a:pPr/>
              <a:t>2</a:t>
            </a:fld>
            <a:endParaRPr lang="it-IT" altLang="it-IT" sz="1200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21CCB94C-E08F-8F46-BEE9-66D5500B36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909C05F0-2BC7-C24B-B0E9-4A00A7C63B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  <a:cs typeface="Geneva" panose="020B05030304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419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05741675-3D40-C54E-AE50-F351EAD7D4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B385A34-FA6C-2549-B2FF-AF47EC5B2752}" type="slidenum">
              <a:rPr lang="it-IT" altLang="it-IT" sz="1200"/>
              <a:pPr/>
              <a:t>3</a:t>
            </a:fld>
            <a:endParaRPr lang="it-IT" altLang="it-IT" sz="1200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459108A5-C58B-4946-89D7-EB2D52EE4F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E3817956-86DB-094B-8713-D8991F20B3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  <a:cs typeface="Geneva" panose="020B05030304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194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7E024A90-1EAD-FC43-864D-24C3DEA2FE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B2962C0-81D4-7D4E-9B4B-640C7CA3CAA6}" type="slidenum">
              <a:rPr lang="it-IT" altLang="it-IT" sz="1200"/>
              <a:pPr/>
              <a:t>5</a:t>
            </a:fld>
            <a:endParaRPr lang="it-IT" altLang="it-IT" sz="1200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45271A11-564F-4142-97D3-A998880C33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55523329-8326-DB4C-A32A-77AFB09900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  <a:cs typeface="Geneva" panose="020B05030304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100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3748F5FC-300F-0A49-B84F-FA175623BB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A268903-FEB4-2F46-8A00-F99A01F859FA}" type="slidenum">
              <a:rPr lang="it-IT" altLang="it-IT" sz="1200"/>
              <a:pPr/>
              <a:t>6</a:t>
            </a:fld>
            <a:endParaRPr lang="it-IT" altLang="it-IT" sz="1200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F477F1CA-17F1-AA40-9662-A645A8B8ED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6866ADCE-D116-B144-8211-BB1B686C0F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  <a:cs typeface="Geneva" panose="020B05030304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546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D5E22310-B1F2-344F-AD76-4F187B2850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FB6E12B-C5B2-2546-8280-B61900914425}" type="slidenum">
              <a:rPr lang="it-IT" altLang="it-IT" sz="1200"/>
              <a:pPr/>
              <a:t>11</a:t>
            </a:fld>
            <a:endParaRPr lang="it-IT" altLang="it-IT" sz="1200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D2C7E750-4D6C-2C49-B7BD-C0B9D167C2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249BE188-A5E6-A142-9A60-656E4A535C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  <a:cs typeface="Geneva" panose="020B05030304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016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24A86D1F-3742-B047-A307-AB23A4DE68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0494081-8672-7646-816E-6AEB77693779}" type="slidenum">
              <a:rPr lang="it-IT" altLang="it-IT" sz="1200"/>
              <a:pPr/>
              <a:t>12</a:t>
            </a:fld>
            <a:endParaRPr lang="it-IT" altLang="it-IT" sz="1200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B32976B5-BC7C-F643-8DCC-3D69937CDD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FB8BCAD6-EE6C-E549-8C63-0F307A06EF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  <a:cs typeface="Geneva" panose="020B05030304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68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09B18157-6B16-9440-AAEB-3E9ED1127E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425D4BB-188D-7E4C-BFD9-7DF42542980B}" type="slidenum">
              <a:rPr lang="it-IT" altLang="it-IT" sz="1200"/>
              <a:pPr/>
              <a:t>13</a:t>
            </a:fld>
            <a:endParaRPr lang="it-IT" altLang="it-IT" sz="1200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0D8FAEC6-76C1-F846-A5EB-7CFF6E04BE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E5F62E22-EF02-334C-B572-4EFE6D578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  <a:cs typeface="Geneva" panose="020B05030304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677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3301D3F4-DA65-4F49-86A9-E2173C7A32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D25C50E-6B82-5C4B-B5BC-5D48C5CAF73D}" type="slidenum">
              <a:rPr lang="it-IT" altLang="it-IT" sz="1200"/>
              <a:pPr/>
              <a:t>14</a:t>
            </a:fld>
            <a:endParaRPr lang="it-IT" altLang="it-IT" sz="1200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FE9CB716-7008-8D45-934D-D326F6D0F1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C4D4762A-BB46-264C-B956-BD82A954CA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  <a:cs typeface="Geneva" panose="020B05030304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147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6/20/18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6/20/18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6/20/18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13196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6/20/18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6/20/18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6/20/18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6/20/18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6/20/18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6/20/18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6/20/18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aggiungere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6/20/18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6/20/18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facebook.com/PaneEInternet20112013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14E8D7-C3A7-C44C-813D-72A4012B08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it-IT" dirty="0"/>
            </a:b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192880-BF35-094B-BEC2-489F37F003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7947" y="4352544"/>
            <a:ext cx="8328991" cy="1239894"/>
          </a:xfrm>
        </p:spPr>
        <p:txBody>
          <a:bodyPr>
            <a:noAutofit/>
          </a:bodyPr>
          <a:lstStyle/>
          <a:p>
            <a:r>
              <a:rPr lang="it-IT" sz="4500" dirty="0">
                <a:latin typeface="Arial" panose="020B0604020202020204" pitchFamily="34" charset="0"/>
                <a:cs typeface="Arial" panose="020B0604020202020204" pitchFamily="34" charset="0"/>
              </a:rPr>
              <a:t>uno spazio alla portata di tutti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AA7FB4B-7032-8445-AC59-BA978DEE1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194" y="2186525"/>
            <a:ext cx="6508441" cy="204635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58A4C52-0CE1-654B-83CA-FC40728382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1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2879"/>
            <a:ext cx="12192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22731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6C8DD0-98AF-9541-A955-EB9B87647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34" y="333627"/>
            <a:ext cx="5105529" cy="606531"/>
          </a:xfrm>
        </p:spPr>
        <p:txBody>
          <a:bodyPr>
            <a:normAutofit fontScale="90000"/>
          </a:bodyPr>
          <a:lstStyle/>
          <a:p>
            <a:r>
              <a:rPr lang="it-IT" dirty="0"/>
              <a:t>Le persone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98D8E41-5124-3E4E-A4EB-01E56D989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34" y="1493503"/>
            <a:ext cx="6096000" cy="40513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2840024-4F9E-B44A-AAEF-3C90DA1EC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821" y="306645"/>
            <a:ext cx="4554828" cy="28333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73790E8-5172-CE45-B9C1-3D6B9A01F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383" y="3416121"/>
            <a:ext cx="4585703" cy="31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26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6">
            <a:extLst>
              <a:ext uri="{FF2B5EF4-FFF2-40B4-BE49-F238E27FC236}">
                <a16:creationId xmlns:a16="http://schemas.microsoft.com/office/drawing/2014/main" id="{22CE6D3B-4478-B640-ADB5-62BB0A40C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2663" y="5743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pic>
        <p:nvPicPr>
          <p:cNvPr id="15363" name="Picture 2" descr="La Polveriera Ã¨ Angelo">
            <a:extLst>
              <a:ext uri="{FF2B5EF4-FFF2-40B4-BE49-F238E27FC236}">
                <a16:creationId xmlns:a16="http://schemas.microsoft.com/office/drawing/2014/main" id="{77AFC83B-8AF4-664B-A451-C850B6B5E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38" y="292049"/>
            <a:ext cx="7951305" cy="59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E518E966-D28D-AC46-9B4D-85DE8703B2F9}"/>
              </a:ext>
            </a:extLst>
          </p:cNvPr>
          <p:cNvSpPr/>
          <p:nvPr/>
        </p:nvSpPr>
        <p:spPr>
          <a:xfrm>
            <a:off x="377686" y="3892450"/>
            <a:ext cx="2792483" cy="2308324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dirty="0"/>
              <a:t>La Polveriera è…</a:t>
            </a:r>
            <a:br>
              <a:rPr lang="it-IT" dirty="0"/>
            </a:br>
            <a:r>
              <a:rPr lang="it-IT" dirty="0"/>
              <a:t>“un luogo d’incontro per le persone del quartiere (e non solo), un ambiante ricco, piacevole, con ottimi servizi”.</a:t>
            </a:r>
          </a:p>
          <a:p>
            <a:pPr>
              <a:defRPr/>
            </a:pPr>
            <a:r>
              <a:rPr lang="it-IT" b="1" dirty="0"/>
              <a:t>Angelo</a:t>
            </a:r>
            <a:r>
              <a:rPr lang="it-IT" dirty="0"/>
              <a:t> – </a:t>
            </a:r>
            <a:r>
              <a:rPr lang="it-IT" i="1" dirty="0"/>
              <a:t>economista di strada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55576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6">
            <a:extLst>
              <a:ext uri="{FF2B5EF4-FFF2-40B4-BE49-F238E27FC236}">
                <a16:creationId xmlns:a16="http://schemas.microsoft.com/office/drawing/2014/main" id="{EC84BBCA-F56E-0C43-AEBB-F4065792F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2663" y="5743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pic>
        <p:nvPicPr>
          <p:cNvPr id="14339" name="Picture 7" descr="La Polveriera Ã¨ Tural">
            <a:extLst>
              <a:ext uri="{FF2B5EF4-FFF2-40B4-BE49-F238E27FC236}">
                <a16:creationId xmlns:a16="http://schemas.microsoft.com/office/drawing/2014/main" id="{99FCA7E5-A121-F143-BE04-0BB19B40A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451" y="538934"/>
            <a:ext cx="7812157" cy="5900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1162CA8-07A5-C849-A861-0E435298274F}"/>
              </a:ext>
            </a:extLst>
          </p:cNvPr>
          <p:cNvSpPr/>
          <p:nvPr/>
        </p:nvSpPr>
        <p:spPr>
          <a:xfrm>
            <a:off x="490540" y="3892450"/>
            <a:ext cx="2709860" cy="2308324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dirty="0"/>
              <a:t>La Polveriera è…</a:t>
            </a:r>
            <a:br>
              <a:rPr lang="it-IT" dirty="0"/>
            </a:br>
            <a:r>
              <a:rPr lang="it-IT" dirty="0"/>
              <a:t>“un punto di incontro, un co-</a:t>
            </a:r>
            <a:r>
              <a:rPr lang="it-IT" dirty="0" err="1"/>
              <a:t>working</a:t>
            </a:r>
            <a:r>
              <a:rPr lang="it-IT" dirty="0"/>
              <a:t> totalmente libero, un luogo in cui si può socializzare, rilassarsi e bere un buon caffè”.</a:t>
            </a:r>
          </a:p>
          <a:p>
            <a:pPr>
              <a:defRPr/>
            </a:pPr>
            <a:r>
              <a:rPr lang="it-IT" b="1" dirty="0" err="1"/>
              <a:t>Tural</a:t>
            </a:r>
            <a:r>
              <a:rPr lang="it-IT" dirty="0"/>
              <a:t> – </a:t>
            </a:r>
            <a:r>
              <a:rPr lang="it-IT" i="1" dirty="0"/>
              <a:t>qui per una colazione di lavoro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8913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6">
            <a:extLst>
              <a:ext uri="{FF2B5EF4-FFF2-40B4-BE49-F238E27FC236}">
                <a16:creationId xmlns:a16="http://schemas.microsoft.com/office/drawing/2014/main" id="{D0744F1F-8E15-0145-8896-BFC217E54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2663" y="5743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pic>
        <p:nvPicPr>
          <p:cNvPr id="17411" name="Picture 2" descr="La Polveriera Ã¨ Donatella">
            <a:extLst>
              <a:ext uri="{FF2B5EF4-FFF2-40B4-BE49-F238E27FC236}">
                <a16:creationId xmlns:a16="http://schemas.microsoft.com/office/drawing/2014/main" id="{1655DDE2-DC28-4F4B-8C25-C187EBBF7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486" y="485775"/>
            <a:ext cx="7017027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7CFDBC5-AC12-5444-81B8-F597AFEB1A51}"/>
              </a:ext>
            </a:extLst>
          </p:cNvPr>
          <p:cNvSpPr/>
          <p:nvPr/>
        </p:nvSpPr>
        <p:spPr>
          <a:xfrm>
            <a:off x="917193" y="4169450"/>
            <a:ext cx="3040409" cy="203132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dirty="0"/>
              <a:t>La Polveriera è…</a:t>
            </a:r>
            <a:br>
              <a:rPr lang="it-IT" dirty="0"/>
            </a:br>
            <a:r>
              <a:rPr lang="it-IT" dirty="0"/>
              <a:t>“una bellissima unione tra momenti conviviali, spazi aperti, laboratori e attività sociali”.</a:t>
            </a:r>
          </a:p>
          <a:p>
            <a:pPr>
              <a:defRPr/>
            </a:pPr>
            <a:r>
              <a:rPr lang="it-IT" b="1" dirty="0"/>
              <a:t>Donatella</a:t>
            </a:r>
            <a:r>
              <a:rPr lang="it-IT" dirty="0"/>
              <a:t> – qui per seguire il corso </a:t>
            </a:r>
            <a:r>
              <a:rPr lang="it-IT" u="sng" dirty="0">
                <a:hlinkClick r:id="rId4"/>
              </a:rPr>
              <a:t>Pane e Internet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59181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6">
            <a:extLst>
              <a:ext uri="{FF2B5EF4-FFF2-40B4-BE49-F238E27FC236}">
                <a16:creationId xmlns:a16="http://schemas.microsoft.com/office/drawing/2014/main" id="{DDDD93D1-62C2-7D4B-85FC-CC9BAC6CE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2663" y="5743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pic>
        <p:nvPicPr>
          <p:cNvPr id="16387" name="Picture 2" descr="La Polveriera Ã¨ Chiara e Alessia">
            <a:extLst>
              <a:ext uri="{FF2B5EF4-FFF2-40B4-BE49-F238E27FC236}">
                <a16:creationId xmlns:a16="http://schemas.microsoft.com/office/drawing/2014/main" id="{CAB2899F-873B-1649-BA73-8F5B13CEA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748" y="501650"/>
            <a:ext cx="7593495" cy="6018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41473503-E7E6-8D48-8D8B-E6CF59DE8654}"/>
              </a:ext>
            </a:extLst>
          </p:cNvPr>
          <p:cNvSpPr/>
          <p:nvPr/>
        </p:nvSpPr>
        <p:spPr>
          <a:xfrm>
            <a:off x="796719" y="3630278"/>
            <a:ext cx="2562707" cy="2862322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dirty="0"/>
              <a:t>La Polveriera è…</a:t>
            </a:r>
            <a:br>
              <a:rPr lang="it-IT" dirty="0"/>
            </a:br>
            <a:r>
              <a:rPr lang="it-IT" dirty="0"/>
              <a:t>“una start up dell’anima, un riferimento di bellezza. Siamo venute qui perché abbiamo visto le foto su </a:t>
            </a:r>
            <a:r>
              <a:rPr lang="it-IT" dirty="0" err="1"/>
              <a:t>Instagram</a:t>
            </a:r>
            <a:r>
              <a:rPr lang="it-IT" dirty="0"/>
              <a:t> e ne siamo rimaste affascinate”.</a:t>
            </a:r>
          </a:p>
          <a:p>
            <a:pPr>
              <a:defRPr/>
            </a:pPr>
            <a:r>
              <a:rPr lang="it-IT" b="1" dirty="0"/>
              <a:t>Chiara</a:t>
            </a:r>
            <a:r>
              <a:rPr lang="it-IT" dirty="0"/>
              <a:t> e </a:t>
            </a:r>
            <a:r>
              <a:rPr lang="it-IT" b="1" dirty="0"/>
              <a:t>Alessia</a:t>
            </a:r>
            <a:r>
              <a:rPr lang="it-IT" dirty="0"/>
              <a:t> – </a:t>
            </a:r>
            <a:r>
              <a:rPr lang="it-IT" i="1" dirty="0"/>
              <a:t>studentesse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52726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3B47B1F-0A4E-C945-8888-201A80E32A46}"/>
              </a:ext>
            </a:extLst>
          </p:cNvPr>
          <p:cNvSpPr/>
          <p:nvPr/>
        </p:nvSpPr>
        <p:spPr>
          <a:xfrm>
            <a:off x="290286" y="203200"/>
            <a:ext cx="1144863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DA “CANTIERE” A “QUARTIERE”</a:t>
            </a:r>
          </a:p>
          <a:p>
            <a:endParaRPr lang="it-IT" dirty="0"/>
          </a:p>
          <a:p>
            <a:r>
              <a:rPr lang="it-IT" dirty="0"/>
              <a:t>Questo passaggio, da “cantiere” a “quartiere” può essere raggiunto, secondo i soci: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</a:rPr>
              <a:t>rendendosi protagonisti di rigenerazione di un luogo fisico multiforme ed integrato, di relazioni e di impresa, sulla base della condivisione di una fonte di </a:t>
            </a:r>
            <a:r>
              <a:rPr lang="it-IT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b="1" i="1" dirty="0">
                <a:solidFill>
                  <a:srgbClr val="000000"/>
                </a:solidFill>
              </a:rPr>
              <a:t>ispirazione:</a:t>
            </a:r>
            <a:r>
              <a:rPr lang="it-IT" dirty="0">
                <a:solidFill>
                  <a:srgbClr val="000000"/>
                </a:solidFill>
              </a:rPr>
              <a:t>  il modello di bellezza, intesa  come opportunità di cambiamento, di esperienze di apertura, di prossimità, accessibili ai cittadini con diverse esigenze.</a:t>
            </a:r>
            <a:endParaRPr lang="it-IT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b="1" i="1" dirty="0">
                <a:solidFill>
                  <a:srgbClr val="000000"/>
                </a:solidFill>
              </a:rPr>
              <a:t>esperienza imprenditoriale e di produzione di successo</a:t>
            </a:r>
            <a:r>
              <a:rPr lang="it-IT" dirty="0">
                <a:solidFill>
                  <a:srgbClr val="000000"/>
                </a:solidFill>
              </a:rPr>
              <a:t>, di apertura all’innovazione e di avanguardia.</a:t>
            </a:r>
            <a:endParaRPr lang="it-IT" dirty="0"/>
          </a:p>
          <a:p>
            <a:endParaRPr lang="it-IT" b="1" dirty="0"/>
          </a:p>
          <a:p>
            <a:r>
              <a:rPr lang="it-IT" b="1" dirty="0"/>
              <a:t>GLI OBIETTIVI</a:t>
            </a:r>
          </a:p>
          <a:p>
            <a:r>
              <a:rPr lang="it-IT" dirty="0"/>
              <a:t>La Polveriera come “quartiere” deve essere protagonista e promotore di cambiamento e rigenerazione, capace di comunicarlo e di creare sinergie forti, per produrre servizi nuovi, rivolti al mercato privato e a diversi beneficiari di comunità.</a:t>
            </a:r>
          </a:p>
          <a:p>
            <a:r>
              <a:rPr lang="it-IT" b="1" dirty="0"/>
              <a:t>Che cosa vuole ottenere:</a:t>
            </a:r>
            <a:endParaRPr lang="it-IT" dirty="0"/>
          </a:p>
          <a:p>
            <a:r>
              <a:rPr lang="it-IT" dirty="0"/>
              <a:t>tramite una fonte di ispirazione, alzare lo sguardo, aprirsi verso l’esterno, andare fuori e trasmettere i  propri valori al territorio e creare l’opportunità di ampliare la comunità delle cooperative ad altri soggetti, trasmettendo e producendo bellezza che include.</a:t>
            </a:r>
          </a:p>
          <a:p>
            <a:r>
              <a:rPr lang="it-IT" b="1" dirty="0"/>
              <a:t>Che cosa deve generare Polveriera:</a:t>
            </a:r>
            <a:endParaRPr lang="it-IT" dirty="0"/>
          </a:p>
          <a:p>
            <a:r>
              <a:rPr lang="it-IT" dirty="0"/>
              <a:t>rigenerare e riqualificare: deve essere fonte di ripartenza per le cooperative e per il territorio, per  dare nuovi significati a modelli di relazioni esistenti, ridare vita ad un pezzo di città, facendo piazza e creando  occasioni di comunità e nuove connessioni, benessere  per le persone e modelli di consumo diversi. Tramite  la  condivisone di uno stesso linguaggio fra cooperative  e comunità.</a:t>
            </a:r>
          </a:p>
        </p:txBody>
      </p:sp>
    </p:spTree>
    <p:extLst>
      <p:ext uri="{BB962C8B-B14F-4D97-AF65-F5344CB8AC3E}">
        <p14:creationId xmlns:p14="http://schemas.microsoft.com/office/powerpoint/2010/main" val="3304874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">
            <a:extLst>
              <a:ext uri="{FF2B5EF4-FFF2-40B4-BE49-F238E27FC236}">
                <a16:creationId xmlns:a16="http://schemas.microsoft.com/office/drawing/2014/main" id="{CEA45171-1267-4B4E-AF5B-DE400E57AE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56182" y="258418"/>
            <a:ext cx="6718853" cy="56811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it-IT" altLang="it-IT" sz="2400" b="1" dirty="0"/>
              <a:t>LA STORIA DEL PROGETTO</a:t>
            </a: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17456EA2-5BA4-5742-9B44-02BCF2177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23" y="1113184"/>
            <a:ext cx="9621078" cy="397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Segnaposto contenuto 2">
            <a:extLst>
              <a:ext uri="{FF2B5EF4-FFF2-40B4-BE49-F238E27FC236}">
                <a16:creationId xmlns:a16="http://schemas.microsoft.com/office/drawing/2014/main" id="{91396B2E-8D61-E14B-A5F7-2BFDB1D394B2}"/>
              </a:ext>
            </a:extLst>
          </p:cNvPr>
          <p:cNvSpPr>
            <a:spLocks noGrp="1"/>
          </p:cNvSpPr>
          <p:nvPr>
            <p:ph sz="half" idx="2"/>
          </p:nvPr>
        </p:nvSpPr>
        <p:spPr bwMode="auto">
          <a:xfrm>
            <a:off x="785191" y="5331241"/>
            <a:ext cx="10118035" cy="150142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r>
              <a:rPr lang="it-IT" altLang="it-IT" sz="2000" b="1" dirty="0">
                <a:cs typeface="Arial" panose="020B0604020202020204" pitchFamily="34" charset="0"/>
              </a:rPr>
              <a:t>Gennaio 2013 </a:t>
            </a:r>
            <a:r>
              <a:rPr lang="it-IT" altLang="it-IT" sz="1400" dirty="0">
                <a:cs typeface="Arial" panose="020B0604020202020204" pitchFamily="34" charset="0"/>
              </a:rPr>
              <a:t>Atto di Accordo tra Comune di Reggio Emilia e Consorzio Oscar Romero per la riqualificazione dell’area</a:t>
            </a:r>
            <a:endParaRPr lang="it-IT" altLang="it-IT" sz="1400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altLang="it-IT" sz="2000" b="1" dirty="0">
                <a:cs typeface="Arial" panose="020B0604020202020204" pitchFamily="34" charset="0"/>
              </a:rPr>
              <a:t>Febbraio 2013  </a:t>
            </a:r>
            <a:r>
              <a:rPr lang="it-IT" altLang="it-IT" sz="1400" dirty="0">
                <a:cs typeface="Arial" panose="020B0604020202020204" pitchFamily="34" charset="0"/>
              </a:rPr>
              <a:t>Costituzione della società di scopo La Polveriera </a:t>
            </a:r>
            <a:r>
              <a:rPr lang="it-IT" altLang="it-IT" sz="1400" dirty="0" err="1">
                <a:cs typeface="Arial" panose="020B0604020202020204" pitchFamily="34" charset="0"/>
              </a:rPr>
              <a:t>scrl</a:t>
            </a:r>
            <a:r>
              <a:rPr lang="it-IT" altLang="it-IT" sz="1400" dirty="0"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it-IT" altLang="it-IT" sz="2000" b="1" dirty="0">
                <a:cs typeface="Arial" panose="020B0604020202020204" pitchFamily="34" charset="0"/>
              </a:rPr>
              <a:t>Aprile 2013  </a:t>
            </a:r>
            <a:r>
              <a:rPr lang="it-IT" altLang="it-IT" sz="1400" dirty="0">
                <a:cs typeface="Arial" panose="020B0604020202020204" pitchFamily="34" charset="0"/>
              </a:rPr>
              <a:t>Concessione 50ennale tra Comune e La Polveriera</a:t>
            </a:r>
            <a:endParaRPr lang="it-IT" altLang="it-IT" dirty="0">
              <a:cs typeface="Arial" panose="020B0604020202020204" pitchFamily="34" charset="0"/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7D48034C-43DC-8847-9537-22C72F05EFE4}"/>
              </a:ext>
            </a:extLst>
          </p:cNvPr>
          <p:cNvSpPr txBox="1">
            <a:spLocks/>
          </p:cNvSpPr>
          <p:nvPr/>
        </p:nvSpPr>
        <p:spPr bwMode="black">
          <a:xfrm>
            <a:off x="2231136" y="203202"/>
            <a:ext cx="7729728" cy="760894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it-IT" sz="4400" b="1" dirty="0"/>
            </a:br>
            <a:r>
              <a:rPr lang="it-IT" sz="9600" dirty="0"/>
              <a:t>LA STORIA DEL PROGETTO</a:t>
            </a:r>
            <a:br>
              <a:rPr lang="it-IT" b="1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01605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">
            <a:extLst>
              <a:ext uri="{FF2B5EF4-FFF2-40B4-BE49-F238E27FC236}">
                <a16:creationId xmlns:a16="http://schemas.microsoft.com/office/drawing/2014/main" id="{B70D1D52-F784-CD43-BD17-387FD24097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 flipV="1">
            <a:off x="2912165" y="318052"/>
            <a:ext cx="5854148" cy="6460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it-IT" altLang="it-IT" sz="2400" b="1" dirty="0"/>
          </a:p>
        </p:txBody>
      </p:sp>
      <p:pic>
        <p:nvPicPr>
          <p:cNvPr id="21507" name="Picture 6" descr="C:\Users\leo.CONSORZIOROMERO\AppData\Local\Microsoft\Windows\Temporary Internet Files\Content.Outlook\WG1M248H\IMG_3945 (2).JPG">
            <a:extLst>
              <a:ext uri="{FF2B5EF4-FFF2-40B4-BE49-F238E27FC236}">
                <a16:creationId xmlns:a16="http://schemas.microsoft.com/office/drawing/2014/main" id="{B126AA86-CEB7-1F4B-9E90-9225A8FCB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95" y="1729409"/>
            <a:ext cx="5688300" cy="431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Segnaposto contenuto 2">
            <a:extLst>
              <a:ext uri="{FF2B5EF4-FFF2-40B4-BE49-F238E27FC236}">
                <a16:creationId xmlns:a16="http://schemas.microsoft.com/office/drawing/2014/main" id="{33EBC35C-CCE8-9F49-9CB4-7EB62C57F662}"/>
              </a:ext>
            </a:extLst>
          </p:cNvPr>
          <p:cNvSpPr>
            <a:spLocks noGrp="1"/>
          </p:cNvSpPr>
          <p:nvPr>
            <p:ph sz="half" idx="2"/>
          </p:nvPr>
        </p:nvSpPr>
        <p:spPr bwMode="auto">
          <a:xfrm>
            <a:off x="6082749" y="2305879"/>
            <a:ext cx="5784574" cy="3737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0" indent="0">
              <a:buNone/>
            </a:pPr>
            <a:r>
              <a:rPr lang="it-IT" altLang="it-IT" sz="2000" b="1" dirty="0">
                <a:latin typeface="+mj-lt"/>
                <a:cs typeface="Arial" panose="020B0604020202020204" pitchFamily="34" charset="0"/>
              </a:rPr>
              <a:t>Dicembre 2013</a:t>
            </a:r>
            <a:r>
              <a:rPr lang="it-IT" altLang="it-IT" sz="2000" dirty="0">
                <a:latin typeface="+mj-lt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it-IT" altLang="it-IT" sz="1400" dirty="0">
                <a:latin typeface="+mj-lt"/>
                <a:cs typeface="Arial" panose="020B0604020202020204" pitchFamily="34" charset="0"/>
              </a:rPr>
              <a:t>Aggiudicazione gara pubblica di lavori per l’individuazione del costruttore</a:t>
            </a:r>
          </a:p>
          <a:p>
            <a:pPr marL="0" indent="0">
              <a:buNone/>
            </a:pPr>
            <a:r>
              <a:rPr lang="it-IT" altLang="it-IT" sz="2000" b="1" dirty="0">
                <a:latin typeface="+mj-lt"/>
                <a:cs typeface="Arial" panose="020B0604020202020204" pitchFamily="34" charset="0"/>
              </a:rPr>
              <a:t>Gennaio 2014 </a:t>
            </a:r>
          </a:p>
          <a:p>
            <a:pPr marL="0" indent="0">
              <a:buNone/>
            </a:pPr>
            <a:r>
              <a:rPr lang="it-IT" altLang="it-IT" sz="1400" dirty="0">
                <a:latin typeface="+mj-lt"/>
                <a:cs typeface="Arial" panose="020B0604020202020204" pitchFamily="34" charset="0"/>
              </a:rPr>
              <a:t>Consegna area alla impresa costruttrice. Avvio lavori.</a:t>
            </a:r>
          </a:p>
          <a:p>
            <a:pPr marL="0" indent="0">
              <a:buNone/>
            </a:pPr>
            <a:r>
              <a:rPr lang="it-IT" altLang="it-IT" sz="2000" b="1" dirty="0">
                <a:latin typeface="+mj-lt"/>
                <a:cs typeface="Arial" panose="020B0604020202020204" pitchFamily="34" charset="0"/>
              </a:rPr>
              <a:t>Gennaio 2016</a:t>
            </a:r>
            <a:r>
              <a:rPr lang="it-IT" altLang="it-IT" sz="1400" dirty="0">
                <a:latin typeface="+mj-lt"/>
                <a:cs typeface="Arial" panose="020B0604020202020204" pitchFamily="34" charset="0"/>
              </a:rPr>
              <a:t>  </a:t>
            </a:r>
          </a:p>
          <a:p>
            <a:pPr marL="0" indent="0">
              <a:buNone/>
            </a:pPr>
            <a:r>
              <a:rPr lang="it-IT" altLang="it-IT" sz="1400" dirty="0">
                <a:latin typeface="+mj-lt"/>
                <a:cs typeface="Arial" panose="020B0604020202020204" pitchFamily="34" charset="0"/>
              </a:rPr>
              <a:t>Termine lavori primo stralcio (Fabbricato A)</a:t>
            </a:r>
          </a:p>
          <a:p>
            <a:pPr marL="0" indent="0">
              <a:buNone/>
            </a:pPr>
            <a:r>
              <a:rPr lang="it-IT" altLang="it-IT" sz="2000" b="1" dirty="0">
                <a:latin typeface="+mj-lt"/>
                <a:cs typeface="Arial" panose="020B0604020202020204" pitchFamily="34" charset="0"/>
              </a:rPr>
              <a:t>Gennaio 2017</a:t>
            </a:r>
            <a:r>
              <a:rPr lang="it-IT" altLang="it-IT" sz="2000" dirty="0">
                <a:latin typeface="+mj-lt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it-IT" altLang="it-IT" sz="1400" dirty="0">
                <a:latin typeface="+mj-lt"/>
                <a:cs typeface="Arial" panose="020B0604020202020204" pitchFamily="34" charset="0"/>
              </a:rPr>
              <a:t>Termine lavori secondo stralcio (Fabbricato B) </a:t>
            </a:r>
          </a:p>
          <a:p>
            <a:pPr marL="0" indent="0">
              <a:buNone/>
            </a:pPr>
            <a:r>
              <a:rPr lang="it-IT" altLang="it-IT" sz="2000" b="1" dirty="0">
                <a:latin typeface="+mj-lt"/>
                <a:cs typeface="Arial" panose="020B0604020202020204" pitchFamily="34" charset="0"/>
              </a:rPr>
              <a:t>Maggio 2018</a:t>
            </a:r>
            <a:r>
              <a:rPr lang="it-IT" altLang="it-IT" sz="2000" dirty="0">
                <a:latin typeface="+mj-lt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it-IT" altLang="it-IT" sz="1400" dirty="0">
                <a:latin typeface="+mj-lt"/>
                <a:cs typeface="Arial" panose="020B0604020202020204" pitchFamily="34" charset="0"/>
              </a:rPr>
              <a:t>Termine dei lavori nelle aree esterne 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DD7E6F0F-5F9E-A24F-936C-ACAF793BF444}"/>
              </a:ext>
            </a:extLst>
          </p:cNvPr>
          <p:cNvSpPr txBox="1">
            <a:spLocks/>
          </p:cNvSpPr>
          <p:nvPr/>
        </p:nvSpPr>
        <p:spPr bwMode="black">
          <a:xfrm>
            <a:off x="2231136" y="203202"/>
            <a:ext cx="7729728" cy="760894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it-IT" sz="4400" b="1" dirty="0"/>
            </a:br>
            <a:r>
              <a:rPr lang="it-IT" sz="9600" dirty="0"/>
              <a:t>LA STORIA DEL PROGETTO</a:t>
            </a:r>
            <a:br>
              <a:rPr lang="it-IT" b="1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18147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9B4D71-A2AC-FE47-8FFB-73FAF9DF0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03202"/>
            <a:ext cx="7729728" cy="711198"/>
          </a:xfrm>
        </p:spPr>
        <p:txBody>
          <a:bodyPr>
            <a:normAutofit fontScale="90000"/>
          </a:bodyPr>
          <a:lstStyle/>
          <a:p>
            <a:br>
              <a:rPr lang="it-IT" b="1" dirty="0"/>
            </a:br>
            <a:r>
              <a:rPr lang="it-IT" dirty="0"/>
              <a:t>GLI ABITANTI</a:t>
            </a:r>
            <a:br>
              <a:rPr lang="it-IT" b="1" dirty="0"/>
            </a:br>
            <a:endParaRPr lang="it-IT" dirty="0"/>
          </a:p>
        </p:txBody>
      </p:sp>
      <p:pic>
        <p:nvPicPr>
          <p:cNvPr id="5122" name="Picture 2" descr="Mappa Polveriera">
            <a:extLst>
              <a:ext uri="{FF2B5EF4-FFF2-40B4-BE49-F238E27FC236}">
                <a16:creationId xmlns:a16="http://schemas.microsoft.com/office/drawing/2014/main" id="{744DFB61-A39E-6C4D-AB6A-8EB9E1774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143" y="1233714"/>
            <a:ext cx="5181599" cy="550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AD2287FB-3C8A-DA4C-8701-0656E8BE95FF}"/>
              </a:ext>
            </a:extLst>
          </p:cNvPr>
          <p:cNvSpPr/>
          <p:nvPr/>
        </p:nvSpPr>
        <p:spPr>
          <a:xfrm>
            <a:off x="362858" y="2273388"/>
            <a:ext cx="54138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 </a:t>
            </a:r>
          </a:p>
          <a:p>
            <a:r>
              <a:rPr lang="it-IT" dirty="0"/>
              <a:t>La Polveriera si sviluppa su due strutture distinte, unite da un grande cortile centrale. Gli ampi spazi sono abitati da </a:t>
            </a:r>
            <a:r>
              <a:rPr lang="it-IT" b="1" dirty="0"/>
              <a:t>realtà differenti</a:t>
            </a:r>
            <a:r>
              <a:rPr lang="it-IT" dirty="0"/>
              <a:t>, che ogni giorno intrecciano i loro vissuti e scrivono nuove storie fatte di contatti, scambi e incontri.</a:t>
            </a:r>
          </a:p>
          <a:p>
            <a:endParaRPr lang="it-IT" dirty="0"/>
          </a:p>
          <a:p>
            <a:r>
              <a:rPr lang="it-IT" dirty="0"/>
              <a:t>Ecco chi potete trovare in Polveriera:</a:t>
            </a:r>
          </a:p>
        </p:txBody>
      </p:sp>
    </p:spTree>
    <p:extLst>
      <p:ext uri="{BB962C8B-B14F-4D97-AF65-F5344CB8AC3E}">
        <p14:creationId xmlns:p14="http://schemas.microsoft.com/office/powerpoint/2010/main" val="3945912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6">
            <a:extLst>
              <a:ext uri="{FF2B5EF4-FFF2-40B4-BE49-F238E27FC236}">
                <a16:creationId xmlns:a16="http://schemas.microsoft.com/office/drawing/2014/main" id="{2F70AEE8-FBA2-B140-8C36-685899DA0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2663" y="5743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pic>
        <p:nvPicPr>
          <p:cNvPr id="13315" name="Picture 7" descr="La Piazza La Polveriera">
            <a:extLst>
              <a:ext uri="{FF2B5EF4-FFF2-40B4-BE49-F238E27FC236}">
                <a16:creationId xmlns:a16="http://schemas.microsoft.com/office/drawing/2014/main" id="{2F1F911C-5CBD-F446-A5D0-A31594857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33376"/>
            <a:ext cx="8496300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itolo 1">
            <a:extLst>
              <a:ext uri="{FF2B5EF4-FFF2-40B4-BE49-F238E27FC236}">
                <a16:creationId xmlns:a16="http://schemas.microsoft.com/office/drawing/2014/main" id="{DEC1F940-27D2-D844-BA67-2F50C81D7A8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847850" y="5972176"/>
            <a:ext cx="8229600" cy="544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it-IT" altLang="it-IT" sz="2400" b="1" dirty="0"/>
              <a:t>Prendere una piazza. Abitarla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3954E264-7522-6A4F-A691-ED5A27278FBD}"/>
              </a:ext>
            </a:extLst>
          </p:cNvPr>
          <p:cNvSpPr txBox="1">
            <a:spLocks/>
          </p:cNvSpPr>
          <p:nvPr/>
        </p:nvSpPr>
        <p:spPr bwMode="black">
          <a:xfrm>
            <a:off x="1847850" y="5888833"/>
            <a:ext cx="8399393" cy="71119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it-IT" b="1" dirty="0"/>
            </a:br>
            <a:r>
              <a:rPr lang="it-IT" sz="8000" dirty="0"/>
              <a:t>FAR NASCERE UNA PIAZZA E ABITARLA</a:t>
            </a:r>
            <a:br>
              <a:rPr lang="it-IT" sz="8000" b="1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78143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">
            <a:extLst>
              <a:ext uri="{FF2B5EF4-FFF2-40B4-BE49-F238E27FC236}">
                <a16:creationId xmlns:a16="http://schemas.microsoft.com/office/drawing/2014/main" id="{A5A2EC30-BE7A-3B44-B6FA-0794652280F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95739" y="367101"/>
            <a:ext cx="7632287" cy="5274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it-IT" altLang="it-IT" sz="2400" b="1" dirty="0"/>
              <a:t>UN LUOGO DI VITA PENSATO PER TUTTI</a:t>
            </a:r>
          </a:p>
        </p:txBody>
      </p:sp>
      <p:sp>
        <p:nvSpPr>
          <p:cNvPr id="12291" name="Segnaposto contenuto 2">
            <a:extLst>
              <a:ext uri="{FF2B5EF4-FFF2-40B4-BE49-F238E27FC236}">
                <a16:creationId xmlns:a16="http://schemas.microsoft.com/office/drawing/2014/main" id="{BD3D583F-1EB1-7143-BF4A-165D70FAFE1E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1172817" y="1196976"/>
            <a:ext cx="4918421" cy="508455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 algn="ctr">
              <a:buNone/>
            </a:pPr>
            <a:endParaRPr lang="it-IT" altLang="it-IT" sz="2000" dirty="0"/>
          </a:p>
          <a:p>
            <a:pPr marL="0" indent="0" algn="ctr">
              <a:buNone/>
            </a:pPr>
            <a:r>
              <a:rPr lang="it-IT" altLang="it-IT" sz="2000" dirty="0"/>
              <a:t>Il progetto Polveriera </a:t>
            </a:r>
          </a:p>
          <a:p>
            <a:pPr marL="0" indent="0" algn="ctr">
              <a:buNone/>
            </a:pPr>
            <a:r>
              <a:rPr lang="it-IT" altLang="it-IT" sz="2000" dirty="0"/>
              <a:t>parla </a:t>
            </a:r>
          </a:p>
          <a:p>
            <a:pPr marL="0" indent="0" algn="ctr">
              <a:buNone/>
            </a:pPr>
            <a:r>
              <a:rPr lang="it-IT" altLang="it-IT" sz="2000" dirty="0"/>
              <a:t>di recupero </a:t>
            </a:r>
          </a:p>
          <a:p>
            <a:pPr marL="0" indent="0" algn="ctr">
              <a:buNone/>
            </a:pPr>
            <a:r>
              <a:rPr lang="it-IT" altLang="it-IT" sz="2000" dirty="0"/>
              <a:t>di spazi militari abbandonati </a:t>
            </a:r>
          </a:p>
          <a:p>
            <a:pPr marL="0" indent="0" algn="ctr">
              <a:buNone/>
            </a:pPr>
            <a:r>
              <a:rPr lang="it-IT" altLang="it-IT" sz="2000" dirty="0"/>
              <a:t>per restituirli alla comunità, </a:t>
            </a:r>
          </a:p>
          <a:p>
            <a:pPr marL="0" indent="0" algn="ctr">
              <a:buNone/>
            </a:pPr>
            <a:r>
              <a:rPr lang="it-IT" altLang="it-IT" sz="2000" dirty="0"/>
              <a:t>di inserimento </a:t>
            </a:r>
          </a:p>
          <a:p>
            <a:pPr marL="0" indent="0" algn="ctr">
              <a:buNone/>
            </a:pPr>
            <a:r>
              <a:rPr lang="it-IT" altLang="it-IT" sz="2000" dirty="0"/>
              <a:t>di nuove funzioni sociali, </a:t>
            </a:r>
          </a:p>
          <a:p>
            <a:pPr marL="0" indent="0" algn="ctr">
              <a:buNone/>
            </a:pPr>
            <a:r>
              <a:rPr lang="it-IT" altLang="it-IT" sz="2000" dirty="0"/>
              <a:t>parla della bellezza </a:t>
            </a:r>
          </a:p>
          <a:p>
            <a:pPr marL="0" indent="0" algn="ctr">
              <a:buNone/>
            </a:pPr>
            <a:r>
              <a:rPr lang="it-IT" altLang="it-IT" sz="2000" dirty="0"/>
              <a:t>come strumento di inclusione sociale </a:t>
            </a:r>
          </a:p>
          <a:p>
            <a:pPr marL="0" indent="0" algn="ctr">
              <a:buNone/>
            </a:pPr>
            <a:r>
              <a:rPr lang="it-IT" altLang="it-IT" sz="2000" dirty="0"/>
              <a:t>e contrasto alla marginalità e al disagio.</a:t>
            </a:r>
          </a:p>
        </p:txBody>
      </p:sp>
      <p:pic>
        <p:nvPicPr>
          <p:cNvPr id="12292" name="Segnaposto contenuto 4">
            <a:extLst>
              <a:ext uri="{FF2B5EF4-FFF2-40B4-BE49-F238E27FC236}">
                <a16:creationId xmlns:a16="http://schemas.microsoft.com/office/drawing/2014/main" id="{F5F33539-9F54-F14A-8B7D-393D2230E7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2" y="1196976"/>
            <a:ext cx="4472539" cy="508455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6">
            <a:extLst>
              <a:ext uri="{FF2B5EF4-FFF2-40B4-BE49-F238E27FC236}">
                <a16:creationId xmlns:a16="http://schemas.microsoft.com/office/drawing/2014/main" id="{37630660-5F27-BF4B-9E6F-3367C9CC2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90101"/>
            <a:ext cx="6463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/>
              <a:t>	</a:t>
            </a:r>
            <a:endParaRPr lang="it-IT" alt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77D319D4-5B73-334E-BEC6-40CD297D9D5D}"/>
              </a:ext>
            </a:extLst>
          </p:cNvPr>
          <p:cNvSpPr txBox="1">
            <a:spLocks/>
          </p:cNvSpPr>
          <p:nvPr/>
        </p:nvSpPr>
        <p:spPr bwMode="black">
          <a:xfrm>
            <a:off x="695739" y="367100"/>
            <a:ext cx="8399393" cy="71119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it-IT" sz="3200" dirty="0"/>
            </a:br>
            <a:r>
              <a:rPr lang="it-IT" sz="9600" dirty="0"/>
              <a:t>UN LUOGO DI VITA PENSATO PER TUTTI</a:t>
            </a:r>
            <a:br>
              <a:rPr lang="it-IT" sz="8000" b="1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43205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1ADB81-C455-A34B-86A6-BA3F4C7EE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8022" y="287360"/>
            <a:ext cx="4735721" cy="574790"/>
          </a:xfrm>
        </p:spPr>
        <p:txBody>
          <a:bodyPr>
            <a:normAutofit fontScale="90000"/>
          </a:bodyPr>
          <a:lstStyle/>
          <a:p>
            <a:r>
              <a:rPr lang="it-IT" dirty="0"/>
              <a:t>GLI SPAZI</a:t>
            </a:r>
          </a:p>
        </p:txBody>
      </p:sp>
      <p:pic>
        <p:nvPicPr>
          <p:cNvPr id="6145" name="Picture 1" descr="page4image3853504">
            <a:extLst>
              <a:ext uri="{FF2B5EF4-FFF2-40B4-BE49-F238E27FC236}">
                <a16:creationId xmlns:a16="http://schemas.microsoft.com/office/drawing/2014/main" id="{22AA93C1-112F-304C-9711-C889F7C2A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4" y="862150"/>
            <a:ext cx="3956201" cy="579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age3image3821024">
            <a:extLst>
              <a:ext uri="{FF2B5EF4-FFF2-40B4-BE49-F238E27FC236}">
                <a16:creationId xmlns:a16="http://schemas.microsoft.com/office/drawing/2014/main" id="{9913485D-3C3D-294E-B02C-2E9FE6B79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788" y="1536012"/>
            <a:ext cx="5277395" cy="489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01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1ADB81-C455-A34B-86A6-BA3F4C7EE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9805" y="470239"/>
            <a:ext cx="4918601" cy="679292"/>
          </a:xfrm>
        </p:spPr>
        <p:txBody>
          <a:bodyPr>
            <a:normAutofit fontScale="90000"/>
          </a:bodyPr>
          <a:lstStyle/>
          <a:p>
            <a:r>
              <a:rPr lang="it-IT" dirty="0"/>
              <a:t>GLI SPAZI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18F1CF3-04F4-6E4C-ABA3-037C1C443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772" y="1567541"/>
            <a:ext cx="6194270" cy="418011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2E0B55B-F145-394E-9ECD-941B2B1B5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59" y="470239"/>
            <a:ext cx="4901558" cy="442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9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1ADB81-C455-A34B-86A6-BA3F4C7EE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5" y="417987"/>
            <a:ext cx="4552842" cy="522538"/>
          </a:xfrm>
        </p:spPr>
        <p:txBody>
          <a:bodyPr>
            <a:normAutofit fontScale="90000"/>
          </a:bodyPr>
          <a:lstStyle/>
          <a:p>
            <a:r>
              <a:rPr lang="it-IT" dirty="0"/>
              <a:t>GLI SPAZI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A2359B9-819F-324D-B7D5-7585F753F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949" y="1201783"/>
            <a:ext cx="9109166" cy="526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37554"/>
      </p:ext>
    </p:extLst>
  </p:cSld>
  <p:clrMapOvr>
    <a:masterClrMapping/>
  </p:clrMapOvr>
</p:sld>
</file>

<file path=ppt/theme/theme1.xml><?xml version="1.0" encoding="utf-8"?>
<a:theme xmlns:a="http://schemas.openxmlformats.org/drawingml/2006/main" name="Pacco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Pacco</Template>
  <TotalTime>206</TotalTime>
  <Words>197</Words>
  <Application>Microsoft Macintosh PowerPoint</Application>
  <PresentationFormat>Widescreen</PresentationFormat>
  <Paragraphs>72</Paragraphs>
  <Slides>15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ＭＳ Ｐゴシック</vt:lpstr>
      <vt:lpstr>Arial</vt:lpstr>
      <vt:lpstr>Calibri</vt:lpstr>
      <vt:lpstr>Geneva</vt:lpstr>
      <vt:lpstr>Gill Sans MT</vt:lpstr>
      <vt:lpstr>Pacco</vt:lpstr>
      <vt:lpstr> </vt:lpstr>
      <vt:lpstr>LA STORIA DEL PROGETTO</vt:lpstr>
      <vt:lpstr>Presentazione standard di PowerPoint</vt:lpstr>
      <vt:lpstr> GLI ABITANTI </vt:lpstr>
      <vt:lpstr>Prendere una piazza. Abitarla</vt:lpstr>
      <vt:lpstr>UN LUOGO DI VITA PENSATO PER TUTTI</vt:lpstr>
      <vt:lpstr>GLI SPAZI</vt:lpstr>
      <vt:lpstr>GLI SPAZI</vt:lpstr>
      <vt:lpstr>GLI SPAZI</vt:lpstr>
      <vt:lpstr>Le persone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ilaria nasciuti</dc:creator>
  <cp:lastModifiedBy>ilaria nasciuti</cp:lastModifiedBy>
  <cp:revision>18</cp:revision>
  <dcterms:created xsi:type="dcterms:W3CDTF">2018-06-07T12:37:57Z</dcterms:created>
  <dcterms:modified xsi:type="dcterms:W3CDTF">2018-06-20T05:54:25Z</dcterms:modified>
</cp:coreProperties>
</file>